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ommentAuthors.xml" ContentType="application/vnd.openxmlformats-officedocument.presentationml.commentAuthors+xml"/>
  <Override PartName="/ppt/notesSlides/notesSlide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Lst>
  <p:notesMasterIdLst>
    <p:notesMasterId r:id="rId65"/>
  </p:notesMasterIdLst>
  <p:sldIdLst>
    <p:sldId id="256" r:id="rId4"/>
    <p:sldId id="283" r:id="rId5"/>
    <p:sldId id="337" r:id="rId6"/>
    <p:sldId id="288" r:id="rId7"/>
    <p:sldId id="289" r:id="rId8"/>
    <p:sldId id="290" r:id="rId9"/>
    <p:sldId id="291" r:id="rId10"/>
    <p:sldId id="292" r:id="rId11"/>
    <p:sldId id="338" r:id="rId12"/>
    <p:sldId id="294" r:id="rId13"/>
    <p:sldId id="293" r:id="rId14"/>
    <p:sldId id="339" r:id="rId15"/>
    <p:sldId id="285" r:id="rId16"/>
    <p:sldId id="286" r:id="rId17"/>
    <p:sldId id="348" r:id="rId18"/>
    <p:sldId id="344" r:id="rId19"/>
    <p:sldId id="345" r:id="rId20"/>
    <p:sldId id="346" r:id="rId21"/>
    <p:sldId id="349" r:id="rId22"/>
    <p:sldId id="296" r:id="rId23"/>
    <p:sldId id="297" r:id="rId24"/>
    <p:sldId id="298" r:id="rId25"/>
    <p:sldId id="301" r:id="rId26"/>
    <p:sldId id="299" r:id="rId27"/>
    <p:sldId id="300" r:id="rId28"/>
    <p:sldId id="341" r:id="rId29"/>
    <p:sldId id="347" r:id="rId30"/>
    <p:sldId id="302" r:id="rId31"/>
    <p:sldId id="304" r:id="rId32"/>
    <p:sldId id="342" r:id="rId33"/>
    <p:sldId id="343" r:id="rId34"/>
    <p:sldId id="307" r:id="rId35"/>
    <p:sldId id="308" r:id="rId36"/>
    <p:sldId id="309" r:id="rId37"/>
    <p:sldId id="310" r:id="rId38"/>
    <p:sldId id="311" r:id="rId39"/>
    <p:sldId id="312" r:id="rId40"/>
    <p:sldId id="313" r:id="rId41"/>
    <p:sldId id="314" r:id="rId42"/>
    <p:sldId id="315" r:id="rId43"/>
    <p:sldId id="316" r:id="rId44"/>
    <p:sldId id="317" r:id="rId45"/>
    <p:sldId id="318" r:id="rId46"/>
    <p:sldId id="319" r:id="rId47"/>
    <p:sldId id="320" r:id="rId48"/>
    <p:sldId id="321" r:id="rId49"/>
    <p:sldId id="322" r:id="rId50"/>
    <p:sldId id="323" r:id="rId51"/>
    <p:sldId id="324" r:id="rId52"/>
    <p:sldId id="325" r:id="rId53"/>
    <p:sldId id="326" r:id="rId54"/>
    <p:sldId id="327" r:id="rId55"/>
    <p:sldId id="328" r:id="rId56"/>
    <p:sldId id="329" r:id="rId57"/>
    <p:sldId id="340" r:id="rId58"/>
    <p:sldId id="330" r:id="rId59"/>
    <p:sldId id="331" r:id="rId60"/>
    <p:sldId id="332" r:id="rId61"/>
    <p:sldId id="333" r:id="rId62"/>
    <p:sldId id="334" r:id="rId63"/>
    <p:sldId id="335" r:id="rId64"/>
  </p:sldIdLst>
  <p:sldSz cx="9144000" cy="6858000" type="screen4x3"/>
  <p:notesSz cx="6858000" cy="9144000"/>
  <p:defaultTextStyle>
    <a:defPPr>
      <a:defRPr lang="en-C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rogrammer" initials="p"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B007A"/>
    <a:srgbClr val="0067A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111" autoAdjust="0"/>
  </p:normalViewPr>
  <p:slideViewPr>
    <p:cSldViewPr>
      <p:cViewPr varScale="1">
        <p:scale>
          <a:sx n="78" d="100"/>
          <a:sy n="78" d="100"/>
        </p:scale>
        <p:origin x="-190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74.wmf"/><Relationship Id="rId1" Type="http://schemas.openxmlformats.org/officeDocument/2006/relationships/image" Target="../media/image7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smtClean="0">
                <a:latin typeface="Calibri" pitchFamily="34" charset="0"/>
              </a:defRPr>
            </a:lvl1pPr>
          </a:lstStyle>
          <a:p>
            <a:pPr>
              <a:defRPr/>
            </a:pPr>
            <a:endParaRPr lang="lt-LT"/>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5A8CBFA1-E1E2-4FB5-973C-D272C0103EC8}" type="datetime1">
              <a:rPr lang="en-CA"/>
              <a:pPr>
                <a:defRPr/>
              </a:pPr>
              <a:t>14/11/2012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lt-LT"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smtClean="0">
                <a:latin typeface="Calibri" pitchFamily="34" charset="0"/>
              </a:defRPr>
            </a:lvl1pPr>
          </a:lstStyle>
          <a:p>
            <a:pPr>
              <a:defRPr/>
            </a:pPr>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199C2072-9318-489E-BBB7-6FED089EAD00}"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07"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7"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en.wikipedia.org/wiki/Kidney" TargetMode="External"/><Relationship Id="rId13" Type="http://schemas.openxmlformats.org/officeDocument/2006/relationships/hyperlink" Target="http://en.wikipedia.org/wiki/Intestine" TargetMode="External"/><Relationship Id="rId18" Type="http://schemas.openxmlformats.org/officeDocument/2006/relationships/hyperlink" Target="http://en.wikipedia.org/wiki/Estrone" TargetMode="External"/><Relationship Id="rId26" Type="http://schemas.openxmlformats.org/officeDocument/2006/relationships/hyperlink" Target="http://en.wikipedia.org/wiki/DNA_replication" TargetMode="External"/><Relationship Id="rId3" Type="http://schemas.openxmlformats.org/officeDocument/2006/relationships/hyperlink" Target="http://en.wikipedia.org/wiki/Estrogen_receptor" TargetMode="External"/><Relationship Id="rId21" Type="http://schemas.openxmlformats.org/officeDocument/2006/relationships/hyperlink" Target="http://en.wikipedia.org/wiki/Genistein" TargetMode="External"/><Relationship Id="rId7" Type="http://schemas.openxmlformats.org/officeDocument/2006/relationships/hyperlink" Target="http://en.wikipedia.org/wiki/Efferent_ducts" TargetMode="External"/><Relationship Id="rId12" Type="http://schemas.openxmlformats.org/officeDocument/2006/relationships/hyperlink" Target="http://en.wikipedia.org/wiki/Lungs" TargetMode="External"/><Relationship Id="rId17" Type="http://schemas.openxmlformats.org/officeDocument/2006/relationships/hyperlink" Target="http://en.wikipedia.org/wiki/Estradiol" TargetMode="External"/><Relationship Id="rId25" Type="http://schemas.openxmlformats.org/officeDocument/2006/relationships/hyperlink" Target="http://en.wikipedia.org/wiki/Cell_division" TargetMode="External"/><Relationship Id="rId2" Type="http://schemas.openxmlformats.org/officeDocument/2006/relationships/slide" Target="../slides/slide50.xml"/><Relationship Id="rId16" Type="http://schemas.openxmlformats.org/officeDocument/2006/relationships/hyperlink" Target="http://en.wikipedia.org/wiki/Ligand" TargetMode="External"/><Relationship Id="rId20" Type="http://schemas.openxmlformats.org/officeDocument/2006/relationships/hyperlink" Target="http://en.wikipedia.org/wiki/Estriol" TargetMode="External"/><Relationship Id="rId29" Type="http://schemas.openxmlformats.org/officeDocument/2006/relationships/hyperlink" Target="http://en.wikipedia.org/wiki/Apoptosis" TargetMode="External"/><Relationship Id="rId1" Type="http://schemas.openxmlformats.org/officeDocument/2006/relationships/notesMaster" Target="../notesMasters/notesMaster1.xml"/><Relationship Id="rId6" Type="http://schemas.openxmlformats.org/officeDocument/2006/relationships/hyperlink" Target="http://en.wikipedia.org/wiki/Hypothalamus" TargetMode="External"/><Relationship Id="rId11" Type="http://schemas.openxmlformats.org/officeDocument/2006/relationships/hyperlink" Target="http://en.wikipedia.org/wiki/Heart" TargetMode="External"/><Relationship Id="rId24" Type="http://schemas.openxmlformats.org/officeDocument/2006/relationships/hyperlink" Target="http://en.wikipedia.org/wiki/Mammary_gland" TargetMode="External"/><Relationship Id="rId5" Type="http://schemas.openxmlformats.org/officeDocument/2006/relationships/hyperlink" Target="http://en.wikipedia.org/wiki/Breast_cancer" TargetMode="External"/><Relationship Id="rId15" Type="http://schemas.openxmlformats.org/officeDocument/2006/relationships/hyperlink" Target="http://en.wikipedia.org/wiki/Endothelium" TargetMode="External"/><Relationship Id="rId23" Type="http://schemas.openxmlformats.org/officeDocument/2006/relationships/hyperlink" Target="http://en.wikipedia.org/wiki/Tumorigenesis" TargetMode="External"/><Relationship Id="rId28" Type="http://schemas.openxmlformats.org/officeDocument/2006/relationships/hyperlink" Target="http://en.wikipedia.org/wiki/Cell_cycle" TargetMode="External"/><Relationship Id="rId10" Type="http://schemas.openxmlformats.org/officeDocument/2006/relationships/hyperlink" Target="http://en.wikipedia.org/wiki/Bone" TargetMode="External"/><Relationship Id="rId19" Type="http://schemas.openxmlformats.org/officeDocument/2006/relationships/hyperlink" Target="http://en.wikipedia.org/wiki/Raloxifene" TargetMode="External"/><Relationship Id="rId31" Type="http://schemas.openxmlformats.org/officeDocument/2006/relationships/hyperlink" Target="http://en.wikipedia.org/wiki/Single-nucleotide_polymorphism" TargetMode="External"/><Relationship Id="rId4" Type="http://schemas.openxmlformats.org/officeDocument/2006/relationships/hyperlink" Target="http://en.wikipedia.org/wiki/Endometrium" TargetMode="External"/><Relationship Id="rId9" Type="http://schemas.openxmlformats.org/officeDocument/2006/relationships/hyperlink" Target="http://en.wikipedia.org/wiki/Brain" TargetMode="External"/><Relationship Id="rId14" Type="http://schemas.openxmlformats.org/officeDocument/2006/relationships/hyperlink" Target="http://en.wikipedia.org/wiki/Prostate" TargetMode="External"/><Relationship Id="rId22" Type="http://schemas.openxmlformats.org/officeDocument/2006/relationships/hyperlink" Target="http://en.wikipedia.org/wiki/Immunohistochemistry" TargetMode="External"/><Relationship Id="rId27" Type="http://schemas.openxmlformats.org/officeDocument/2006/relationships/hyperlink" Target="http://en.wikipedia.org/wiki/Genotoxic" TargetMode="External"/><Relationship Id="rId30" Type="http://schemas.openxmlformats.org/officeDocument/2006/relationships/hyperlink" Target="http://en.wikipedia.org/wiki/DNA_repair" TargetMode="Externa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en.wikipedia.org/wiki/Membrane_protein" TargetMode="External"/><Relationship Id="rId3" Type="http://schemas.openxmlformats.org/officeDocument/2006/relationships/hyperlink" Target="http://en.wikipedia.org/wiki/Insecticide" TargetMode="External"/><Relationship Id="rId7" Type="http://schemas.openxmlformats.org/officeDocument/2006/relationships/hyperlink" Target="http://en.wikipedia.org/wiki/Sodium_channel" TargetMode="External"/><Relationship Id="rId2" Type="http://schemas.openxmlformats.org/officeDocument/2006/relationships/slide" Target="../slides/slide55.xml"/><Relationship Id="rId1" Type="http://schemas.openxmlformats.org/officeDocument/2006/relationships/notesMaster" Target="../notesMasters/notesMaster1.xml"/><Relationship Id="rId6" Type="http://schemas.openxmlformats.org/officeDocument/2006/relationships/hyperlink" Target="http://en.wikipedia.org/wiki/Paralysis" TargetMode="External"/><Relationship Id="rId5" Type="http://schemas.openxmlformats.org/officeDocument/2006/relationships/hyperlink" Target="http://en.wikipedia.org/wiki/Axons" TargetMode="External"/><Relationship Id="rId4" Type="http://schemas.openxmlformats.org/officeDocument/2006/relationships/hyperlink" Target="http://en.wikipedia.org/wiki/Exoskeleton" TargetMode="External"/><Relationship Id="rId9" Type="http://schemas.openxmlformats.org/officeDocument/2006/relationships/hyperlink" Target="http://en.wikipedia.org/wiki/Pyrethroid"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50180" name="Slide Number Placeholder 3"/>
          <p:cNvSpPr>
            <a:spLocks noGrp="1"/>
          </p:cNvSpPr>
          <p:nvPr>
            <p:ph type="sldNum" sz="quarter" idx="5"/>
          </p:nvPr>
        </p:nvSpPr>
        <p:spPr bwMode="auto">
          <a:noFill/>
          <a:ln>
            <a:miter lim="800000"/>
            <a:headEnd/>
            <a:tailEnd/>
          </a:ln>
        </p:spPr>
        <p:txBody>
          <a:bodyPr/>
          <a:lstStyle/>
          <a:p>
            <a:fld id="{C06C1783-FAAB-4CA2-BD9D-99CBB53BE736}" type="slidenum">
              <a:rPr lang="en-CA"/>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endParaRPr lang="lt-LT" smtClean="0"/>
          </a:p>
        </p:txBody>
      </p:sp>
      <p:sp>
        <p:nvSpPr>
          <p:cNvPr id="4" name="Slide Number Placeholder 3"/>
          <p:cNvSpPr>
            <a:spLocks noGrp="1"/>
          </p:cNvSpPr>
          <p:nvPr>
            <p:ph type="sldNum" sz="quarter" idx="5"/>
          </p:nvPr>
        </p:nvSpPr>
        <p:spPr/>
        <p:txBody>
          <a:bodyPr/>
          <a:lstStyle/>
          <a:p>
            <a:pPr>
              <a:defRPr/>
            </a:pPr>
            <a:fld id="{0FC2AE72-58EE-4ED6-B83C-9CCDE1324B43}" type="slidenum">
              <a:rPr lang="en-US" smtClean="0"/>
              <a:pPr>
                <a:defRPr/>
              </a:pPr>
              <a:t>61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Statistics are based on literature hERG dataset consisting of almost 600 compounds</a:t>
            </a:r>
            <a:endParaRPr lang="lt-LT" smtClean="0"/>
          </a:p>
        </p:txBody>
      </p:sp>
      <p:sp>
        <p:nvSpPr>
          <p:cNvPr id="4" name="Slide Number Placeholder 3"/>
          <p:cNvSpPr>
            <a:spLocks noGrp="1"/>
          </p:cNvSpPr>
          <p:nvPr>
            <p:ph type="sldNum" sz="quarter" idx="5"/>
          </p:nvPr>
        </p:nvSpPr>
        <p:spPr/>
        <p:txBody>
          <a:bodyPr/>
          <a:lstStyle/>
          <a:p>
            <a:pPr>
              <a:defRPr/>
            </a:pPr>
            <a:fld id="{97B72AF1-0828-4D08-8079-831BBA9DE119}" type="slidenum">
              <a:rPr lang="lt-LT" smtClean="0"/>
              <a:pPr>
                <a:defRPr/>
              </a:pPr>
              <a:t>9</a:t>
            </a:fld>
            <a:endParaRPr lang="lt-L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In the example below dealing with optimization of the series of biaryl-</a:t>
            </a:r>
            <a:r>
              <a:rPr lang="el-GR" smtClean="0"/>
              <a:t>β-</a:t>
            </a:r>
            <a:r>
              <a:rPr lang="en-US" smtClean="0"/>
              <a:t>methylphenylalanine DPPIV inhibitors, incorporating an acid bioisostere allowed for an almost 30-fold reduction in hERG binding strength while retaining sufficiently high lipophilicity of the resulting compound. This is especially important taking into consideration that significant drop in LogP is often accompanied by a reduction in activity at the primary target as well as lower bioavailability due to poor absorption. Therefore, introduction of ionizable groups is a tradeoff between selectivity over hERG and oral bioavailability, which is a possible limitation of this approach.</a:t>
            </a:r>
          </a:p>
          <a:p>
            <a:endParaRPr lang="en-US" smtClean="0"/>
          </a:p>
          <a:p>
            <a:endParaRPr lang="en-US" smtClean="0"/>
          </a:p>
          <a:p>
            <a:endParaRPr lang="en-US" smtClean="0"/>
          </a:p>
          <a:p>
            <a:endParaRPr lang="lt-LT" smtClean="0"/>
          </a:p>
        </p:txBody>
      </p:sp>
      <p:sp>
        <p:nvSpPr>
          <p:cNvPr id="4" name="Slide Number Placeholder 3"/>
          <p:cNvSpPr>
            <a:spLocks noGrp="1"/>
          </p:cNvSpPr>
          <p:nvPr>
            <p:ph type="sldNum" sz="quarter" idx="5"/>
          </p:nvPr>
        </p:nvSpPr>
        <p:spPr/>
        <p:txBody>
          <a:bodyPr/>
          <a:lstStyle/>
          <a:p>
            <a:pPr>
              <a:defRPr/>
            </a:pPr>
            <a:fld id="{3928B29A-DDE7-4878-A1E8-0DCB18D20F84}" type="slidenum">
              <a:rPr lang="lt-LT" smtClean="0"/>
              <a:pPr>
                <a:defRPr/>
              </a:pPr>
              <a:t>12</a:t>
            </a:fld>
            <a:endParaRPr lang="lt-L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E9DF5AC-730A-4B2E-BB6F-9790335451B5}" type="slidenum">
              <a:rPr lang="en-US" smtClean="0"/>
              <a:pPr/>
              <a:t>16</a:t>
            </a:fld>
            <a:endParaRPr lang="en-US" smtClean="0"/>
          </a:p>
        </p:txBody>
      </p:sp>
      <p:sp>
        <p:nvSpPr>
          <p:cNvPr id="174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According to FDA, evaluation of genotoxic/carcinogenic risk using </a:t>
            </a:r>
            <a:r>
              <a:rPr lang="en-US" i="1" smtClean="0"/>
              <a:t>in silico</a:t>
            </a:r>
            <a:r>
              <a:rPr lang="en-US" smtClean="0"/>
              <a:t> methods is sufficient for impurities present at small enough levels. Furthermore, the conduct of an </a:t>
            </a:r>
            <a:r>
              <a:rPr lang="en-US" i="1" smtClean="0"/>
              <a:t>in vitro</a:t>
            </a:r>
            <a:r>
              <a:rPr lang="en-US" smtClean="0"/>
              <a:t> mutation assay (i.e., bacterial reverse mutation assay) generally would be an acceptable initial screen for impurities with an identified alert when this positive signal is derived from the results of bacterial mutation assays reflecting mutagenic mechanisms of carcinogenicity. An assessment in a mammalian cell assay may be needed for impurities with specific structural groups, such as carbamates, that are not well characterized in bacterial assays, or for compounds that are toxic to </a:t>
            </a:r>
            <a:r>
              <a:rPr lang="en-US" i="1" smtClean="0"/>
              <a:t>E. coli and Salmonella, such as antibiotics. </a:t>
            </a:r>
            <a:endParaRPr lang="lt-L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I.e. the assays considered in the upcoming release cover all three sections of the standard battery recommended by EMEA (Slide 3)</a:t>
            </a:r>
            <a:endParaRPr lang="lt-LT" smtClean="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1E05B5A-72EA-4F23-B872-754BCCBA0580}" type="slidenum">
              <a:rPr lang="lt-LT" smtClean="0"/>
              <a:pPr/>
              <a:t>27</a:t>
            </a:fld>
            <a:endParaRPr lang="lt-L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r>
              <a:rPr lang="lt-LT" smtClean="0"/>
              <a:t>Nonsteroidal antiandrogens </a:t>
            </a:r>
            <a:r>
              <a:rPr lang="en-US" smtClean="0"/>
              <a:t>nilutamide and flutamide are known to be </a:t>
            </a:r>
            <a:r>
              <a:rPr lang="lt-LT" smtClean="0"/>
              <a:t>hepatotoxic. Nitro reduction initially yields a</a:t>
            </a:r>
            <a:r>
              <a:rPr lang="en-US" smtClean="0"/>
              <a:t> </a:t>
            </a:r>
            <a:r>
              <a:rPr lang="lt-LT" smtClean="0"/>
              <a:t>radical anion, which may undergo redox cycling. Further reduction leads to electrophilic hydroxylamine and</a:t>
            </a:r>
          </a:p>
          <a:p>
            <a:r>
              <a:rPr lang="lt-LT" smtClean="0"/>
              <a:t>nitroso derivatives, which </a:t>
            </a:r>
            <a:r>
              <a:rPr lang="en-US" smtClean="0"/>
              <a:t>may cause hepatic effects</a:t>
            </a:r>
            <a:r>
              <a:rPr lang="lt-LT" smtClean="0"/>
              <a:t> associated with </a:t>
            </a:r>
            <a:r>
              <a:rPr lang="en-US" smtClean="0"/>
              <a:t>these compounds</a:t>
            </a:r>
            <a:r>
              <a:rPr lang="lt-LT" smtClean="0"/>
              <a:t>. Replacement of the nitro group</a:t>
            </a:r>
            <a:r>
              <a:rPr lang="en-US" smtClean="0"/>
              <a:t> </a:t>
            </a:r>
            <a:r>
              <a:rPr lang="lt-LT" smtClean="0"/>
              <a:t>with a cyano substituent in bicalutamide results in a nonhepatotoxic drug </a:t>
            </a:r>
            <a:r>
              <a:rPr lang="en-US" smtClean="0"/>
              <a:t>bical</a:t>
            </a:r>
            <a:r>
              <a:rPr lang="lt-LT" smtClean="0"/>
              <a:t>utamide.</a:t>
            </a:r>
          </a:p>
          <a:p>
            <a:endParaRPr lang="lt-LT" smtClean="0"/>
          </a:p>
        </p:txBody>
      </p:sp>
      <p:sp>
        <p:nvSpPr>
          <p:cNvPr id="4" name="Slide Number Placeholder 3"/>
          <p:cNvSpPr>
            <a:spLocks noGrp="1"/>
          </p:cNvSpPr>
          <p:nvPr>
            <p:ph type="sldNum" sz="quarter" idx="5"/>
          </p:nvPr>
        </p:nvSpPr>
        <p:spPr/>
        <p:txBody>
          <a:bodyPr/>
          <a:lstStyle/>
          <a:p>
            <a:pPr>
              <a:defRPr/>
            </a:pPr>
            <a:fld id="{9D48FA63-C7F4-4BCD-BB93-474806068C89}" type="slidenum">
              <a:rPr lang="lt-LT" smtClean="0"/>
              <a:pPr>
                <a:defRPr/>
              </a:pPr>
              <a:t>30</a:t>
            </a:fld>
            <a:endParaRPr lang="lt-L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charset="0"/>
                <a:cs typeface="Arial" charset="0"/>
              </a:rPr>
              <a:t>This example considers thiazolidinedione class antidiabetic drug troglizatone. It is classified by FDA as a potent carcinogen and has been withdrawn from the USA market. Carcinogenic effect of this drug could be mediated by its several reactive metabolites. In human liver microsomes, chromane ring of troglitazone is metabolized by CYP3A4 to form quinone and quinone-methide products. Furthermore, oxidative cleavage of thiazolidinedione ring results in a reactive sulfenic acid metabolite that also contains an isocyanate moiety. Availability of the information regarding possible bioactivation to hazardous compounds is essential in the earliest possible stages of drug discovery. Therefore we have specifically included structural alerts of this type in our Genotoxocity/Carcinogenicity profiling tool. </a:t>
            </a:r>
            <a:endParaRPr lang="lt-LT" smtClean="0"/>
          </a:p>
        </p:txBody>
      </p:sp>
      <p:sp>
        <p:nvSpPr>
          <p:cNvPr id="4" name="Slide Number Placeholder 3"/>
          <p:cNvSpPr>
            <a:spLocks noGrp="1"/>
          </p:cNvSpPr>
          <p:nvPr>
            <p:ph type="sldNum" sz="quarter" idx="5"/>
          </p:nvPr>
        </p:nvSpPr>
        <p:spPr/>
        <p:txBody>
          <a:bodyPr/>
          <a:lstStyle/>
          <a:p>
            <a:pPr>
              <a:defRPr/>
            </a:pPr>
            <a:fld id="{C3FE1332-F367-4D86-9126-575FBDFDB859}" type="slidenum">
              <a:rPr lang="lt-LT" smtClean="0"/>
              <a:pPr>
                <a:defRPr/>
              </a:pPr>
              <a:t>31</a:t>
            </a:fld>
            <a:endParaRPr lang="lt-L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r>
              <a:rPr lang="en-US" dirty="0" smtClean="0"/>
              <a:t>Both ERs are widely expressed in different tissue types, however there are some notable differences in their expression patterns:</a:t>
            </a:r>
            <a:r>
              <a:rPr lang="en-US" baseline="30000" dirty="0" smtClean="0">
                <a:hlinkClick r:id="rId3"/>
              </a:rPr>
              <a:t>[7]</a:t>
            </a:r>
            <a:endParaRPr lang="en-US" dirty="0" smtClean="0"/>
          </a:p>
          <a:p>
            <a:r>
              <a:rPr lang="en-US" dirty="0" smtClean="0"/>
              <a:t>The </a:t>
            </a:r>
            <a:r>
              <a:rPr lang="en-US" i="1" dirty="0" err="1" smtClean="0"/>
              <a:t>ERα</a:t>
            </a:r>
            <a:r>
              <a:rPr lang="en-US" dirty="0" smtClean="0"/>
              <a:t> is found in </a:t>
            </a:r>
            <a:r>
              <a:rPr lang="en-US" dirty="0" err="1" smtClean="0">
                <a:hlinkClick r:id="rId4" tooltip="Endometrium"/>
              </a:rPr>
              <a:t>endometrium</a:t>
            </a:r>
            <a:r>
              <a:rPr lang="en-US" dirty="0" smtClean="0"/>
              <a:t>, </a:t>
            </a:r>
            <a:r>
              <a:rPr lang="en-US" dirty="0" smtClean="0">
                <a:hlinkClick r:id="rId5" tooltip="Breast cancer"/>
              </a:rPr>
              <a:t>breast cancer</a:t>
            </a:r>
            <a:r>
              <a:rPr lang="en-US" dirty="0" smtClean="0"/>
              <a:t> cells, ovarian </a:t>
            </a:r>
            <a:r>
              <a:rPr lang="en-US" dirty="0" err="1" smtClean="0"/>
              <a:t>stroma</a:t>
            </a:r>
            <a:r>
              <a:rPr lang="en-US" dirty="0" smtClean="0"/>
              <a:t> cells, and the </a:t>
            </a:r>
            <a:r>
              <a:rPr lang="en-US" dirty="0" smtClean="0">
                <a:hlinkClick r:id="rId6" tooltip="Hypothalamus"/>
              </a:rPr>
              <a:t>hypothalamus</a:t>
            </a:r>
            <a:r>
              <a:rPr lang="en-US" dirty="0" smtClean="0"/>
              <a:t>.</a:t>
            </a:r>
            <a:r>
              <a:rPr lang="en-US" baseline="30000" dirty="0" smtClean="0">
                <a:hlinkClick r:id="rId3"/>
              </a:rPr>
              <a:t>[8]</a:t>
            </a:r>
            <a:r>
              <a:rPr lang="en-US" dirty="0" smtClean="0"/>
              <a:t> In males, </a:t>
            </a:r>
            <a:r>
              <a:rPr lang="en-US" i="1" dirty="0" err="1" smtClean="0"/>
              <a:t>ERα</a:t>
            </a:r>
            <a:r>
              <a:rPr lang="en-US" dirty="0" smtClean="0"/>
              <a:t> protein is found in the epithelium of the </a:t>
            </a:r>
            <a:r>
              <a:rPr lang="en-US" dirty="0" smtClean="0">
                <a:hlinkClick r:id="rId7" tooltip="Efferent ducts"/>
              </a:rPr>
              <a:t>efferent ducts</a:t>
            </a:r>
            <a:r>
              <a:rPr lang="en-US" dirty="0" smtClean="0"/>
              <a:t>.</a:t>
            </a:r>
            <a:r>
              <a:rPr lang="en-US" baseline="30000" dirty="0" smtClean="0">
                <a:hlinkClick r:id="rId3"/>
              </a:rPr>
              <a:t>[9]</a:t>
            </a:r>
            <a:endParaRPr lang="en-US" dirty="0" smtClean="0"/>
          </a:p>
          <a:p>
            <a:r>
              <a:rPr lang="en-US" dirty="0" smtClean="0"/>
              <a:t>The expression of the </a:t>
            </a:r>
            <a:r>
              <a:rPr lang="en-US" i="1" dirty="0" err="1" smtClean="0"/>
              <a:t>ERβ</a:t>
            </a:r>
            <a:r>
              <a:rPr lang="en-US" dirty="0" smtClean="0"/>
              <a:t> protein has been documented in </a:t>
            </a:r>
            <a:r>
              <a:rPr lang="en-US" dirty="0" smtClean="0">
                <a:hlinkClick r:id="rId8" tooltip="Kidney"/>
              </a:rPr>
              <a:t>kidney</a:t>
            </a:r>
            <a:r>
              <a:rPr lang="en-US" dirty="0" smtClean="0"/>
              <a:t>, </a:t>
            </a:r>
            <a:r>
              <a:rPr lang="en-US" dirty="0" smtClean="0">
                <a:hlinkClick r:id="rId9" tooltip="Brain"/>
              </a:rPr>
              <a:t>brain</a:t>
            </a:r>
            <a:r>
              <a:rPr lang="en-US" dirty="0" smtClean="0"/>
              <a:t>, </a:t>
            </a:r>
            <a:r>
              <a:rPr lang="en-US" dirty="0" smtClean="0">
                <a:hlinkClick r:id="rId10" tooltip="Bone"/>
              </a:rPr>
              <a:t>bone</a:t>
            </a:r>
            <a:r>
              <a:rPr lang="en-US" dirty="0" smtClean="0"/>
              <a:t>, </a:t>
            </a:r>
            <a:r>
              <a:rPr lang="en-US" dirty="0" smtClean="0">
                <a:hlinkClick r:id="rId11" tooltip="Heart"/>
              </a:rPr>
              <a:t>heart</a:t>
            </a:r>
            <a:r>
              <a:rPr lang="en-US" dirty="0" smtClean="0"/>
              <a:t>,</a:t>
            </a:r>
            <a:r>
              <a:rPr lang="en-US" baseline="30000" dirty="0" smtClean="0">
                <a:hlinkClick r:id="rId3"/>
              </a:rPr>
              <a:t>[10]</a:t>
            </a:r>
            <a:r>
              <a:rPr lang="en-US" dirty="0" smtClean="0"/>
              <a:t> </a:t>
            </a:r>
            <a:r>
              <a:rPr lang="en-US" dirty="0" smtClean="0">
                <a:hlinkClick r:id="rId12" tooltip="Lungs"/>
              </a:rPr>
              <a:t>lungs</a:t>
            </a:r>
            <a:r>
              <a:rPr lang="en-US" dirty="0" smtClean="0"/>
              <a:t>, </a:t>
            </a:r>
            <a:r>
              <a:rPr lang="en-US" dirty="0" smtClean="0">
                <a:hlinkClick r:id="rId13" tooltip="Intestine"/>
              </a:rPr>
              <a:t>intestinal</a:t>
            </a:r>
            <a:r>
              <a:rPr lang="en-US" dirty="0" smtClean="0"/>
              <a:t> mucosa, </a:t>
            </a:r>
            <a:r>
              <a:rPr lang="en-US" dirty="0" smtClean="0">
                <a:hlinkClick r:id="rId14" tooltip="Prostate"/>
              </a:rPr>
              <a:t>prostate</a:t>
            </a:r>
            <a:r>
              <a:rPr lang="en-US" dirty="0" smtClean="0"/>
              <a:t>, and </a:t>
            </a:r>
            <a:r>
              <a:rPr lang="en-US" dirty="0" smtClean="0">
                <a:hlinkClick r:id="rId15" tooltip="Endothelium"/>
              </a:rPr>
              <a:t>endothelial</a:t>
            </a:r>
            <a:r>
              <a:rPr lang="en-US" dirty="0" smtClean="0"/>
              <a:t> cells.</a:t>
            </a:r>
          </a:p>
          <a:p>
            <a:r>
              <a:rPr lang="en-US" dirty="0" smtClean="0"/>
              <a:t>The ERs are regarded to be </a:t>
            </a:r>
            <a:r>
              <a:rPr lang="en-US" dirty="0" err="1" smtClean="0"/>
              <a:t>cytoplasmic</a:t>
            </a:r>
            <a:r>
              <a:rPr lang="en-US" dirty="0" smtClean="0"/>
              <a:t> receptors in their </a:t>
            </a:r>
            <a:r>
              <a:rPr lang="en-US" dirty="0" err="1" smtClean="0"/>
              <a:t>unliganded</a:t>
            </a:r>
            <a:r>
              <a:rPr lang="en-US" dirty="0" smtClean="0"/>
              <a:t> state, but visualization research has shown that a fraction of the ERs resides in the nucleus.</a:t>
            </a:r>
            <a:r>
              <a:rPr lang="en-US" baseline="30000" dirty="0" smtClean="0">
                <a:hlinkClick r:id="rId3"/>
              </a:rPr>
              <a:t>[11]</a:t>
            </a:r>
            <a:r>
              <a:rPr lang="en-US" dirty="0" smtClean="0"/>
              <a:t> The "</a:t>
            </a:r>
            <a:r>
              <a:rPr lang="en-US" dirty="0" err="1" smtClean="0"/>
              <a:t>ERα</a:t>
            </a:r>
            <a:r>
              <a:rPr lang="en-US" dirty="0" smtClean="0"/>
              <a:t>" primary transcript gives rise to several alternatively spliced variants of unknown function.</a:t>
            </a:r>
          </a:p>
          <a:p>
            <a:endParaRPr lang="ru-RU" dirty="0" smtClean="0"/>
          </a:p>
          <a:p>
            <a:r>
              <a:rPr lang="en-US" b="1" dirty="0" smtClean="0"/>
              <a:t>Binding and functional selectivity</a:t>
            </a:r>
          </a:p>
          <a:p>
            <a:r>
              <a:rPr lang="en-US" dirty="0" smtClean="0"/>
              <a:t>The ER's helix 12 domain plays a crucial role in determining interactions with </a:t>
            </a:r>
            <a:r>
              <a:rPr lang="en-US" dirty="0" err="1" smtClean="0"/>
              <a:t>coactivators</a:t>
            </a:r>
            <a:r>
              <a:rPr lang="en-US" dirty="0" smtClean="0"/>
              <a:t> and </a:t>
            </a:r>
            <a:r>
              <a:rPr lang="en-US" dirty="0" err="1" smtClean="0"/>
              <a:t>corepressors</a:t>
            </a:r>
            <a:r>
              <a:rPr lang="en-US" dirty="0" smtClean="0"/>
              <a:t> and, therefore, the respective agonist or antagonist effect of the ligand.</a:t>
            </a:r>
            <a:r>
              <a:rPr lang="en-US" baseline="30000" dirty="0" smtClean="0">
                <a:hlinkClick r:id="rId3"/>
              </a:rPr>
              <a:t>[13][14]</a:t>
            </a:r>
            <a:endParaRPr lang="en-US" dirty="0" smtClean="0"/>
          </a:p>
          <a:p>
            <a:r>
              <a:rPr lang="en-US" dirty="0" smtClean="0"/>
              <a:t>Different </a:t>
            </a:r>
            <a:r>
              <a:rPr lang="en-US" dirty="0" smtClean="0">
                <a:hlinkClick r:id="rId16" tooltip="Ligand"/>
              </a:rPr>
              <a:t>ligands</a:t>
            </a:r>
            <a:r>
              <a:rPr lang="en-US" dirty="0" smtClean="0"/>
              <a:t> may differ in their affinity for alpha and beta isoforms of the estrogen receptor:</a:t>
            </a:r>
          </a:p>
          <a:p>
            <a:r>
              <a:rPr lang="en-US" dirty="0" smtClean="0"/>
              <a:t>17-beta-</a:t>
            </a:r>
            <a:r>
              <a:rPr lang="en-US" dirty="0" smtClean="0">
                <a:hlinkClick r:id="rId17" tooltip="Estradiol"/>
              </a:rPr>
              <a:t>estradiol</a:t>
            </a:r>
            <a:r>
              <a:rPr lang="en-US" dirty="0" smtClean="0"/>
              <a:t> binds equally well to both receptors</a:t>
            </a:r>
          </a:p>
          <a:p>
            <a:r>
              <a:rPr lang="en-US" dirty="0" err="1" smtClean="0">
                <a:hlinkClick r:id="rId18" tooltip="Estrone"/>
              </a:rPr>
              <a:t>estrone</a:t>
            </a:r>
            <a:r>
              <a:rPr lang="en-US" dirty="0" smtClean="0"/>
              <a:t>, and </a:t>
            </a:r>
            <a:r>
              <a:rPr lang="en-US" dirty="0" err="1" smtClean="0">
                <a:hlinkClick r:id="rId19" tooltip="Raloxifene"/>
              </a:rPr>
              <a:t>raloxifene</a:t>
            </a:r>
            <a:r>
              <a:rPr lang="en-US" dirty="0" smtClean="0"/>
              <a:t> bind preferentially to the alpha receptor</a:t>
            </a:r>
          </a:p>
          <a:p>
            <a:r>
              <a:rPr lang="en-US" dirty="0" err="1" smtClean="0">
                <a:hlinkClick r:id="rId20" tooltip="Estriol"/>
              </a:rPr>
              <a:t>estriol</a:t>
            </a:r>
            <a:r>
              <a:rPr lang="en-US" dirty="0" smtClean="0"/>
              <a:t>, and </a:t>
            </a:r>
            <a:r>
              <a:rPr lang="en-US" dirty="0" err="1" smtClean="0">
                <a:hlinkClick r:id="rId21" tooltip="Genistein"/>
              </a:rPr>
              <a:t>genistein</a:t>
            </a:r>
            <a:r>
              <a:rPr lang="en-US" dirty="0" smtClean="0"/>
              <a:t> to the beta receptor</a:t>
            </a:r>
            <a:endParaRPr lang="ru-RU" dirty="0" smtClean="0"/>
          </a:p>
          <a:p>
            <a:endParaRPr lang="ru-RU" dirty="0" smtClean="0"/>
          </a:p>
          <a:p>
            <a:r>
              <a:rPr lang="en-US" b="1" dirty="0" smtClean="0"/>
              <a:t>Cancer</a:t>
            </a:r>
          </a:p>
          <a:p>
            <a:r>
              <a:rPr lang="en-US" dirty="0" smtClean="0"/>
              <a:t>Estrogen receptors are over-expressed in around 70% of </a:t>
            </a:r>
            <a:r>
              <a:rPr lang="en-US" dirty="0" smtClean="0">
                <a:hlinkClick r:id="rId5" tooltip="Breast cancer"/>
              </a:rPr>
              <a:t>breast cancer</a:t>
            </a:r>
            <a:r>
              <a:rPr lang="en-US" dirty="0" smtClean="0"/>
              <a:t> cases, referred to as "ER-positive", and can be demonstrated in such tissues using </a:t>
            </a:r>
            <a:r>
              <a:rPr lang="en-US" dirty="0" err="1" smtClean="0">
                <a:hlinkClick r:id="rId22" tooltip="Immunohistochemistry"/>
              </a:rPr>
              <a:t>immunohistochemistry</a:t>
            </a:r>
            <a:r>
              <a:rPr lang="en-US" dirty="0" smtClean="0"/>
              <a:t>. Two hypotheses have been proposed to explain why this causes </a:t>
            </a:r>
            <a:r>
              <a:rPr lang="en-US" dirty="0" err="1" smtClean="0">
                <a:hlinkClick r:id="rId23" tooltip="Tumorigenesis"/>
              </a:rPr>
              <a:t>tumorigenesis</a:t>
            </a:r>
            <a:r>
              <a:rPr lang="en-US" dirty="0" smtClean="0"/>
              <a:t>, and the available evidence suggests that both mechanisms contribute:</a:t>
            </a:r>
          </a:p>
          <a:p>
            <a:r>
              <a:rPr lang="en-US" dirty="0" smtClean="0"/>
              <a:t>First, binding of estrogen to the ER stimulates proliferation of </a:t>
            </a:r>
            <a:r>
              <a:rPr lang="en-US" dirty="0" smtClean="0">
                <a:hlinkClick r:id="rId24" tooltip="Mammary gland"/>
              </a:rPr>
              <a:t>mammary cells</a:t>
            </a:r>
            <a:r>
              <a:rPr lang="en-US" dirty="0" smtClean="0"/>
              <a:t>, with the resulting increase in </a:t>
            </a:r>
            <a:r>
              <a:rPr lang="en-US" dirty="0" smtClean="0">
                <a:hlinkClick r:id="rId25" tooltip="Cell division"/>
              </a:rPr>
              <a:t>cell division</a:t>
            </a:r>
            <a:r>
              <a:rPr lang="en-US" dirty="0" smtClean="0"/>
              <a:t> and </a:t>
            </a:r>
            <a:r>
              <a:rPr lang="en-US" dirty="0" smtClean="0">
                <a:hlinkClick r:id="rId26" tooltip="DNA replication"/>
              </a:rPr>
              <a:t>DNA replication</a:t>
            </a:r>
            <a:r>
              <a:rPr lang="en-US" dirty="0" smtClean="0"/>
              <a:t>, leading to mutations.</a:t>
            </a:r>
          </a:p>
          <a:p>
            <a:r>
              <a:rPr lang="en-US" dirty="0" smtClean="0"/>
              <a:t>Second, estrogen metabolism produces </a:t>
            </a:r>
            <a:r>
              <a:rPr lang="en-US" dirty="0" err="1" smtClean="0">
                <a:hlinkClick r:id="rId27" tooltip="Genotoxic"/>
              </a:rPr>
              <a:t>genotoxic</a:t>
            </a:r>
            <a:r>
              <a:rPr lang="en-US" dirty="0" smtClean="0"/>
              <a:t> waste.</a:t>
            </a:r>
          </a:p>
          <a:p>
            <a:r>
              <a:rPr lang="en-US" dirty="0" smtClean="0"/>
              <a:t>The result of both processes is disruption of </a:t>
            </a:r>
            <a:r>
              <a:rPr lang="en-US" dirty="0" smtClean="0">
                <a:hlinkClick r:id="rId28" tooltip="Cell cycle"/>
              </a:rPr>
              <a:t>cell cycle</a:t>
            </a:r>
            <a:r>
              <a:rPr lang="en-US" dirty="0" smtClean="0"/>
              <a:t>, </a:t>
            </a:r>
            <a:r>
              <a:rPr lang="en-US" dirty="0" smtClean="0">
                <a:hlinkClick r:id="rId29" tooltip="Apoptosis"/>
              </a:rPr>
              <a:t>apoptosis</a:t>
            </a:r>
            <a:r>
              <a:rPr lang="en-US" dirty="0" smtClean="0"/>
              <a:t> and </a:t>
            </a:r>
            <a:r>
              <a:rPr lang="en-US" dirty="0" smtClean="0">
                <a:hlinkClick r:id="rId30" tooltip="DNA repair"/>
              </a:rPr>
              <a:t>DNA repair</a:t>
            </a:r>
            <a:r>
              <a:rPr lang="en-US" dirty="0" smtClean="0"/>
              <a:t>, and, therefore, </a:t>
            </a:r>
            <a:r>
              <a:rPr lang="en-US" dirty="0" err="1" smtClean="0"/>
              <a:t>tumour</a:t>
            </a:r>
            <a:r>
              <a:rPr lang="en-US" dirty="0" smtClean="0"/>
              <a:t> formation. </a:t>
            </a:r>
            <a:r>
              <a:rPr lang="en-US" dirty="0" err="1" smtClean="0"/>
              <a:t>ERα</a:t>
            </a:r>
            <a:r>
              <a:rPr lang="en-US" dirty="0" smtClean="0"/>
              <a:t> is certainly associated with more differentiated </a:t>
            </a:r>
            <a:r>
              <a:rPr lang="en-US" dirty="0" err="1" smtClean="0"/>
              <a:t>tumours</a:t>
            </a:r>
            <a:r>
              <a:rPr lang="en-US" dirty="0" smtClean="0"/>
              <a:t>, while evidence that </a:t>
            </a:r>
            <a:r>
              <a:rPr lang="en-US" dirty="0" err="1" smtClean="0"/>
              <a:t>ERβ</a:t>
            </a:r>
            <a:r>
              <a:rPr lang="en-US" dirty="0" smtClean="0"/>
              <a:t> is involved is controversial. Different versions of the </a:t>
            </a:r>
            <a:r>
              <a:rPr lang="en-US" i="1" dirty="0" smtClean="0"/>
              <a:t>ESR1</a:t>
            </a:r>
            <a:r>
              <a:rPr lang="en-US" dirty="0" smtClean="0"/>
              <a:t> gene have been identified (with </a:t>
            </a:r>
            <a:r>
              <a:rPr lang="en-US" dirty="0" smtClean="0">
                <a:hlinkClick r:id="rId31" tooltip="Single-nucleotide polymorphism"/>
              </a:rPr>
              <a:t>single-nucleotide polymorphisms</a:t>
            </a:r>
            <a:r>
              <a:rPr lang="en-US" dirty="0" smtClean="0"/>
              <a:t>) and are associated with different risks of developing breast cancer.</a:t>
            </a:r>
            <a:r>
              <a:rPr lang="en-US" baseline="30000" dirty="0" smtClean="0">
                <a:hlinkClick r:id="rId3"/>
              </a:rPr>
              <a:t>[18]</a:t>
            </a:r>
            <a:endParaRPr lang="en-US" dirty="0" smtClean="0"/>
          </a:p>
          <a:p>
            <a:endParaRPr lang="en-US" dirty="0" smtClean="0"/>
          </a:p>
          <a:p>
            <a:endParaRPr lang="lt-LT" dirty="0" smtClean="0"/>
          </a:p>
        </p:txBody>
      </p:sp>
      <p:sp>
        <p:nvSpPr>
          <p:cNvPr id="4" name="Slide Number Placeholder 3"/>
          <p:cNvSpPr>
            <a:spLocks noGrp="1"/>
          </p:cNvSpPr>
          <p:nvPr>
            <p:ph type="sldNum" sz="quarter" idx="5"/>
          </p:nvPr>
        </p:nvSpPr>
        <p:spPr/>
        <p:txBody>
          <a:bodyPr/>
          <a:lstStyle/>
          <a:p>
            <a:pPr>
              <a:defRPr/>
            </a:pPr>
            <a:fld id="{7344D03E-60F1-477A-881A-03148FB3B4ED}" type="slidenum">
              <a:rPr lang="en-US" smtClean="0"/>
              <a:pPr>
                <a:defRPr/>
              </a:pPr>
              <a:t>50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Pyrethroids</a:t>
            </a:r>
            <a:r>
              <a:rPr lang="en-US" dirty="0" smtClean="0"/>
              <a:t> are popular for </a:t>
            </a:r>
            <a:r>
              <a:rPr lang="en-US" dirty="0" smtClean="0">
                <a:hlinkClick r:id="rId3" tooltip="Insecticide"/>
              </a:rPr>
              <a:t>insecticide</a:t>
            </a:r>
            <a:r>
              <a:rPr lang="en-US" dirty="0" smtClean="0"/>
              <a:t> because </a:t>
            </a:r>
            <a:r>
              <a:rPr lang="en-US" dirty="0" smtClean="0">
                <a:hlinkClick r:id="rId4" tooltip="Exoskeleton"/>
              </a:rPr>
              <a:t>exoskeletons</a:t>
            </a:r>
            <a:r>
              <a:rPr lang="en-US" dirty="0" smtClean="0"/>
              <a:t> of insects are sufficiently porous to </a:t>
            </a:r>
            <a:r>
              <a:rPr lang="en-US" dirty="0" err="1" smtClean="0"/>
              <a:t>pyrethroids</a:t>
            </a:r>
            <a:r>
              <a:rPr lang="en-US" dirty="0" smtClean="0"/>
              <a:t>. They are </a:t>
            </a:r>
            <a:r>
              <a:rPr lang="en-US" dirty="0" err="1" smtClean="0">
                <a:hlinkClick r:id="rId5" tooltip="Axons"/>
              </a:rPr>
              <a:t>axonic</a:t>
            </a:r>
            <a:r>
              <a:rPr lang="en-US" dirty="0" smtClean="0"/>
              <a:t> poisons and cause </a:t>
            </a:r>
            <a:r>
              <a:rPr lang="en-US" dirty="0" smtClean="0">
                <a:hlinkClick r:id="rId6" tooltip="Paralysis"/>
              </a:rPr>
              <a:t>paralysis</a:t>
            </a:r>
            <a:r>
              <a:rPr lang="en-US" dirty="0" smtClean="0"/>
              <a:t> of an organism by keeping the </a:t>
            </a:r>
            <a:r>
              <a:rPr lang="en-US" dirty="0" smtClean="0">
                <a:hlinkClick r:id="rId7" tooltip="Sodium channel"/>
              </a:rPr>
              <a:t>sodium channels</a:t>
            </a:r>
            <a:r>
              <a:rPr lang="en-US" dirty="0" smtClean="0"/>
              <a:t> open in the neuronal membranes. The sodium channel consists of a </a:t>
            </a:r>
            <a:r>
              <a:rPr lang="en-US" dirty="0" smtClean="0">
                <a:hlinkClick r:id="rId8" tooltip="Membrane protein"/>
              </a:rPr>
              <a:t>membrane protein</a:t>
            </a:r>
            <a:r>
              <a:rPr lang="en-US" dirty="0" smtClean="0"/>
              <a:t> with a hydrophilic interior; this interior is effectively a tiny hole that is shaped exactly right to strip away the partially charged water molecules from a sodium ion and create a favorable way for sodium ions to pass through the membrane, enter the axon, and propagate an action potential. When the toxin keeps the channels in their open state, the nerves cannot de-excite, so the organism is paralyzed.</a:t>
            </a:r>
            <a:r>
              <a:rPr lang="en-US" baseline="30000" dirty="0" smtClean="0">
                <a:hlinkClick r:id="rId9"/>
              </a:rPr>
              <a:t>[4]</a:t>
            </a:r>
            <a:endParaRPr lang="lt-LT" dirty="0"/>
          </a:p>
        </p:txBody>
      </p:sp>
      <p:sp>
        <p:nvSpPr>
          <p:cNvPr id="4" name="Slide Number Placeholder 3"/>
          <p:cNvSpPr>
            <a:spLocks noGrp="1"/>
          </p:cNvSpPr>
          <p:nvPr>
            <p:ph type="sldNum" sz="quarter" idx="10"/>
          </p:nvPr>
        </p:nvSpPr>
        <p:spPr/>
        <p:txBody>
          <a:bodyPr/>
          <a:lstStyle/>
          <a:p>
            <a:pPr>
              <a:defRPr/>
            </a:pPr>
            <a:fld id="{199C2072-9318-489E-BBB7-6FED089EAD00}" type="slidenum">
              <a:rPr lang="en-CA" smtClean="0"/>
              <a:pPr>
                <a:defRPr/>
              </a:pPr>
              <a:t>55</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Picture1"/>
          <p:cNvPicPr>
            <a:picLocks noChangeAspect="1" noChangeArrowheads="1"/>
          </p:cNvPicPr>
          <p:nvPr/>
        </p:nvPicPr>
        <p:blipFill>
          <a:blip r:embed="rId2" cstate="print"/>
          <a:srcRect/>
          <a:stretch>
            <a:fillRect/>
          </a:stretch>
        </p:blipFill>
        <p:spPr bwMode="auto">
          <a:xfrm>
            <a:off x="-41275" y="-76200"/>
            <a:ext cx="9228138" cy="3554413"/>
          </a:xfrm>
          <a:prstGeom prst="rect">
            <a:avLst/>
          </a:prstGeom>
          <a:noFill/>
          <a:ln w="9525">
            <a:noFill/>
            <a:miter lim="800000"/>
            <a:headEnd/>
            <a:tailEnd/>
          </a:ln>
        </p:spPr>
      </p:pic>
      <p:sp>
        <p:nvSpPr>
          <p:cNvPr id="18435" name="Rectangle 2"/>
          <p:cNvSpPr>
            <a:spLocks noGrp="1" noChangeArrowheads="1"/>
          </p:cNvSpPr>
          <p:nvPr>
            <p:ph type="ctrTitle"/>
          </p:nvPr>
        </p:nvSpPr>
        <p:spPr>
          <a:xfrm>
            <a:off x="685800" y="2743200"/>
            <a:ext cx="7772400" cy="1470025"/>
          </a:xfrm>
        </p:spPr>
        <p:txBody>
          <a:bodyPr/>
          <a:lstStyle>
            <a:lvl1pPr>
              <a:defRPr smtClean="0"/>
            </a:lvl1pPr>
          </a:lstStyle>
          <a:p>
            <a:r>
              <a:rPr lang="en-US" smtClean="0"/>
              <a:t>Click to edit Master title style</a:t>
            </a:r>
            <a:endParaRPr lang="en-US" dirty="0" smtClean="0"/>
          </a:p>
        </p:txBody>
      </p:sp>
      <p:sp>
        <p:nvSpPr>
          <p:cNvPr id="18436" name="Rectangle 3"/>
          <p:cNvSpPr>
            <a:spLocks noGrp="1" noChangeArrowheads="1"/>
          </p:cNvSpPr>
          <p:nvPr>
            <p:ph type="subTitle" idx="1"/>
          </p:nvPr>
        </p:nvSpPr>
        <p:spPr>
          <a:xfrm>
            <a:off x="2057400" y="4343400"/>
            <a:ext cx="6400800" cy="1752600"/>
          </a:xfrm>
        </p:spPr>
        <p:txBody>
          <a:bodyPr/>
          <a:lstStyle>
            <a:lvl1pPr marL="0" indent="0" algn="r">
              <a:buFontTx/>
              <a:buNone/>
              <a:defRPr smtClean="0">
                <a:solidFill>
                  <a:srgbClr val="003A64"/>
                </a:solidFill>
              </a:defRPr>
            </a:lvl1pPr>
          </a:lstStyle>
          <a:p>
            <a:r>
              <a:rPr lang="en-US" smtClean="0"/>
              <a:t>Click to edit Master subtitle style</a:t>
            </a:r>
            <a:endParaRPr lang="en-US" dirty="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F24A9EF-B275-4C53-A811-88641A1015F6}"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863BCA5-D4DD-429E-B5E0-E518057E8933}" type="slidenum">
              <a:rPr lang="en-CA"/>
              <a:pPr>
                <a:defRPr/>
              </a:pPr>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PPTheader2011.png"/>
          <p:cNvPicPr>
            <a:picLocks noChangeAspect="1"/>
          </p:cNvPicPr>
          <p:nvPr/>
        </p:nvPicPr>
        <p:blipFill>
          <a:blip r:embed="rId2" cstate="print"/>
          <a:srcRect/>
          <a:stretch>
            <a:fillRect/>
          </a:stretch>
        </p:blipFill>
        <p:spPr bwMode="auto">
          <a:xfrm>
            <a:off x="0" y="0"/>
            <a:ext cx="9144000" cy="3536950"/>
          </a:xfrm>
          <a:prstGeom prst="rect">
            <a:avLst/>
          </a:prstGeom>
          <a:noFill/>
          <a:ln w="9525">
            <a:noFill/>
            <a:miter lim="800000"/>
            <a:headEnd/>
            <a:tailEnd/>
          </a:ln>
        </p:spPr>
      </p:pic>
      <p:sp>
        <p:nvSpPr>
          <p:cNvPr id="18435" name="Rectangle 2"/>
          <p:cNvSpPr>
            <a:spLocks noGrp="1" noChangeArrowheads="1"/>
          </p:cNvSpPr>
          <p:nvPr>
            <p:ph type="ctrTitle"/>
          </p:nvPr>
        </p:nvSpPr>
        <p:spPr>
          <a:xfrm>
            <a:off x="685800" y="2743200"/>
            <a:ext cx="7772400" cy="1470025"/>
          </a:xfrm>
        </p:spPr>
        <p:txBody>
          <a:bodyPr/>
          <a:lstStyle>
            <a:lvl1pPr>
              <a:defRPr smtClean="0"/>
            </a:lvl1pPr>
          </a:lstStyle>
          <a:p>
            <a:r>
              <a:rPr lang="en-US" smtClean="0"/>
              <a:t>Click to edit Master title style</a:t>
            </a:r>
            <a:endParaRPr lang="en-US" dirty="0" smtClean="0"/>
          </a:p>
        </p:txBody>
      </p:sp>
      <p:sp>
        <p:nvSpPr>
          <p:cNvPr id="18436" name="Rectangle 3"/>
          <p:cNvSpPr>
            <a:spLocks noGrp="1" noChangeArrowheads="1"/>
          </p:cNvSpPr>
          <p:nvPr>
            <p:ph type="subTitle" idx="1"/>
          </p:nvPr>
        </p:nvSpPr>
        <p:spPr>
          <a:xfrm>
            <a:off x="2057400" y="4343400"/>
            <a:ext cx="6400800" cy="1752600"/>
          </a:xfrm>
        </p:spPr>
        <p:txBody>
          <a:bodyPr/>
          <a:lstStyle>
            <a:lvl1pPr marL="0" indent="0" algn="r">
              <a:buFontTx/>
              <a:buNone/>
              <a:defRPr smtClean="0">
                <a:solidFill>
                  <a:srgbClr val="003A64"/>
                </a:solidFill>
              </a:defRPr>
            </a:lvl1pPr>
          </a:lstStyle>
          <a:p>
            <a:r>
              <a:rPr lang="en-US" smtClean="0"/>
              <a:t>Click to edit Master subtitle style</a:t>
            </a:r>
            <a:endParaRPr lang="en-US" dirty="0" smtClean="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6199E022-A432-4F98-AB64-3F91C7D16E74}" type="slidenum">
              <a:rPr lang="en-CA"/>
              <a:pPr>
                <a:defRPr/>
              </a:pPr>
              <a:t>‹#›</a:t>
            </a:fld>
            <a:endParaRPr lang="en-C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2CE08504-6417-4C92-ABEC-F8EBEAF35379}" type="slidenum">
              <a:rPr lang="en-CA"/>
              <a:pPr>
                <a:defRPr/>
              </a:pPr>
              <a:t>‹#›</a:t>
            </a:fld>
            <a:endParaRPr lang="en-C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5BCB053-03C4-48B8-A996-27EEDDED434C}" type="slidenum">
              <a:rPr lang="en-CA"/>
              <a:pPr>
                <a:defRPr/>
              </a:pPr>
              <a:t>‹#›</a:t>
            </a:fld>
            <a:endParaRPr lang="en-C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3AEBB0A-F35A-47AA-9BAE-5A978F9C317A}" type="slidenum">
              <a:rPr lang="en-CA"/>
              <a:pPr>
                <a:defRPr/>
              </a:pPr>
              <a:t>‹#›</a:t>
            </a:fld>
            <a:endParaRPr lang="en-C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85A63D4-FBCD-4965-8725-B256E44F083B}" type="slidenum">
              <a:rPr lang="en-CA"/>
              <a:pPr>
                <a:defRPr/>
              </a:pPr>
              <a:t>‹#›</a:t>
            </a:fld>
            <a:endParaRPr lang="en-C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smtClean="0"/>
            </a:lvl1pPr>
          </a:lstStyle>
          <a:p>
            <a:pPr>
              <a:defRPr/>
            </a:pPr>
            <a:fld id="{02E34F16-999B-4EBD-9415-0ACCC7D7E675}"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78AE133A-B2EA-4202-91A1-78C830E4E612}" type="slidenum">
              <a:rPr lang="en-CA"/>
              <a:pPr>
                <a:defRPr/>
              </a:pPr>
              <a:t>‹#›</a:t>
            </a:fld>
            <a:endParaRPr lang="en-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8941498-165C-40DE-B48F-BD2A276E68A6}" type="slidenum">
              <a:rPr lang="en-CA"/>
              <a:pPr>
                <a:defRPr/>
              </a:pPr>
              <a:t>‹#›</a:t>
            </a:fld>
            <a:endParaRPr lang="en-C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74D48A2-A66C-4327-A5E1-AC6429A50A06}" type="slidenum">
              <a:rPr lang="en-CA"/>
              <a:pPr>
                <a:defRPr/>
              </a:pPr>
              <a:t>‹#›</a:t>
            </a:fld>
            <a:endParaRPr lang="en-C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B586A2A-ED6F-4261-9C34-C1A8946358F4}" type="slidenum">
              <a:rPr lang="en-CA"/>
              <a:pPr>
                <a:defRPr/>
              </a:pPr>
              <a:t>‹#›</a:t>
            </a:fld>
            <a:endParaRPr lang="en-C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B33BA3E-E438-4A79-9EC8-EA914BCACC8C}" type="slidenum">
              <a:rPr lang="en-CA"/>
              <a:pPr>
                <a:defRPr/>
              </a:pPr>
              <a:t>‹#›</a:t>
            </a:fld>
            <a:endParaRPr lang="en-C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PPTheader2011.png"/>
          <p:cNvPicPr>
            <a:picLocks noChangeAspect="1"/>
          </p:cNvPicPr>
          <p:nvPr/>
        </p:nvPicPr>
        <p:blipFill>
          <a:blip r:embed="rId2" cstate="print"/>
          <a:srcRect/>
          <a:stretch>
            <a:fillRect/>
          </a:stretch>
        </p:blipFill>
        <p:spPr bwMode="auto">
          <a:xfrm>
            <a:off x="0" y="0"/>
            <a:ext cx="9144000" cy="3536950"/>
          </a:xfrm>
          <a:prstGeom prst="rect">
            <a:avLst/>
          </a:prstGeom>
          <a:noFill/>
          <a:ln w="9525">
            <a:noFill/>
            <a:miter lim="800000"/>
            <a:headEnd/>
            <a:tailEnd/>
          </a:ln>
        </p:spPr>
      </p:pic>
      <p:sp>
        <p:nvSpPr>
          <p:cNvPr id="18435" name="Rectangle 2"/>
          <p:cNvSpPr>
            <a:spLocks noGrp="1" noChangeArrowheads="1"/>
          </p:cNvSpPr>
          <p:nvPr>
            <p:ph type="ctrTitle"/>
          </p:nvPr>
        </p:nvSpPr>
        <p:spPr>
          <a:xfrm>
            <a:off x="685800" y="2743200"/>
            <a:ext cx="7772400" cy="1470025"/>
          </a:xfrm>
        </p:spPr>
        <p:txBody>
          <a:bodyPr/>
          <a:lstStyle>
            <a:lvl1pPr>
              <a:defRPr smtClean="0"/>
            </a:lvl1pPr>
          </a:lstStyle>
          <a:p>
            <a:r>
              <a:rPr lang="en-US" smtClean="0"/>
              <a:t>Click to edit Master title style</a:t>
            </a:r>
            <a:endParaRPr lang="en-US" dirty="0" smtClean="0"/>
          </a:p>
        </p:txBody>
      </p:sp>
      <p:sp>
        <p:nvSpPr>
          <p:cNvPr id="18436" name="Rectangle 3"/>
          <p:cNvSpPr>
            <a:spLocks noGrp="1" noChangeArrowheads="1"/>
          </p:cNvSpPr>
          <p:nvPr>
            <p:ph type="subTitle" idx="1"/>
          </p:nvPr>
        </p:nvSpPr>
        <p:spPr>
          <a:xfrm>
            <a:off x="2057400" y="4343400"/>
            <a:ext cx="6400800" cy="1752600"/>
          </a:xfrm>
        </p:spPr>
        <p:txBody>
          <a:bodyPr/>
          <a:lstStyle>
            <a:lvl1pPr marL="0" indent="0" algn="r">
              <a:buFontTx/>
              <a:buNone/>
              <a:defRPr smtClean="0">
                <a:solidFill>
                  <a:srgbClr val="003A64"/>
                </a:solidFill>
              </a:defRPr>
            </a:lvl1pPr>
          </a:lstStyle>
          <a:p>
            <a:r>
              <a:rPr lang="en-US" smtClean="0"/>
              <a:t>Click to edit Master subtitle style</a:t>
            </a:r>
            <a:endParaRPr lang="en-US" dirty="0" smtClean="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2F25F063-ED14-404B-9178-5A1B1506206B}" type="slidenum">
              <a:rPr lang="en-CA"/>
              <a:pPr>
                <a:defRPr/>
              </a:pPr>
              <a:t>‹#›</a:t>
            </a:fld>
            <a:endParaRPr lang="en-C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E7E12029-CB1C-4FC2-BE7F-FAAE0471CA55}" type="slidenum">
              <a:rPr lang="en-CA"/>
              <a:pPr>
                <a:defRPr/>
              </a:pPr>
              <a:t>‹#›</a:t>
            </a:fld>
            <a:endParaRPr lang="en-C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719E0CD-3055-4301-BCAC-5DA1F086C421}" type="slidenum">
              <a:rPr lang="en-CA"/>
              <a:pPr>
                <a:defRPr/>
              </a:pPr>
              <a:t>‹#›</a:t>
            </a:fld>
            <a:endParaRPr lang="en-C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CB39624A-6E21-4799-B04D-7346B6060773}"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CFE49F09-3D9D-4A66-AB81-158076A20559}" type="slidenum">
              <a:rPr lang="en-CA"/>
              <a:pPr>
                <a:defRPr/>
              </a:pPr>
              <a:t>‹#›</a:t>
            </a:fld>
            <a:endParaRPr lang="en-CA"/>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6FFBAB22-FC6E-4EA6-BAD2-18F295F27BC9}" type="slidenum">
              <a:rPr lang="en-CA"/>
              <a:pPr>
                <a:defRPr/>
              </a:pPr>
              <a:t>‹#›</a:t>
            </a:fld>
            <a:endParaRPr lang="en-CA"/>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C0AE3F8-63B4-476B-9C6D-E2D212799FC7}" type="slidenum">
              <a:rPr lang="en-CA"/>
              <a:pPr>
                <a:defRPr/>
              </a:pPr>
              <a:t>‹#›</a:t>
            </a:fld>
            <a:endParaRPr lang="en-CA"/>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2395E55-C548-4D04-8E1A-97D877753D58}" type="slidenum">
              <a:rPr lang="en-CA"/>
              <a:pPr>
                <a:defRPr/>
              </a:pPr>
              <a:t>‹#›</a:t>
            </a:fld>
            <a:endParaRPr lang="en-C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949ED14-3641-4367-BABB-DEFE182BAF14}" type="slidenum">
              <a:rPr lang="en-CA"/>
              <a:pPr>
                <a:defRPr/>
              </a:pPr>
              <a:t>‹#›</a:t>
            </a:fld>
            <a:endParaRPr lang="en-C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0AC48D2-24F6-4192-B7B4-6918530783C8}" type="slidenum">
              <a:rPr lang="en-CA"/>
              <a:pPr>
                <a:defRPr/>
              </a:pPr>
              <a:t>‹#›</a:t>
            </a:fld>
            <a:endParaRPr lang="en-CA"/>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CB1FE3B-C759-46E1-BD35-48DEEDF1D8EA}" type="slidenum">
              <a:rPr lang="en-CA"/>
              <a:pPr>
                <a:defRPr/>
              </a:pPr>
              <a:t>‹#›</a:t>
            </a:fld>
            <a:endParaRPr lang="en-CA"/>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6A9FFFD-C825-41F5-8309-B0035AF6A541}"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5586BF84-E2B6-43B1-A9B7-F446478F65F7}"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40F65A66-4977-47DB-BB12-25AF206B4CED}"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smtClean="0"/>
            </a:lvl1pPr>
          </a:lstStyle>
          <a:p>
            <a:pPr>
              <a:defRPr/>
            </a:pPr>
            <a:fld id="{F7540E36-0834-41C6-A411-82B3E887E2E3}"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2F30C6F-1438-4A13-B9CE-2568BAC0D400}"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2735AA9B-7311-47AF-8889-E4C19BF5E37A}"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PPTfooterB"/>
          <p:cNvPicPr>
            <a:picLocks noChangeAspect="1" noChangeArrowheads="1"/>
          </p:cNvPicPr>
          <p:nvPr/>
        </p:nvPicPr>
        <p:blipFill>
          <a:blip r:embed="rId14" cstate="print"/>
          <a:srcRect/>
          <a:stretch>
            <a:fillRect/>
          </a:stretch>
        </p:blipFill>
        <p:spPr bwMode="auto">
          <a:xfrm>
            <a:off x="152400" y="5791200"/>
            <a:ext cx="8913813" cy="1128713"/>
          </a:xfrm>
          <a:prstGeom prst="rect">
            <a:avLst/>
          </a:prstGeom>
          <a:noFill/>
          <a:ln w="9525">
            <a:noFill/>
            <a:miter lim="800000"/>
            <a:headEnd/>
            <a:tailEnd/>
          </a:ln>
        </p:spPr>
      </p:pic>
      <p:sp>
        <p:nvSpPr>
          <p:cNvPr id="1027"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56326" name="Rectangle 6"/>
          <p:cNvSpPr>
            <a:spLocks noGrp="1" noChangeArrowheads="1"/>
          </p:cNvSpPr>
          <p:nvPr>
            <p:ph type="sldNum" sz="quarter" idx="4"/>
          </p:nvPr>
        </p:nvSpPr>
        <p:spPr bwMode="auto">
          <a:xfrm>
            <a:off x="76200" y="6477000"/>
            <a:ext cx="11430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Verdana" pitchFamily="34" charset="0"/>
              </a:defRPr>
            </a:lvl1pPr>
          </a:lstStyle>
          <a:p>
            <a:pPr>
              <a:defRPr/>
            </a:pPr>
            <a:fld id="{D2D04C2D-B283-44B1-8CD2-F5C8760DD207}"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955" r:id="rId1"/>
    <p:sldLayoutId id="2147483927" r:id="rId2"/>
    <p:sldLayoutId id="2147483928" r:id="rId3"/>
    <p:sldLayoutId id="2147483929" r:id="rId4"/>
    <p:sldLayoutId id="2147483930" r:id="rId5"/>
    <p:sldLayoutId id="2147483931" r:id="rId6"/>
    <p:sldLayoutId id="2147483956" r:id="rId7"/>
    <p:sldLayoutId id="2147483932" r:id="rId8"/>
    <p:sldLayoutId id="2147483933" r:id="rId9"/>
    <p:sldLayoutId id="2147483934" r:id="rId10"/>
    <p:sldLayoutId id="2147483935" r:id="rId11"/>
    <p:sldLayoutId id="2147483957" r:id="rId12"/>
  </p:sldLayoutIdLst>
  <p:txStyles>
    <p:titleStyle>
      <a:lvl1pPr algn="ctr" rtl="0" eaLnBrk="0" fontAlgn="base" hangingPunct="0">
        <a:spcBef>
          <a:spcPct val="0"/>
        </a:spcBef>
        <a:spcAft>
          <a:spcPct val="0"/>
        </a:spcAft>
        <a:defRPr sz="3600" b="1">
          <a:solidFill>
            <a:schemeClr val="tx2"/>
          </a:solidFill>
          <a:latin typeface="+mj-lt"/>
          <a:ea typeface="ＭＳ Ｐゴシック" pitchFamily="-107" charset="-128"/>
          <a:cs typeface="ＭＳ Ｐゴシック" pitchFamily="-107" charset="-128"/>
        </a:defRPr>
      </a:lvl1pPr>
      <a:lvl2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2pPr>
      <a:lvl3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3pPr>
      <a:lvl4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4pPr>
      <a:lvl5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5pPr>
      <a:lvl6pPr marL="457200" algn="ctr" rtl="0" eaLnBrk="1" fontAlgn="base" hangingPunct="1">
        <a:spcBef>
          <a:spcPct val="0"/>
        </a:spcBef>
        <a:spcAft>
          <a:spcPct val="0"/>
        </a:spcAft>
        <a:defRPr sz="3600" b="1">
          <a:solidFill>
            <a:schemeClr val="tx2"/>
          </a:solidFill>
          <a:latin typeface="Verdana" pitchFamily="34" charset="0"/>
        </a:defRPr>
      </a:lvl6pPr>
      <a:lvl7pPr marL="914400" algn="ctr" rtl="0" eaLnBrk="1" fontAlgn="base" hangingPunct="1">
        <a:spcBef>
          <a:spcPct val="0"/>
        </a:spcBef>
        <a:spcAft>
          <a:spcPct val="0"/>
        </a:spcAft>
        <a:defRPr sz="3600" b="1">
          <a:solidFill>
            <a:schemeClr val="tx2"/>
          </a:solidFill>
          <a:latin typeface="Verdana" pitchFamily="34" charset="0"/>
        </a:defRPr>
      </a:lvl7pPr>
      <a:lvl8pPr marL="1371600" algn="ctr" rtl="0" eaLnBrk="1" fontAlgn="base" hangingPunct="1">
        <a:spcBef>
          <a:spcPct val="0"/>
        </a:spcBef>
        <a:spcAft>
          <a:spcPct val="0"/>
        </a:spcAft>
        <a:defRPr sz="3600" b="1">
          <a:solidFill>
            <a:schemeClr val="tx2"/>
          </a:solidFill>
          <a:latin typeface="Verdana" pitchFamily="34" charset="0"/>
        </a:defRPr>
      </a:lvl8pPr>
      <a:lvl9pPr marL="1828800" algn="ctr" rtl="0" eaLnBrk="1" fontAlgn="base" hangingPunct="1">
        <a:spcBef>
          <a:spcPct val="0"/>
        </a:spcBef>
        <a:spcAft>
          <a:spcPct val="0"/>
        </a:spcAft>
        <a:defRPr sz="3600" b="1">
          <a:solidFill>
            <a:schemeClr val="tx2"/>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ＭＳ Ｐゴシック" pitchFamily="-107" charset="-128"/>
          <a:cs typeface="ＭＳ Ｐゴシック" pitchFamily="-107" charset="-128"/>
        </a:defRPr>
      </a:lvl1pPr>
      <a:lvl2pPr marL="742950" indent="-285750" algn="l" rtl="0" eaLnBrk="0" fontAlgn="base" hangingPunct="0">
        <a:spcBef>
          <a:spcPct val="20000"/>
        </a:spcBef>
        <a:spcAft>
          <a:spcPct val="0"/>
        </a:spcAft>
        <a:buFont typeface="Verdana" pitchFamily="34" charset="0"/>
        <a:buChar char="◦"/>
        <a:defRPr sz="3200">
          <a:solidFill>
            <a:schemeClr val="tx1"/>
          </a:solidFill>
          <a:latin typeface="+mn-lt"/>
          <a:ea typeface="ＭＳ Ｐゴシック" pitchFamily="-107" charset="-128"/>
        </a:defRPr>
      </a:lvl2pPr>
      <a:lvl3pPr marL="1143000" indent="-228600" algn="l" rtl="0" eaLnBrk="0" fontAlgn="base" hangingPunct="0">
        <a:spcBef>
          <a:spcPct val="20000"/>
        </a:spcBef>
        <a:spcAft>
          <a:spcPct val="0"/>
        </a:spcAft>
        <a:buFont typeface="Verdana" pitchFamily="34" charset="0"/>
        <a:buChar char="–"/>
        <a:defRPr sz="2800">
          <a:solidFill>
            <a:schemeClr val="tx1"/>
          </a:solidFill>
          <a:latin typeface="+mn-lt"/>
          <a:ea typeface="ＭＳ Ｐゴシック" pitchFamily="-107" charset="-128"/>
        </a:defRPr>
      </a:lvl3pPr>
      <a:lvl4pPr marL="1600200" indent="-228600" algn="l" rtl="0" eaLnBrk="0" fontAlgn="base" hangingPunct="0">
        <a:spcBef>
          <a:spcPct val="20000"/>
        </a:spcBef>
        <a:spcAft>
          <a:spcPct val="0"/>
        </a:spcAft>
        <a:buFont typeface="Arial" charset="0"/>
        <a:buChar char="•"/>
        <a:defRPr sz="2400">
          <a:solidFill>
            <a:schemeClr val="tx1"/>
          </a:solidFill>
          <a:latin typeface="+mn-lt"/>
          <a:ea typeface="ＭＳ Ｐゴシック" pitchFamily="-107" charset="-128"/>
        </a:defRPr>
      </a:lvl4pPr>
      <a:lvl5pPr marL="2057400" indent="-228600" algn="l" rtl="0" eaLnBrk="0" fontAlgn="base" hangingPunct="0">
        <a:spcBef>
          <a:spcPct val="20000"/>
        </a:spcBef>
        <a:spcAft>
          <a:spcPct val="0"/>
        </a:spcAft>
        <a:buFont typeface="Verdana" pitchFamily="34" charset="0"/>
        <a:buChar char="◦"/>
        <a:defRPr sz="2000">
          <a:solidFill>
            <a:schemeClr val="tx1"/>
          </a:solidFill>
          <a:latin typeface="+mn-lt"/>
          <a:ea typeface="ＭＳ Ｐゴシック" pitchFamily="-107" charset="-128"/>
        </a:defRPr>
      </a:lvl5pPr>
      <a:lvl6pPr marL="2514600" indent="-228600" algn="l" rtl="0" eaLnBrk="1" fontAlgn="base" hangingPunct="1">
        <a:spcBef>
          <a:spcPct val="20000"/>
        </a:spcBef>
        <a:spcAft>
          <a:spcPct val="0"/>
        </a:spcAft>
        <a:buBlip>
          <a:blip r:embed="rId15"/>
        </a:buBlip>
        <a:defRPr sz="2000">
          <a:solidFill>
            <a:schemeClr val="tx1"/>
          </a:solidFill>
          <a:latin typeface="+mn-lt"/>
        </a:defRPr>
      </a:lvl6pPr>
      <a:lvl7pPr marL="2971800" indent="-228600" algn="l" rtl="0" eaLnBrk="1" fontAlgn="base" hangingPunct="1">
        <a:spcBef>
          <a:spcPct val="20000"/>
        </a:spcBef>
        <a:spcAft>
          <a:spcPct val="0"/>
        </a:spcAft>
        <a:buBlip>
          <a:blip r:embed="rId15"/>
        </a:buBlip>
        <a:defRPr sz="2000">
          <a:solidFill>
            <a:schemeClr val="tx1"/>
          </a:solidFill>
          <a:latin typeface="+mn-lt"/>
        </a:defRPr>
      </a:lvl7pPr>
      <a:lvl8pPr marL="3429000" indent="-228600" algn="l" rtl="0" eaLnBrk="1" fontAlgn="base" hangingPunct="1">
        <a:spcBef>
          <a:spcPct val="20000"/>
        </a:spcBef>
        <a:spcAft>
          <a:spcPct val="0"/>
        </a:spcAft>
        <a:buBlip>
          <a:blip r:embed="rId15"/>
        </a:buBlip>
        <a:defRPr sz="2000">
          <a:solidFill>
            <a:schemeClr val="tx1"/>
          </a:solidFill>
          <a:latin typeface="+mn-lt"/>
        </a:defRPr>
      </a:lvl8pPr>
      <a:lvl9pPr marL="3886200" indent="-228600" algn="l" rtl="0" eaLnBrk="1" fontAlgn="base" hangingPunct="1">
        <a:spcBef>
          <a:spcPct val="20000"/>
        </a:spcBef>
        <a:spcAft>
          <a:spcPct val="0"/>
        </a:spcAft>
        <a:buBlip>
          <a:blip r:embed="rId15"/>
        </a:buBlip>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56326" name="Rectangle 6"/>
          <p:cNvSpPr>
            <a:spLocks noGrp="1" noChangeArrowheads="1"/>
          </p:cNvSpPr>
          <p:nvPr>
            <p:ph type="sldNum" sz="quarter" idx="4"/>
          </p:nvPr>
        </p:nvSpPr>
        <p:spPr bwMode="auto">
          <a:xfrm>
            <a:off x="76200" y="6477000"/>
            <a:ext cx="11430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Verdana" pitchFamily="34" charset="0"/>
              </a:defRPr>
            </a:lvl1pPr>
          </a:lstStyle>
          <a:p>
            <a:pPr>
              <a:defRPr/>
            </a:pPr>
            <a:fld id="{C6B48902-1828-44B2-84F4-DDD9FF30EA33}" type="slidenum">
              <a:rPr lang="en-CA"/>
              <a:pPr>
                <a:defRPr/>
              </a:pPr>
              <a:t>‹#›</a:t>
            </a:fld>
            <a:endParaRPr lang="en-CA"/>
          </a:p>
        </p:txBody>
      </p:sp>
      <p:pic>
        <p:nvPicPr>
          <p:cNvPr id="2053" name="Content Placeholder 3" descr="ACDLabs_logo_7.png"/>
          <p:cNvPicPr>
            <a:picLocks noChangeAspect="1"/>
          </p:cNvPicPr>
          <p:nvPr/>
        </p:nvPicPr>
        <p:blipFill>
          <a:blip r:embed="rId14" cstate="print"/>
          <a:srcRect/>
          <a:stretch>
            <a:fillRect/>
          </a:stretch>
        </p:blipFill>
        <p:spPr bwMode="auto">
          <a:xfrm>
            <a:off x="8135938" y="6092825"/>
            <a:ext cx="900112" cy="6937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58" r:id="rId1"/>
    <p:sldLayoutId id="2147483936" r:id="rId2"/>
    <p:sldLayoutId id="2147483937" r:id="rId3"/>
    <p:sldLayoutId id="2147483938" r:id="rId4"/>
    <p:sldLayoutId id="2147483939" r:id="rId5"/>
    <p:sldLayoutId id="2147483940" r:id="rId6"/>
    <p:sldLayoutId id="2147483959" r:id="rId7"/>
    <p:sldLayoutId id="2147483941" r:id="rId8"/>
    <p:sldLayoutId id="2147483942" r:id="rId9"/>
    <p:sldLayoutId id="2147483943" r:id="rId10"/>
    <p:sldLayoutId id="2147483944" r:id="rId11"/>
    <p:sldLayoutId id="2147483960" r:id="rId12"/>
  </p:sldLayoutIdLst>
  <p:txStyles>
    <p:titleStyle>
      <a:lvl1pPr algn="ctr" rtl="0" eaLnBrk="0" fontAlgn="base" hangingPunct="0">
        <a:spcBef>
          <a:spcPct val="0"/>
        </a:spcBef>
        <a:spcAft>
          <a:spcPct val="0"/>
        </a:spcAft>
        <a:defRPr sz="3600" b="1">
          <a:solidFill>
            <a:schemeClr val="tx2"/>
          </a:solidFill>
          <a:latin typeface="+mj-lt"/>
          <a:ea typeface="ＭＳ Ｐゴシック" pitchFamily="-107" charset="-128"/>
          <a:cs typeface="ＭＳ Ｐゴシック" pitchFamily="-107" charset="-128"/>
        </a:defRPr>
      </a:lvl1pPr>
      <a:lvl2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2pPr>
      <a:lvl3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3pPr>
      <a:lvl4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4pPr>
      <a:lvl5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5pPr>
      <a:lvl6pPr marL="457200" algn="ctr" rtl="0" eaLnBrk="1" fontAlgn="base" hangingPunct="1">
        <a:spcBef>
          <a:spcPct val="0"/>
        </a:spcBef>
        <a:spcAft>
          <a:spcPct val="0"/>
        </a:spcAft>
        <a:defRPr sz="3600" b="1">
          <a:solidFill>
            <a:schemeClr val="tx2"/>
          </a:solidFill>
          <a:latin typeface="Verdana" pitchFamily="34" charset="0"/>
        </a:defRPr>
      </a:lvl6pPr>
      <a:lvl7pPr marL="914400" algn="ctr" rtl="0" eaLnBrk="1" fontAlgn="base" hangingPunct="1">
        <a:spcBef>
          <a:spcPct val="0"/>
        </a:spcBef>
        <a:spcAft>
          <a:spcPct val="0"/>
        </a:spcAft>
        <a:defRPr sz="3600" b="1">
          <a:solidFill>
            <a:schemeClr val="tx2"/>
          </a:solidFill>
          <a:latin typeface="Verdana" pitchFamily="34" charset="0"/>
        </a:defRPr>
      </a:lvl7pPr>
      <a:lvl8pPr marL="1371600" algn="ctr" rtl="0" eaLnBrk="1" fontAlgn="base" hangingPunct="1">
        <a:spcBef>
          <a:spcPct val="0"/>
        </a:spcBef>
        <a:spcAft>
          <a:spcPct val="0"/>
        </a:spcAft>
        <a:defRPr sz="3600" b="1">
          <a:solidFill>
            <a:schemeClr val="tx2"/>
          </a:solidFill>
          <a:latin typeface="Verdana" pitchFamily="34" charset="0"/>
        </a:defRPr>
      </a:lvl8pPr>
      <a:lvl9pPr marL="1828800" algn="ctr" rtl="0" eaLnBrk="1" fontAlgn="base" hangingPunct="1">
        <a:spcBef>
          <a:spcPct val="0"/>
        </a:spcBef>
        <a:spcAft>
          <a:spcPct val="0"/>
        </a:spcAft>
        <a:defRPr sz="3600" b="1">
          <a:solidFill>
            <a:schemeClr val="tx2"/>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ＭＳ Ｐゴシック" pitchFamily="-107" charset="-128"/>
          <a:cs typeface="ＭＳ Ｐゴシック" pitchFamily="-107" charset="-128"/>
        </a:defRPr>
      </a:lvl1pPr>
      <a:lvl2pPr marL="742950" indent="-285750" algn="l" rtl="0" eaLnBrk="0" fontAlgn="base" hangingPunct="0">
        <a:spcBef>
          <a:spcPct val="20000"/>
        </a:spcBef>
        <a:spcAft>
          <a:spcPct val="0"/>
        </a:spcAft>
        <a:buFont typeface="Verdana" pitchFamily="34" charset="0"/>
        <a:buChar char="◦"/>
        <a:defRPr sz="3200">
          <a:solidFill>
            <a:schemeClr val="tx1"/>
          </a:solidFill>
          <a:latin typeface="+mn-lt"/>
          <a:ea typeface="ＭＳ Ｐゴシック" pitchFamily="-107" charset="-128"/>
        </a:defRPr>
      </a:lvl2pPr>
      <a:lvl3pPr marL="1143000" indent="-228600" algn="l" rtl="0" eaLnBrk="0" fontAlgn="base" hangingPunct="0">
        <a:spcBef>
          <a:spcPct val="20000"/>
        </a:spcBef>
        <a:spcAft>
          <a:spcPct val="0"/>
        </a:spcAft>
        <a:buFont typeface="Verdana" pitchFamily="34" charset="0"/>
        <a:buChar char="–"/>
        <a:defRPr sz="2800">
          <a:solidFill>
            <a:schemeClr val="tx1"/>
          </a:solidFill>
          <a:latin typeface="+mn-lt"/>
          <a:ea typeface="ＭＳ Ｐゴシック" pitchFamily="-107" charset="-128"/>
        </a:defRPr>
      </a:lvl3pPr>
      <a:lvl4pPr marL="1600200" indent="-228600" algn="l" rtl="0" eaLnBrk="0" fontAlgn="base" hangingPunct="0">
        <a:spcBef>
          <a:spcPct val="20000"/>
        </a:spcBef>
        <a:spcAft>
          <a:spcPct val="0"/>
        </a:spcAft>
        <a:buFont typeface="Arial" charset="0"/>
        <a:buChar char="•"/>
        <a:defRPr sz="2400">
          <a:solidFill>
            <a:schemeClr val="tx1"/>
          </a:solidFill>
          <a:latin typeface="+mn-lt"/>
          <a:ea typeface="ＭＳ Ｐゴシック" pitchFamily="-107" charset="-128"/>
        </a:defRPr>
      </a:lvl4pPr>
      <a:lvl5pPr marL="2057400" indent="-228600" algn="l" rtl="0" eaLnBrk="0" fontAlgn="base" hangingPunct="0">
        <a:spcBef>
          <a:spcPct val="20000"/>
        </a:spcBef>
        <a:spcAft>
          <a:spcPct val="0"/>
        </a:spcAft>
        <a:buFont typeface="Verdana" pitchFamily="34" charset="0"/>
        <a:buChar char="◦"/>
        <a:defRPr sz="2000">
          <a:solidFill>
            <a:schemeClr val="tx1"/>
          </a:solidFill>
          <a:latin typeface="+mn-lt"/>
          <a:ea typeface="ＭＳ Ｐゴシック" pitchFamily="-107" charset="-128"/>
        </a:defRPr>
      </a:lvl5pPr>
      <a:lvl6pPr marL="2514600" indent="-228600" algn="l" rtl="0" eaLnBrk="1" fontAlgn="base" hangingPunct="1">
        <a:spcBef>
          <a:spcPct val="20000"/>
        </a:spcBef>
        <a:spcAft>
          <a:spcPct val="0"/>
        </a:spcAft>
        <a:buBlip>
          <a:blip r:embed="rId15"/>
        </a:buBlip>
        <a:defRPr sz="2000">
          <a:solidFill>
            <a:schemeClr val="tx1"/>
          </a:solidFill>
          <a:latin typeface="+mn-lt"/>
        </a:defRPr>
      </a:lvl6pPr>
      <a:lvl7pPr marL="2971800" indent="-228600" algn="l" rtl="0" eaLnBrk="1" fontAlgn="base" hangingPunct="1">
        <a:spcBef>
          <a:spcPct val="20000"/>
        </a:spcBef>
        <a:spcAft>
          <a:spcPct val="0"/>
        </a:spcAft>
        <a:buBlip>
          <a:blip r:embed="rId15"/>
        </a:buBlip>
        <a:defRPr sz="2000">
          <a:solidFill>
            <a:schemeClr val="tx1"/>
          </a:solidFill>
          <a:latin typeface="+mn-lt"/>
        </a:defRPr>
      </a:lvl7pPr>
      <a:lvl8pPr marL="3429000" indent="-228600" algn="l" rtl="0" eaLnBrk="1" fontAlgn="base" hangingPunct="1">
        <a:spcBef>
          <a:spcPct val="20000"/>
        </a:spcBef>
        <a:spcAft>
          <a:spcPct val="0"/>
        </a:spcAft>
        <a:buBlip>
          <a:blip r:embed="rId15"/>
        </a:buBlip>
        <a:defRPr sz="2000">
          <a:solidFill>
            <a:schemeClr val="tx1"/>
          </a:solidFill>
          <a:latin typeface="+mn-lt"/>
        </a:defRPr>
      </a:lvl8pPr>
      <a:lvl9pPr marL="3886200" indent="-228600" algn="l" rtl="0" eaLnBrk="1" fontAlgn="base" hangingPunct="1">
        <a:spcBef>
          <a:spcPct val="20000"/>
        </a:spcBef>
        <a:spcAft>
          <a:spcPct val="0"/>
        </a:spcAft>
        <a:buBlip>
          <a:blip r:embed="rId15"/>
        </a:buBlip>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56326" name="Rectangle 6"/>
          <p:cNvSpPr>
            <a:spLocks noGrp="1" noChangeArrowheads="1"/>
          </p:cNvSpPr>
          <p:nvPr>
            <p:ph type="sldNum" sz="quarter" idx="4"/>
          </p:nvPr>
        </p:nvSpPr>
        <p:spPr bwMode="auto">
          <a:xfrm>
            <a:off x="76200" y="6477000"/>
            <a:ext cx="11430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Verdana" pitchFamily="34" charset="0"/>
              </a:defRPr>
            </a:lvl1pPr>
          </a:lstStyle>
          <a:p>
            <a:pPr>
              <a:defRPr/>
            </a:pPr>
            <a:fld id="{A0AE184C-0BFA-4441-B6E4-E109620E3B62}" type="slidenum">
              <a:rPr lang="en-CA"/>
              <a:pPr>
                <a:defRPr/>
              </a:pPr>
              <a:t>‹#›</a:t>
            </a:fld>
            <a:endParaRPr lang="en-CA"/>
          </a:p>
        </p:txBody>
      </p:sp>
      <p:pic>
        <p:nvPicPr>
          <p:cNvPr id="3077" name="Picture 6" descr="ACDLabs_logo_7.png"/>
          <p:cNvPicPr>
            <a:picLocks noChangeAspect="1"/>
          </p:cNvPicPr>
          <p:nvPr/>
        </p:nvPicPr>
        <p:blipFill>
          <a:blip r:embed="rId14" cstate="print"/>
          <a:srcRect/>
          <a:stretch>
            <a:fillRect/>
          </a:stretch>
        </p:blipFill>
        <p:spPr bwMode="auto">
          <a:xfrm>
            <a:off x="7885113" y="5876925"/>
            <a:ext cx="1077912" cy="8302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61" r:id="rId1"/>
    <p:sldLayoutId id="2147483945" r:id="rId2"/>
    <p:sldLayoutId id="2147483946" r:id="rId3"/>
    <p:sldLayoutId id="2147483947" r:id="rId4"/>
    <p:sldLayoutId id="2147483948" r:id="rId5"/>
    <p:sldLayoutId id="2147483949" r:id="rId6"/>
    <p:sldLayoutId id="2147483950" r:id="rId7"/>
    <p:sldLayoutId id="2147483951" r:id="rId8"/>
    <p:sldLayoutId id="2147483952" r:id="rId9"/>
    <p:sldLayoutId id="2147483953" r:id="rId10"/>
    <p:sldLayoutId id="2147483954" r:id="rId11"/>
    <p:sldLayoutId id="2147483962" r:id="rId12"/>
  </p:sldLayoutIdLst>
  <p:txStyles>
    <p:titleStyle>
      <a:lvl1pPr algn="ctr" rtl="0" eaLnBrk="0" fontAlgn="base" hangingPunct="0">
        <a:spcBef>
          <a:spcPct val="0"/>
        </a:spcBef>
        <a:spcAft>
          <a:spcPct val="0"/>
        </a:spcAft>
        <a:defRPr sz="3600" b="1">
          <a:solidFill>
            <a:schemeClr val="tx2"/>
          </a:solidFill>
          <a:latin typeface="+mj-lt"/>
          <a:ea typeface="ＭＳ Ｐゴシック" pitchFamily="-107" charset="-128"/>
          <a:cs typeface="ＭＳ Ｐゴシック" pitchFamily="-107" charset="-128"/>
        </a:defRPr>
      </a:lvl1pPr>
      <a:lvl2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2pPr>
      <a:lvl3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3pPr>
      <a:lvl4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4pPr>
      <a:lvl5pPr algn="ctr" rtl="0" eaLnBrk="0" fontAlgn="base" hangingPunct="0">
        <a:spcBef>
          <a:spcPct val="0"/>
        </a:spcBef>
        <a:spcAft>
          <a:spcPct val="0"/>
        </a:spcAft>
        <a:defRPr sz="3600" b="1">
          <a:solidFill>
            <a:schemeClr val="tx2"/>
          </a:solidFill>
          <a:latin typeface="Verdana" pitchFamily="34" charset="0"/>
          <a:ea typeface="ＭＳ Ｐゴシック" pitchFamily="-107" charset="-128"/>
          <a:cs typeface="ＭＳ Ｐゴシック" pitchFamily="-107" charset="-128"/>
        </a:defRPr>
      </a:lvl5pPr>
      <a:lvl6pPr marL="457200" algn="ctr" rtl="0" eaLnBrk="1" fontAlgn="base" hangingPunct="1">
        <a:spcBef>
          <a:spcPct val="0"/>
        </a:spcBef>
        <a:spcAft>
          <a:spcPct val="0"/>
        </a:spcAft>
        <a:defRPr sz="3600" b="1">
          <a:solidFill>
            <a:schemeClr val="tx2"/>
          </a:solidFill>
          <a:latin typeface="Verdana" pitchFamily="34" charset="0"/>
        </a:defRPr>
      </a:lvl6pPr>
      <a:lvl7pPr marL="914400" algn="ctr" rtl="0" eaLnBrk="1" fontAlgn="base" hangingPunct="1">
        <a:spcBef>
          <a:spcPct val="0"/>
        </a:spcBef>
        <a:spcAft>
          <a:spcPct val="0"/>
        </a:spcAft>
        <a:defRPr sz="3600" b="1">
          <a:solidFill>
            <a:schemeClr val="tx2"/>
          </a:solidFill>
          <a:latin typeface="Verdana" pitchFamily="34" charset="0"/>
        </a:defRPr>
      </a:lvl7pPr>
      <a:lvl8pPr marL="1371600" algn="ctr" rtl="0" eaLnBrk="1" fontAlgn="base" hangingPunct="1">
        <a:spcBef>
          <a:spcPct val="0"/>
        </a:spcBef>
        <a:spcAft>
          <a:spcPct val="0"/>
        </a:spcAft>
        <a:defRPr sz="3600" b="1">
          <a:solidFill>
            <a:schemeClr val="tx2"/>
          </a:solidFill>
          <a:latin typeface="Verdana" pitchFamily="34" charset="0"/>
        </a:defRPr>
      </a:lvl8pPr>
      <a:lvl9pPr marL="1828800" algn="ctr" rtl="0" eaLnBrk="1" fontAlgn="base" hangingPunct="1">
        <a:spcBef>
          <a:spcPct val="0"/>
        </a:spcBef>
        <a:spcAft>
          <a:spcPct val="0"/>
        </a:spcAft>
        <a:defRPr sz="3600" b="1">
          <a:solidFill>
            <a:schemeClr val="tx2"/>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ＭＳ Ｐゴシック" pitchFamily="-107" charset="-128"/>
          <a:cs typeface="ＭＳ Ｐゴシック" pitchFamily="-107" charset="-128"/>
        </a:defRPr>
      </a:lvl1pPr>
      <a:lvl2pPr marL="742950" indent="-285750" algn="l" rtl="0" eaLnBrk="0" fontAlgn="base" hangingPunct="0">
        <a:spcBef>
          <a:spcPct val="20000"/>
        </a:spcBef>
        <a:spcAft>
          <a:spcPct val="0"/>
        </a:spcAft>
        <a:buFont typeface="Verdana" pitchFamily="34" charset="0"/>
        <a:buChar char="◦"/>
        <a:defRPr sz="3200">
          <a:solidFill>
            <a:schemeClr val="tx1"/>
          </a:solidFill>
          <a:latin typeface="+mn-lt"/>
          <a:ea typeface="ＭＳ Ｐゴシック" pitchFamily="-107" charset="-128"/>
        </a:defRPr>
      </a:lvl2pPr>
      <a:lvl3pPr marL="1143000" indent="-228600" algn="l" rtl="0" eaLnBrk="0" fontAlgn="base" hangingPunct="0">
        <a:spcBef>
          <a:spcPct val="20000"/>
        </a:spcBef>
        <a:spcAft>
          <a:spcPct val="0"/>
        </a:spcAft>
        <a:buFont typeface="Verdana" pitchFamily="34" charset="0"/>
        <a:buChar char="–"/>
        <a:defRPr sz="2800">
          <a:solidFill>
            <a:schemeClr val="tx1"/>
          </a:solidFill>
          <a:latin typeface="+mn-lt"/>
          <a:ea typeface="ＭＳ Ｐゴシック" pitchFamily="-107" charset="-128"/>
        </a:defRPr>
      </a:lvl3pPr>
      <a:lvl4pPr marL="1600200" indent="-228600" algn="l" rtl="0" eaLnBrk="0" fontAlgn="base" hangingPunct="0">
        <a:spcBef>
          <a:spcPct val="20000"/>
        </a:spcBef>
        <a:spcAft>
          <a:spcPct val="0"/>
        </a:spcAft>
        <a:buFont typeface="Arial" charset="0"/>
        <a:buChar char="•"/>
        <a:defRPr sz="2400">
          <a:solidFill>
            <a:schemeClr val="tx1"/>
          </a:solidFill>
          <a:latin typeface="+mn-lt"/>
          <a:ea typeface="ＭＳ Ｐゴシック" pitchFamily="-107" charset="-128"/>
        </a:defRPr>
      </a:lvl4pPr>
      <a:lvl5pPr marL="2057400" indent="-228600" algn="l" rtl="0" eaLnBrk="0" fontAlgn="base" hangingPunct="0">
        <a:spcBef>
          <a:spcPct val="20000"/>
        </a:spcBef>
        <a:spcAft>
          <a:spcPct val="0"/>
        </a:spcAft>
        <a:buFont typeface="Verdana" pitchFamily="34" charset="0"/>
        <a:buChar char="◦"/>
        <a:defRPr sz="2000">
          <a:solidFill>
            <a:schemeClr val="tx1"/>
          </a:solidFill>
          <a:latin typeface="+mn-lt"/>
          <a:ea typeface="ＭＳ Ｐゴシック" pitchFamily="-107" charset="-128"/>
        </a:defRPr>
      </a:lvl5pPr>
      <a:lvl6pPr marL="2514600" indent="-228600" algn="l" rtl="0" eaLnBrk="1" fontAlgn="base" hangingPunct="1">
        <a:spcBef>
          <a:spcPct val="20000"/>
        </a:spcBef>
        <a:spcAft>
          <a:spcPct val="0"/>
        </a:spcAft>
        <a:buBlip>
          <a:blip r:embed="rId15"/>
        </a:buBlip>
        <a:defRPr sz="2000">
          <a:solidFill>
            <a:schemeClr val="tx1"/>
          </a:solidFill>
          <a:latin typeface="+mn-lt"/>
        </a:defRPr>
      </a:lvl6pPr>
      <a:lvl7pPr marL="2971800" indent="-228600" algn="l" rtl="0" eaLnBrk="1" fontAlgn="base" hangingPunct="1">
        <a:spcBef>
          <a:spcPct val="20000"/>
        </a:spcBef>
        <a:spcAft>
          <a:spcPct val="0"/>
        </a:spcAft>
        <a:buBlip>
          <a:blip r:embed="rId15"/>
        </a:buBlip>
        <a:defRPr sz="2000">
          <a:solidFill>
            <a:schemeClr val="tx1"/>
          </a:solidFill>
          <a:latin typeface="+mn-lt"/>
        </a:defRPr>
      </a:lvl7pPr>
      <a:lvl8pPr marL="3429000" indent="-228600" algn="l" rtl="0" eaLnBrk="1" fontAlgn="base" hangingPunct="1">
        <a:spcBef>
          <a:spcPct val="20000"/>
        </a:spcBef>
        <a:spcAft>
          <a:spcPct val="0"/>
        </a:spcAft>
        <a:buBlip>
          <a:blip r:embed="rId15"/>
        </a:buBlip>
        <a:defRPr sz="2000">
          <a:solidFill>
            <a:schemeClr val="tx1"/>
          </a:solidFill>
          <a:latin typeface="+mn-lt"/>
        </a:defRPr>
      </a:lvl8pPr>
      <a:lvl9pPr marL="3886200" indent="-228600" algn="l" rtl="0" eaLnBrk="1" fontAlgn="base" hangingPunct="1">
        <a:spcBef>
          <a:spcPct val="20000"/>
        </a:spcBef>
        <a:spcAft>
          <a:spcPct val="0"/>
        </a:spcAft>
        <a:buBlip>
          <a:blip r:embed="rId15"/>
        </a:buBlip>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xml"/><Relationship Id="rId1" Type="http://schemas.openxmlformats.org/officeDocument/2006/relationships/slideLayout" Target="../slideLayouts/slideLayout26.xml"/><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6.xml"/><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6.xml"/><Relationship Id="rId1" Type="http://schemas.openxmlformats.org/officeDocument/2006/relationships/vmlDrawing" Target="../drawings/vmlDrawing3.v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emf"/><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slideLayout" Target="../slideLayouts/slideLayout26.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36.emf"/><Relationship Id="rId4" Type="http://schemas.openxmlformats.org/officeDocument/2006/relationships/oleObject" Target="../embeddings/oleObject6.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6.xml"/><Relationship Id="rId1" Type="http://schemas.openxmlformats.org/officeDocument/2006/relationships/slideLayout" Target="../slideLayouts/slideLayout26.xml"/><Relationship Id="rId5" Type="http://schemas.openxmlformats.org/officeDocument/2006/relationships/image" Target="../media/image39.emf"/><Relationship Id="rId4" Type="http://schemas.openxmlformats.org/officeDocument/2006/relationships/image" Target="../media/image38.emf"/></Relationships>
</file>

<file path=ppt/slides/_rels/slide31.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emf"/><Relationship Id="rId1" Type="http://schemas.openxmlformats.org/officeDocument/2006/relationships/slideLayout" Target="../slideLayouts/slideLayout26.xml"/><Relationship Id="rId4" Type="http://schemas.openxmlformats.org/officeDocument/2006/relationships/image" Target="../media/image43.png"/></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slideLayout" Target="../slideLayouts/slideLayout30.xml"/><Relationship Id="rId1" Type="http://schemas.openxmlformats.org/officeDocument/2006/relationships/vmlDrawing" Target="../drawings/vmlDrawing5.vml"/><Relationship Id="rId5" Type="http://schemas.openxmlformats.org/officeDocument/2006/relationships/oleObject" Target="../embeddings/oleObject8.bin"/><Relationship Id="rId4" Type="http://schemas.openxmlformats.org/officeDocument/2006/relationships/image" Target="../media/image48.emf"/></Relationships>
</file>

<file path=ppt/slides/_rels/slide39.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0.xml"/><Relationship Id="rId4" Type="http://schemas.openxmlformats.org/officeDocument/2006/relationships/image" Target="../media/image5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7.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emf"/><Relationship Id="rId1" Type="http://schemas.openxmlformats.org/officeDocument/2006/relationships/slideLayout" Target="../slideLayouts/slideLayout26.xml"/><Relationship Id="rId5" Type="http://schemas.openxmlformats.org/officeDocument/2006/relationships/image" Target="../media/image57.emf"/><Relationship Id="rId4" Type="http://schemas.openxmlformats.org/officeDocument/2006/relationships/image" Target="../media/image56.emf"/></Relationships>
</file>

<file path=ppt/slides/_rels/slide48.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26.xml"/><Relationship Id="rId6" Type="http://schemas.openxmlformats.org/officeDocument/2006/relationships/image" Target="../media/image62.emf"/><Relationship Id="rId5" Type="http://schemas.openxmlformats.org/officeDocument/2006/relationships/image" Target="../media/image61.emf"/><Relationship Id="rId4" Type="http://schemas.openxmlformats.org/officeDocument/2006/relationships/image" Target="../media/image60.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6.xml"/></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6.xml"/><Relationship Id="rId1" Type="http://schemas.openxmlformats.org/officeDocument/2006/relationships/vmlDrawing" Target="../drawings/vmlDrawing6.vml"/><Relationship Id="rId4" Type="http://schemas.openxmlformats.org/officeDocument/2006/relationships/image" Target="../media/image65.emf"/></Relationships>
</file>

<file path=ppt/slides/_rels/slide52.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image" Target="../media/image66.emf"/><Relationship Id="rId1" Type="http://schemas.openxmlformats.org/officeDocument/2006/relationships/slideLayout" Target="../slideLayouts/slideLayout3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eg"/><Relationship Id="rId1" Type="http://schemas.openxmlformats.org/officeDocument/2006/relationships/slideLayout" Target="../slideLayouts/slideLayout26.xml"/></Relationships>
</file>

<file path=ppt/slides/_rels/slide55.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9.xml"/><Relationship Id="rId1" Type="http://schemas.openxmlformats.org/officeDocument/2006/relationships/slideLayout" Target="../slideLayouts/slideLayout30.xml"/><Relationship Id="rId5" Type="http://schemas.openxmlformats.org/officeDocument/2006/relationships/image" Target="../media/image72.emf"/><Relationship Id="rId4" Type="http://schemas.openxmlformats.org/officeDocument/2006/relationships/image" Target="../media/image71.e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6.xml"/><Relationship Id="rId1" Type="http://schemas.openxmlformats.org/officeDocument/2006/relationships/vmlDrawing" Target="../drawings/vmlDrawing7.vml"/><Relationship Id="rId4" Type="http://schemas.openxmlformats.org/officeDocument/2006/relationships/oleObject" Target="../embeddings/oleObject11.bin"/></Relationships>
</file>

<file path=ppt/slides/_rels/slide58.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75.emf"/><Relationship Id="rId1" Type="http://schemas.openxmlformats.org/officeDocument/2006/relationships/slideLayout" Target="../slideLayouts/slideLayout26.xml"/></Relationships>
</file>

<file path=ppt/slides/_rels/slide59.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image" Target="../media/image77.emf"/><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6.xml"/><Relationship Id="rId1" Type="http://schemas.openxmlformats.org/officeDocument/2006/relationships/vmlDrawing" Target="../drawings/vmlDrawing1.vml"/></Relationships>
</file>

<file path=ppt/slides/_rels/slide60.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79.emf"/><Relationship Id="rId1" Type="http://schemas.openxmlformats.org/officeDocument/2006/relationships/slideLayout" Target="../slideLayouts/slideLayout29.xml"/><Relationship Id="rId4" Type="http://schemas.openxmlformats.org/officeDocument/2006/relationships/image" Target="../media/image81.emf"/></Relationships>
</file>

<file path=ppt/slides/_rels/slide61.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notesSlide" Target="../notesSlides/notesSlide10.xml"/><Relationship Id="rId1" Type="http://schemas.openxmlformats.org/officeDocument/2006/relationships/slideLayout" Target="../slideLayouts/slideLayout26.xml"/><Relationship Id="rId6" Type="http://schemas.openxmlformats.org/officeDocument/2006/relationships/image" Target="../media/image85.emf"/><Relationship Id="rId5" Type="http://schemas.openxmlformats.org/officeDocument/2006/relationships/image" Target="../media/image84.emf"/><Relationship Id="rId4" Type="http://schemas.openxmlformats.org/officeDocument/2006/relationships/image" Target="../media/image83.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6.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7544" y="2743200"/>
            <a:ext cx="8208912" cy="1470025"/>
          </a:xfrm>
        </p:spPr>
        <p:txBody>
          <a:bodyPr/>
          <a:lstStyle/>
          <a:p>
            <a:r>
              <a:rPr lang="ru-RU" sz="3200" dirty="0" smtClean="0"/>
              <a:t>Предикторы </a:t>
            </a:r>
            <a:r>
              <a:rPr lang="en-US" sz="3200" dirty="0" smtClean="0"/>
              <a:t>ACD</a:t>
            </a:r>
            <a:r>
              <a:rPr lang="ru-RU" sz="3200" dirty="0"/>
              <a:t>/</a:t>
            </a:r>
            <a:r>
              <a:rPr lang="en-US" sz="3200" dirty="0"/>
              <a:t>Percepta</a:t>
            </a:r>
            <a:r>
              <a:rPr lang="ru-RU" sz="3200" dirty="0" smtClean="0"/>
              <a:t>: </a:t>
            </a:r>
            <a:br>
              <a:rPr lang="ru-RU" sz="3200" dirty="0" smtClean="0"/>
            </a:br>
            <a:r>
              <a:rPr lang="ru-RU" sz="3200" dirty="0" smtClean="0"/>
              <a:t>Часть </a:t>
            </a:r>
            <a:r>
              <a:rPr lang="en-US" sz="3200" dirty="0" smtClean="0"/>
              <a:t>3</a:t>
            </a:r>
            <a:r>
              <a:rPr lang="ru-RU" sz="3200" dirty="0" smtClean="0"/>
              <a:t>. Токсичность</a:t>
            </a:r>
            <a:endParaRPr lang="lt-LT" sz="3200" dirty="0"/>
          </a:p>
        </p:txBody>
      </p:sp>
      <p:sp>
        <p:nvSpPr>
          <p:cNvPr id="12290" name="Subtitle 5"/>
          <p:cNvSpPr>
            <a:spLocks noGrp="1"/>
          </p:cNvSpPr>
          <p:nvPr>
            <p:ph type="subTitle" idx="1"/>
          </p:nvPr>
        </p:nvSpPr>
        <p:spPr/>
        <p:txBody>
          <a:bodyPr/>
          <a:lstStyle/>
          <a:p>
            <a:pPr eaLnBrk="1" hangingPunct="1"/>
            <a:r>
              <a:rPr lang="ru-RU" sz="2400" dirty="0" smtClean="0"/>
              <a:t>Кирилл Ланевский</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6" name="Picture 4"/>
          <p:cNvPicPr>
            <a:picLocks noChangeAspect="1" noChangeArrowheads="1"/>
          </p:cNvPicPr>
          <p:nvPr/>
        </p:nvPicPr>
        <p:blipFill>
          <a:blip r:embed="rId2" cstate="print"/>
          <a:srcRect/>
          <a:stretch>
            <a:fillRect/>
          </a:stretch>
        </p:blipFill>
        <p:spPr bwMode="auto">
          <a:xfrm>
            <a:off x="5076056" y="3140968"/>
            <a:ext cx="3286125" cy="2133600"/>
          </a:xfrm>
          <a:prstGeom prst="rect">
            <a:avLst/>
          </a:prstGeom>
          <a:noFill/>
          <a:ln w="9525">
            <a:noFill/>
            <a:miter lim="800000"/>
            <a:headEnd/>
            <a:tailEnd/>
          </a:ln>
          <a:effectLst/>
        </p:spPr>
      </p:pic>
      <p:sp>
        <p:nvSpPr>
          <p:cNvPr id="17410" name="Title 1"/>
          <p:cNvSpPr>
            <a:spLocks noGrp="1"/>
          </p:cNvSpPr>
          <p:nvPr>
            <p:ph type="title"/>
          </p:nvPr>
        </p:nvSpPr>
        <p:spPr/>
        <p:txBody>
          <a:bodyPr/>
          <a:lstStyle/>
          <a:p>
            <a:pPr eaLnBrk="1" hangingPunct="1"/>
            <a:r>
              <a:rPr lang="ru-RU" dirty="0" smtClean="0"/>
              <a:t>Специфичность</a:t>
            </a:r>
            <a:br>
              <a:rPr lang="ru-RU" dirty="0" smtClean="0"/>
            </a:br>
            <a:r>
              <a:rPr lang="ru-RU" dirty="0" smtClean="0"/>
              <a:t> </a:t>
            </a:r>
            <a:r>
              <a:rPr lang="en-US" dirty="0" err="1" smtClean="0"/>
              <a:t>hERG</a:t>
            </a:r>
            <a:r>
              <a:rPr lang="ru-RU" dirty="0" smtClean="0"/>
              <a:t>-ингибиторов </a:t>
            </a:r>
            <a:r>
              <a:rPr lang="en-US" dirty="0" smtClean="0"/>
              <a:t>(</a:t>
            </a:r>
            <a:r>
              <a:rPr lang="ru-RU" dirty="0" smtClean="0"/>
              <a:t>2</a:t>
            </a:r>
            <a:r>
              <a:rPr lang="en-US" dirty="0" smtClean="0"/>
              <a:t>)</a:t>
            </a:r>
          </a:p>
        </p:txBody>
      </p:sp>
      <p:sp>
        <p:nvSpPr>
          <p:cNvPr id="17411" name="Content Placeholder 2"/>
          <p:cNvSpPr>
            <a:spLocks noGrp="1"/>
          </p:cNvSpPr>
          <p:nvPr>
            <p:ph idx="1"/>
          </p:nvPr>
        </p:nvSpPr>
        <p:spPr/>
        <p:txBody>
          <a:bodyPr/>
          <a:lstStyle/>
          <a:p>
            <a:pPr eaLnBrk="1" hangingPunct="1">
              <a:spcBef>
                <a:spcPts val="500"/>
              </a:spcBef>
              <a:spcAft>
                <a:spcPts val="1000"/>
              </a:spcAft>
            </a:pPr>
            <a:r>
              <a:rPr lang="ru-RU" sz="2200" dirty="0" smtClean="0"/>
              <a:t>Небольшие</a:t>
            </a:r>
            <a:r>
              <a:rPr lang="en-US" sz="2200" dirty="0" smtClean="0"/>
              <a:t> (MW &lt; 250)</a:t>
            </a:r>
            <a:r>
              <a:rPr lang="ru-RU" sz="2200" dirty="0" smtClean="0"/>
              <a:t>,</a:t>
            </a:r>
            <a:r>
              <a:rPr lang="en-US" sz="2200" dirty="0" smtClean="0"/>
              <a:t> </a:t>
            </a:r>
            <a:r>
              <a:rPr lang="ru-RU" sz="2200" dirty="0" smtClean="0"/>
              <a:t>гидрофильные</a:t>
            </a:r>
            <a:r>
              <a:rPr lang="en-US" sz="2200" dirty="0" smtClean="0"/>
              <a:t> (</a:t>
            </a:r>
            <a:r>
              <a:rPr lang="en-US" sz="2200" dirty="0" err="1" smtClean="0"/>
              <a:t>LogP</a:t>
            </a:r>
            <a:r>
              <a:rPr lang="en-US" sz="2200" dirty="0" smtClean="0"/>
              <a:t> &lt; 1) </a:t>
            </a:r>
            <a:r>
              <a:rPr lang="ru-RU" sz="2200" dirty="0" smtClean="0"/>
              <a:t>соединения</a:t>
            </a:r>
            <a:r>
              <a:rPr lang="en-US" sz="2200" dirty="0" smtClean="0"/>
              <a:t> </a:t>
            </a:r>
            <a:r>
              <a:rPr lang="ru-RU" sz="2200" dirty="0" smtClean="0"/>
              <a:t>и кислоты обычно не представляют</a:t>
            </a:r>
            <a:r>
              <a:rPr lang="en-US" sz="2200" dirty="0" smtClean="0"/>
              <a:t> </a:t>
            </a:r>
            <a:r>
              <a:rPr lang="ru-RU" sz="2200" dirty="0" smtClean="0"/>
              <a:t>опасности </a:t>
            </a:r>
            <a:r>
              <a:rPr lang="en-US" sz="2200" dirty="0" err="1" smtClean="0"/>
              <a:t>hERG</a:t>
            </a:r>
            <a:r>
              <a:rPr lang="ru-RU" sz="2200" dirty="0" smtClean="0"/>
              <a:t>-блокады.</a:t>
            </a:r>
            <a:endParaRPr lang="en-US" sz="2200" dirty="0" smtClean="0"/>
          </a:p>
        </p:txBody>
      </p:sp>
      <p:sp>
        <p:nvSpPr>
          <p:cNvPr id="17413" name="TextBox 1"/>
          <p:cNvSpPr txBox="1">
            <a:spLocks noChangeArrowheads="1"/>
          </p:cNvSpPr>
          <p:nvPr/>
        </p:nvSpPr>
        <p:spPr bwMode="auto">
          <a:xfrm>
            <a:off x="6300192" y="5085184"/>
            <a:ext cx="1079500" cy="646331"/>
          </a:xfrm>
          <a:prstGeom prst="rect">
            <a:avLst/>
          </a:prstGeom>
          <a:noFill/>
          <a:ln w="9525">
            <a:noFill/>
            <a:miter lim="800000"/>
            <a:headEnd/>
            <a:tailEnd/>
          </a:ln>
        </p:spPr>
        <p:txBody>
          <a:bodyPr wrap="square">
            <a:spAutoFit/>
          </a:bodyPr>
          <a:lstStyle/>
          <a:p>
            <a:r>
              <a:rPr lang="en-US" sz="1200" b="1" dirty="0" err="1">
                <a:solidFill>
                  <a:srgbClr val="000000"/>
                </a:solidFill>
              </a:rPr>
              <a:t>Mexiletine</a:t>
            </a:r>
            <a:endParaRPr lang="en-US" sz="1200" b="1" dirty="0">
              <a:solidFill>
                <a:srgbClr val="000000"/>
              </a:solidFill>
            </a:endParaRPr>
          </a:p>
          <a:p>
            <a:r>
              <a:rPr lang="en-US" sz="1200" dirty="0">
                <a:solidFill>
                  <a:srgbClr val="000000"/>
                </a:solidFill>
              </a:rPr>
              <a:t>MW = 179;</a:t>
            </a:r>
            <a:br>
              <a:rPr lang="en-US" sz="1200" dirty="0">
                <a:solidFill>
                  <a:srgbClr val="000000"/>
                </a:solidFill>
              </a:rPr>
            </a:br>
            <a:r>
              <a:rPr lang="en-US" sz="1200" dirty="0" err="1">
                <a:solidFill>
                  <a:srgbClr val="000000"/>
                </a:solidFill>
              </a:rPr>
              <a:t>I</a:t>
            </a:r>
            <a:r>
              <a:rPr lang="en-US" sz="1200" baseline="-25000" dirty="0" err="1">
                <a:solidFill>
                  <a:srgbClr val="000000"/>
                </a:solidFill>
              </a:rPr>
              <a:t>hERG</a:t>
            </a:r>
            <a:r>
              <a:rPr lang="en-US" sz="1200" dirty="0">
                <a:solidFill>
                  <a:srgbClr val="000000"/>
                </a:solidFill>
              </a:rPr>
              <a:t> = 0</a:t>
            </a:r>
          </a:p>
        </p:txBody>
      </p:sp>
      <p:pic>
        <p:nvPicPr>
          <p:cNvPr id="17414" name="Picture 3"/>
          <p:cNvPicPr>
            <a:picLocks noChangeAspect="1" noChangeArrowheads="1"/>
          </p:cNvPicPr>
          <p:nvPr/>
        </p:nvPicPr>
        <p:blipFill>
          <a:blip r:embed="rId3" cstate="print"/>
          <a:srcRect/>
          <a:stretch>
            <a:fillRect/>
          </a:stretch>
        </p:blipFill>
        <p:spPr bwMode="auto">
          <a:xfrm>
            <a:off x="1331640" y="2996952"/>
            <a:ext cx="3286125" cy="2371725"/>
          </a:xfrm>
          <a:prstGeom prst="rect">
            <a:avLst/>
          </a:prstGeom>
          <a:noFill/>
          <a:ln w="9525">
            <a:noFill/>
            <a:miter lim="800000"/>
            <a:headEnd/>
            <a:tailEnd/>
          </a:ln>
          <a:effectLst/>
        </p:spPr>
      </p:pic>
      <p:sp>
        <p:nvSpPr>
          <p:cNvPr id="17415" name="TextBox 1"/>
          <p:cNvSpPr txBox="1">
            <a:spLocks noChangeArrowheads="1"/>
          </p:cNvSpPr>
          <p:nvPr/>
        </p:nvSpPr>
        <p:spPr bwMode="auto">
          <a:xfrm>
            <a:off x="2123728" y="5589240"/>
            <a:ext cx="1470025" cy="646113"/>
          </a:xfrm>
          <a:prstGeom prst="rect">
            <a:avLst/>
          </a:prstGeom>
          <a:noFill/>
          <a:ln w="9525">
            <a:noFill/>
            <a:miter lim="800000"/>
            <a:headEnd/>
            <a:tailEnd/>
          </a:ln>
        </p:spPr>
        <p:txBody>
          <a:bodyPr wrap="none">
            <a:spAutoFit/>
          </a:bodyPr>
          <a:lstStyle/>
          <a:p>
            <a:r>
              <a:rPr lang="en-US" sz="1200" b="1" dirty="0" err="1">
                <a:solidFill>
                  <a:srgbClr val="000000"/>
                </a:solidFill>
              </a:rPr>
              <a:t>Cetirizine</a:t>
            </a:r>
            <a:r>
              <a:rPr lang="en-US" sz="1200" b="1" dirty="0">
                <a:solidFill>
                  <a:srgbClr val="000000"/>
                </a:solidFill>
              </a:rPr>
              <a:t/>
            </a:r>
            <a:br>
              <a:rPr lang="en-US" sz="1200" b="1" dirty="0">
                <a:solidFill>
                  <a:srgbClr val="000000"/>
                </a:solidFill>
              </a:rPr>
            </a:br>
            <a:r>
              <a:rPr lang="en-US" sz="1200" dirty="0" err="1">
                <a:solidFill>
                  <a:srgbClr val="000000"/>
                </a:solidFill>
              </a:rPr>
              <a:t>pKa</a:t>
            </a:r>
            <a:r>
              <a:rPr lang="en-US" sz="1200" dirty="0">
                <a:solidFill>
                  <a:srgbClr val="000000"/>
                </a:solidFill>
              </a:rPr>
              <a:t> (acid) = 3.0</a:t>
            </a:r>
          </a:p>
          <a:p>
            <a:r>
              <a:rPr lang="en-US" sz="1200" dirty="0" err="1">
                <a:solidFill>
                  <a:srgbClr val="000000"/>
                </a:solidFill>
              </a:rPr>
              <a:t>I</a:t>
            </a:r>
            <a:r>
              <a:rPr lang="en-US" sz="1200" baseline="-25000" dirty="0" err="1">
                <a:solidFill>
                  <a:srgbClr val="000000"/>
                </a:solidFill>
              </a:rPr>
              <a:t>hERG</a:t>
            </a:r>
            <a:r>
              <a:rPr lang="en-US" sz="1200" dirty="0">
                <a:solidFill>
                  <a:srgbClr val="000000"/>
                </a:solidFill>
              </a:rPr>
              <a:t> = 0</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ru-RU" dirty="0" smtClean="0"/>
              <a:t>Специфичность</a:t>
            </a:r>
            <a:br>
              <a:rPr lang="ru-RU" dirty="0" smtClean="0"/>
            </a:br>
            <a:r>
              <a:rPr lang="ru-RU" dirty="0" smtClean="0"/>
              <a:t> </a:t>
            </a:r>
            <a:r>
              <a:rPr lang="en-US" dirty="0" err="1" smtClean="0"/>
              <a:t>hERG</a:t>
            </a:r>
            <a:r>
              <a:rPr lang="ru-RU" dirty="0" smtClean="0"/>
              <a:t>-ингибиторов </a:t>
            </a:r>
            <a:r>
              <a:rPr lang="en-US" dirty="0" smtClean="0"/>
              <a:t>(</a:t>
            </a:r>
            <a:r>
              <a:rPr lang="ru-RU" dirty="0" smtClean="0"/>
              <a:t>3</a:t>
            </a:r>
            <a:r>
              <a:rPr lang="en-US" dirty="0" smtClean="0"/>
              <a:t>)</a:t>
            </a:r>
          </a:p>
        </p:txBody>
      </p:sp>
      <p:sp>
        <p:nvSpPr>
          <p:cNvPr id="13315" name="Content Placeholder 2"/>
          <p:cNvSpPr>
            <a:spLocks noGrp="1"/>
          </p:cNvSpPr>
          <p:nvPr>
            <p:ph idx="1"/>
          </p:nvPr>
        </p:nvSpPr>
        <p:spPr/>
        <p:txBody>
          <a:bodyPr/>
          <a:lstStyle/>
          <a:p>
            <a:pPr eaLnBrk="1" hangingPunct="1">
              <a:spcBef>
                <a:spcPts val="1500"/>
              </a:spcBef>
              <a:spcAft>
                <a:spcPts val="1500"/>
              </a:spcAft>
            </a:pPr>
            <a:r>
              <a:rPr lang="lt-LT" sz="2200" dirty="0" err="1" smtClean="0"/>
              <a:t>hERG</a:t>
            </a:r>
            <a:r>
              <a:rPr lang="ru-RU" sz="2200" dirty="0" smtClean="0"/>
              <a:t>, как</a:t>
            </a:r>
            <a:r>
              <a:rPr lang="lt-LT" sz="2200" dirty="0" smtClean="0"/>
              <a:t> </a:t>
            </a:r>
            <a:r>
              <a:rPr lang="ru-RU" sz="2200" dirty="0" smtClean="0"/>
              <a:t>и другие схожие каналы, обладает большим гидрофобным участком связывания лигандов</a:t>
            </a:r>
            <a:endParaRPr lang="en-US" sz="2200" dirty="0" smtClean="0"/>
          </a:p>
          <a:p>
            <a:pPr eaLnBrk="1" hangingPunct="1">
              <a:spcBef>
                <a:spcPts val="1500"/>
              </a:spcBef>
              <a:spcAft>
                <a:spcPts val="1500"/>
              </a:spcAft>
            </a:pPr>
            <a:r>
              <a:rPr lang="ru-RU" sz="2200" dirty="0" smtClean="0"/>
              <a:t>Структура обобщённого фармакофора</a:t>
            </a:r>
            <a:r>
              <a:rPr lang="en-US" sz="2200" dirty="0" smtClean="0"/>
              <a:t>:</a:t>
            </a:r>
          </a:p>
        </p:txBody>
      </p:sp>
      <p:grpSp>
        <p:nvGrpSpPr>
          <p:cNvPr id="3" name="Group 6"/>
          <p:cNvGrpSpPr>
            <a:grpSpLocks/>
          </p:cNvGrpSpPr>
          <p:nvPr/>
        </p:nvGrpSpPr>
        <p:grpSpPr bwMode="auto">
          <a:xfrm>
            <a:off x="1852389" y="3068960"/>
            <a:ext cx="4498475" cy="2952328"/>
            <a:chOff x="1828800" y="3306634"/>
            <a:chExt cx="4498493" cy="2952457"/>
          </a:xfrm>
        </p:grpSpPr>
        <p:pic>
          <p:nvPicPr>
            <p:cNvPr id="16390" name="Picture 3"/>
            <p:cNvPicPr>
              <a:picLocks noChangeAspect="1" noChangeArrowheads="1"/>
            </p:cNvPicPr>
            <p:nvPr/>
          </p:nvPicPr>
          <p:blipFill>
            <a:blip r:embed="rId2" cstate="print"/>
            <a:srcRect/>
            <a:stretch>
              <a:fillRect/>
            </a:stretch>
          </p:blipFill>
          <p:spPr bwMode="auto">
            <a:xfrm>
              <a:off x="1828800" y="3306634"/>
              <a:ext cx="4342379" cy="2819400"/>
            </a:xfrm>
            <a:prstGeom prst="rect">
              <a:avLst/>
            </a:prstGeom>
            <a:noFill/>
            <a:ln w="9525">
              <a:noFill/>
              <a:miter lim="800000"/>
              <a:headEnd/>
              <a:tailEnd/>
            </a:ln>
            <a:effectLst/>
          </p:spPr>
        </p:pic>
        <p:sp>
          <p:nvSpPr>
            <p:cNvPr id="2" name="Rectangle 1"/>
            <p:cNvSpPr/>
            <p:nvPr/>
          </p:nvSpPr>
          <p:spPr bwMode="auto">
            <a:xfrm>
              <a:off x="2057401" y="5516531"/>
              <a:ext cx="1752607" cy="190508"/>
            </a:xfrm>
            <a:prstGeom prst="rect">
              <a:avLst/>
            </a:prstGeom>
            <a:solidFill>
              <a:srgbClr val="FFFFCC"/>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8" name="Rectangle 7"/>
            <p:cNvSpPr/>
            <p:nvPr/>
          </p:nvSpPr>
          <p:spPr bwMode="auto">
            <a:xfrm>
              <a:off x="3941772" y="5516531"/>
              <a:ext cx="876304" cy="190508"/>
            </a:xfrm>
            <a:prstGeom prst="rect">
              <a:avLst/>
            </a:prstGeom>
            <a:solidFill>
              <a:schemeClr val="accent1"/>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9" name="Rectangle 8"/>
            <p:cNvSpPr/>
            <p:nvPr/>
          </p:nvSpPr>
          <p:spPr bwMode="auto">
            <a:xfrm>
              <a:off x="4953013" y="5516531"/>
              <a:ext cx="876304" cy="190508"/>
            </a:xfrm>
            <a:prstGeom prst="rect">
              <a:avLst/>
            </a:prstGeom>
            <a:solidFill>
              <a:srgbClr val="FFFFCC"/>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10" name="Rectangle 9"/>
            <p:cNvSpPr/>
            <p:nvPr/>
          </p:nvSpPr>
          <p:spPr bwMode="auto">
            <a:xfrm>
              <a:off x="5822966" y="5521293"/>
              <a:ext cx="285751" cy="190508"/>
            </a:xfrm>
            <a:prstGeom prst="rect">
              <a:avLst/>
            </a:prstGeom>
            <a:solidFill>
              <a:srgbClr val="FF8B8B"/>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16395" name="TextBox 1"/>
            <p:cNvSpPr txBox="1">
              <a:spLocks noChangeArrowheads="1"/>
            </p:cNvSpPr>
            <p:nvPr/>
          </p:nvSpPr>
          <p:spPr bwMode="auto">
            <a:xfrm>
              <a:off x="2172148" y="5755013"/>
              <a:ext cx="1633275" cy="277011"/>
            </a:xfrm>
            <a:prstGeom prst="rect">
              <a:avLst/>
            </a:prstGeom>
            <a:noFill/>
            <a:ln w="9525">
              <a:noFill/>
              <a:miter lim="800000"/>
              <a:headEnd/>
              <a:tailEnd/>
            </a:ln>
          </p:spPr>
          <p:txBody>
            <a:bodyPr wrap="none">
              <a:spAutoFit/>
            </a:bodyPr>
            <a:lstStyle/>
            <a:p>
              <a:r>
                <a:rPr lang="ru-RU" sz="1200" dirty="0" smtClean="0">
                  <a:solidFill>
                    <a:srgbClr val="000000"/>
                  </a:solidFill>
                </a:rPr>
                <a:t>Гидрофобный якорь</a:t>
              </a:r>
              <a:endParaRPr lang="en-US" sz="1200" dirty="0">
                <a:solidFill>
                  <a:srgbClr val="000000"/>
                </a:solidFill>
              </a:endParaRPr>
            </a:p>
          </p:txBody>
        </p:sp>
        <p:sp>
          <p:nvSpPr>
            <p:cNvPr id="16396" name="TextBox 1"/>
            <p:cNvSpPr txBox="1">
              <a:spLocks noChangeArrowheads="1"/>
            </p:cNvSpPr>
            <p:nvPr/>
          </p:nvSpPr>
          <p:spPr bwMode="auto">
            <a:xfrm>
              <a:off x="3896283" y="5786735"/>
              <a:ext cx="1008422" cy="461685"/>
            </a:xfrm>
            <a:prstGeom prst="rect">
              <a:avLst/>
            </a:prstGeom>
            <a:noFill/>
            <a:ln w="9525">
              <a:noFill/>
              <a:miter lim="800000"/>
              <a:headEnd/>
              <a:tailEnd/>
            </a:ln>
          </p:spPr>
          <p:txBody>
            <a:bodyPr wrap="none">
              <a:spAutoFit/>
            </a:bodyPr>
            <a:lstStyle/>
            <a:p>
              <a:pPr algn="ctr"/>
              <a:r>
                <a:rPr lang="ru-RU" sz="1200" dirty="0" smtClean="0">
                  <a:solidFill>
                    <a:srgbClr val="000000"/>
                  </a:solidFill>
                </a:rPr>
                <a:t>Катионный </a:t>
              </a:r>
              <a:br>
                <a:rPr lang="ru-RU" sz="1200" dirty="0" smtClean="0">
                  <a:solidFill>
                    <a:srgbClr val="000000"/>
                  </a:solidFill>
                </a:rPr>
              </a:br>
              <a:r>
                <a:rPr lang="ru-RU" sz="1200" dirty="0" smtClean="0">
                  <a:solidFill>
                    <a:srgbClr val="000000"/>
                  </a:solidFill>
                </a:rPr>
                <a:t>центр</a:t>
              </a:r>
              <a:endParaRPr lang="en-US" sz="1200" dirty="0">
                <a:solidFill>
                  <a:srgbClr val="000000"/>
                </a:solidFill>
              </a:endParaRPr>
            </a:p>
          </p:txBody>
        </p:sp>
        <p:sp>
          <p:nvSpPr>
            <p:cNvPr id="16397" name="TextBox 1"/>
            <p:cNvSpPr txBox="1">
              <a:spLocks noChangeArrowheads="1"/>
            </p:cNvSpPr>
            <p:nvPr/>
          </p:nvSpPr>
          <p:spPr bwMode="auto">
            <a:xfrm>
              <a:off x="4889201" y="5797406"/>
              <a:ext cx="1438092" cy="461685"/>
            </a:xfrm>
            <a:prstGeom prst="rect">
              <a:avLst/>
            </a:prstGeom>
            <a:noFill/>
            <a:ln w="9525">
              <a:noFill/>
              <a:miter lim="800000"/>
              <a:headEnd/>
              <a:tailEnd/>
            </a:ln>
          </p:spPr>
          <p:txBody>
            <a:bodyPr wrap="none">
              <a:spAutoFit/>
            </a:bodyPr>
            <a:lstStyle/>
            <a:p>
              <a:pPr algn="ctr"/>
              <a:r>
                <a:rPr lang="ru-RU" sz="1200" dirty="0" smtClean="0">
                  <a:solidFill>
                    <a:srgbClr val="000000"/>
                  </a:solidFill>
                </a:rPr>
                <a:t>Гидрофобный </a:t>
              </a:r>
              <a:br>
                <a:rPr lang="ru-RU" sz="1200" dirty="0" smtClean="0">
                  <a:solidFill>
                    <a:srgbClr val="000000"/>
                  </a:solidFill>
                </a:rPr>
              </a:br>
              <a:r>
                <a:rPr lang="ru-RU" sz="1200" dirty="0" smtClean="0">
                  <a:solidFill>
                    <a:srgbClr val="000000"/>
                  </a:solidFill>
                </a:rPr>
                <a:t>якорь</a:t>
              </a:r>
              <a:r>
                <a:rPr lang="en-US" sz="1200" dirty="0" smtClean="0">
                  <a:solidFill>
                    <a:srgbClr val="000000"/>
                  </a:solidFill>
                </a:rPr>
                <a:t>/H-</a:t>
              </a:r>
              <a:r>
                <a:rPr lang="ru-RU" sz="1200" dirty="0" smtClean="0">
                  <a:solidFill>
                    <a:srgbClr val="000000"/>
                  </a:solidFill>
                </a:rPr>
                <a:t>акцептор</a:t>
              </a:r>
              <a:endParaRPr lang="en-US" sz="1200" dirty="0">
                <a:solidFill>
                  <a:srgbClr val="000000"/>
                </a:solidFill>
              </a:endParaRPr>
            </a:p>
          </p:txBody>
        </p:sp>
        <p:cxnSp>
          <p:nvCxnSpPr>
            <p:cNvPr id="16398" name="Straight Connector 3"/>
            <p:cNvCxnSpPr>
              <a:cxnSpLocks noChangeShapeType="1"/>
              <a:stCxn id="2" idx="3"/>
              <a:endCxn id="8" idx="1"/>
            </p:cNvCxnSpPr>
            <p:nvPr/>
          </p:nvCxnSpPr>
          <p:spPr bwMode="auto">
            <a:xfrm>
              <a:off x="3810000" y="5611684"/>
              <a:ext cx="131134" cy="0"/>
            </a:xfrm>
            <a:prstGeom prst="line">
              <a:avLst/>
            </a:prstGeom>
            <a:noFill/>
            <a:ln w="12700" algn="ctr">
              <a:solidFill>
                <a:srgbClr val="000000"/>
              </a:solidFill>
              <a:round/>
              <a:headEnd/>
              <a:tailEnd/>
            </a:ln>
          </p:spPr>
        </p:cxnSp>
        <p:cxnSp>
          <p:nvCxnSpPr>
            <p:cNvPr id="16399" name="Straight Connector 5"/>
            <p:cNvCxnSpPr>
              <a:cxnSpLocks noChangeShapeType="1"/>
              <a:stCxn id="8" idx="3"/>
              <a:endCxn id="9" idx="1"/>
            </p:cNvCxnSpPr>
            <p:nvPr/>
          </p:nvCxnSpPr>
          <p:spPr bwMode="auto">
            <a:xfrm>
              <a:off x="4817434" y="5611684"/>
              <a:ext cx="135566" cy="0"/>
            </a:xfrm>
            <a:prstGeom prst="line">
              <a:avLst/>
            </a:prstGeom>
            <a:noFill/>
            <a:ln w="12700" algn="ctr">
              <a:solidFill>
                <a:srgbClr val="000000"/>
              </a:solidFill>
              <a:round/>
              <a:headEnd/>
              <a:tailEnd/>
            </a:ln>
          </p:spPr>
        </p:cxnSp>
        <p:sp>
          <p:nvSpPr>
            <p:cNvPr id="16400" name="TextBox 1"/>
            <p:cNvSpPr txBox="1">
              <a:spLocks noChangeArrowheads="1"/>
            </p:cNvSpPr>
            <p:nvPr/>
          </p:nvSpPr>
          <p:spPr bwMode="auto">
            <a:xfrm>
              <a:off x="5078836" y="5059234"/>
              <a:ext cx="1018933" cy="276999"/>
            </a:xfrm>
            <a:prstGeom prst="rect">
              <a:avLst/>
            </a:prstGeom>
            <a:noFill/>
            <a:ln w="9525">
              <a:noFill/>
              <a:miter lim="800000"/>
              <a:headEnd/>
              <a:tailEnd/>
            </a:ln>
          </p:spPr>
          <p:txBody>
            <a:bodyPr wrap="none">
              <a:spAutoFit/>
            </a:bodyPr>
            <a:lstStyle/>
            <a:p>
              <a:r>
                <a:rPr lang="en-US" sz="1200">
                  <a:solidFill>
                    <a:srgbClr val="000000"/>
                  </a:solidFill>
                </a:rPr>
                <a:t>Astemizole</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57200" y="-26988"/>
            <a:ext cx="8229600" cy="1143001"/>
          </a:xfrm>
        </p:spPr>
        <p:txBody>
          <a:bodyPr/>
          <a:lstStyle/>
          <a:p>
            <a:pPr eaLnBrk="1" hangingPunct="1"/>
            <a:r>
              <a:rPr lang="ru-RU" dirty="0" smtClean="0"/>
              <a:t>Специфичность</a:t>
            </a:r>
            <a:br>
              <a:rPr lang="ru-RU" dirty="0" smtClean="0"/>
            </a:br>
            <a:r>
              <a:rPr lang="ru-RU" dirty="0" smtClean="0"/>
              <a:t> </a:t>
            </a:r>
            <a:r>
              <a:rPr lang="en-US" dirty="0" err="1" smtClean="0"/>
              <a:t>hERG</a:t>
            </a:r>
            <a:r>
              <a:rPr lang="ru-RU" dirty="0" smtClean="0"/>
              <a:t>-ингибиторов </a:t>
            </a:r>
            <a:r>
              <a:rPr lang="en-US" dirty="0" smtClean="0"/>
              <a:t>(</a:t>
            </a:r>
            <a:r>
              <a:rPr lang="ru-RU" dirty="0" smtClean="0"/>
              <a:t>4</a:t>
            </a:r>
            <a:r>
              <a:rPr lang="en-US" dirty="0" smtClean="0"/>
              <a:t>)</a:t>
            </a:r>
            <a:endParaRPr lang="lt-LT" dirty="0" smtClean="0"/>
          </a:p>
        </p:txBody>
      </p:sp>
      <p:sp>
        <p:nvSpPr>
          <p:cNvPr id="57347" name="Content Placeholder 14"/>
          <p:cNvSpPr>
            <a:spLocks noGrp="1"/>
          </p:cNvSpPr>
          <p:nvPr>
            <p:ph idx="1"/>
          </p:nvPr>
        </p:nvSpPr>
        <p:spPr>
          <a:xfrm>
            <a:off x="457200" y="1196975"/>
            <a:ext cx="8229600" cy="3384550"/>
          </a:xfrm>
        </p:spPr>
        <p:txBody>
          <a:bodyPr/>
          <a:lstStyle/>
          <a:p>
            <a:r>
              <a:rPr lang="ru-RU" sz="2000" dirty="0" smtClean="0"/>
              <a:t>Известный пример</a:t>
            </a:r>
            <a:r>
              <a:rPr lang="en-US" sz="2000" dirty="0" smtClean="0"/>
              <a:t>: </a:t>
            </a:r>
            <a:r>
              <a:rPr lang="ru-RU" sz="2000" dirty="0" smtClean="0"/>
              <a:t>терфенадин и его метаболит - фексофенадин</a:t>
            </a:r>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r>
              <a:rPr lang="ru-RU" sz="2000" dirty="0" smtClean="0"/>
              <a:t>Более сложный пример</a:t>
            </a:r>
            <a:r>
              <a:rPr lang="en-US" sz="2000" dirty="0" smtClean="0"/>
              <a:t>:</a:t>
            </a:r>
          </a:p>
          <a:p>
            <a:endParaRPr lang="lt-LT" sz="2000" dirty="0" smtClean="0"/>
          </a:p>
        </p:txBody>
      </p:sp>
      <p:grpSp>
        <p:nvGrpSpPr>
          <p:cNvPr id="2" name="Group 17"/>
          <p:cNvGrpSpPr>
            <a:grpSpLocks/>
          </p:cNvGrpSpPr>
          <p:nvPr/>
        </p:nvGrpSpPr>
        <p:grpSpPr bwMode="auto">
          <a:xfrm>
            <a:off x="1547813" y="1989138"/>
            <a:ext cx="5440362" cy="1973262"/>
            <a:chOff x="1547813" y="1989138"/>
            <a:chExt cx="5440362" cy="1973262"/>
          </a:xfrm>
        </p:grpSpPr>
        <p:grpSp>
          <p:nvGrpSpPr>
            <p:cNvPr id="3" name="Группа 2"/>
            <p:cNvGrpSpPr>
              <a:grpSpLocks/>
            </p:cNvGrpSpPr>
            <p:nvPr/>
          </p:nvGrpSpPr>
          <p:grpSpPr bwMode="auto">
            <a:xfrm>
              <a:off x="1547813" y="1989138"/>
              <a:ext cx="5440362" cy="1973262"/>
              <a:chOff x="1547813" y="1989138"/>
              <a:chExt cx="5440362" cy="1973262"/>
            </a:xfrm>
          </p:grpSpPr>
          <p:sp>
            <p:nvSpPr>
              <p:cNvPr id="62478" name="TextBox 6"/>
              <p:cNvSpPr txBox="1">
                <a:spLocks noChangeArrowheads="1"/>
              </p:cNvSpPr>
              <p:nvPr/>
            </p:nvSpPr>
            <p:spPr bwMode="auto">
              <a:xfrm>
                <a:off x="1979613" y="3500438"/>
                <a:ext cx="1620837" cy="461962"/>
              </a:xfrm>
              <a:prstGeom prst="rect">
                <a:avLst/>
              </a:prstGeom>
              <a:noFill/>
              <a:ln w="9525">
                <a:noFill/>
                <a:miter lim="800000"/>
                <a:headEnd/>
                <a:tailEnd/>
              </a:ln>
            </p:spPr>
            <p:txBody>
              <a:bodyPr wrap="none">
                <a:spAutoFit/>
              </a:bodyPr>
              <a:lstStyle/>
              <a:p>
                <a:pPr algn="ctr"/>
                <a:r>
                  <a:rPr lang="en-US" sz="1200">
                    <a:solidFill>
                      <a:srgbClr val="000000"/>
                    </a:solidFill>
                  </a:rPr>
                  <a:t>Terfenadine</a:t>
                </a:r>
              </a:p>
              <a:p>
                <a:pPr algn="ctr"/>
                <a:r>
                  <a:rPr lang="en-US" sz="1200" b="1">
                    <a:solidFill>
                      <a:srgbClr val="000000"/>
                    </a:solidFill>
                  </a:rPr>
                  <a:t>hERG </a:t>
                </a:r>
                <a:r>
                  <a:rPr lang="en-US" sz="1200" b="1" i="1">
                    <a:solidFill>
                      <a:srgbClr val="000000"/>
                    </a:solidFill>
                  </a:rPr>
                  <a:t>K</a:t>
                </a:r>
                <a:r>
                  <a:rPr lang="en-US" sz="1200" b="1" i="1" baseline="-25000">
                    <a:solidFill>
                      <a:srgbClr val="000000"/>
                    </a:solidFill>
                  </a:rPr>
                  <a:t>i</a:t>
                </a:r>
                <a:r>
                  <a:rPr lang="en-US" sz="1200" b="1">
                    <a:solidFill>
                      <a:srgbClr val="000000"/>
                    </a:solidFill>
                  </a:rPr>
                  <a:t> = 0.056 </a:t>
                </a:r>
                <a:r>
                  <a:rPr lang="el-GR" sz="1200" b="1">
                    <a:solidFill>
                      <a:srgbClr val="000000"/>
                    </a:solidFill>
                  </a:rPr>
                  <a:t>μ</a:t>
                </a:r>
                <a:r>
                  <a:rPr lang="en-US" sz="1200" b="1">
                    <a:solidFill>
                      <a:srgbClr val="000000"/>
                    </a:solidFill>
                  </a:rPr>
                  <a:t>M</a:t>
                </a:r>
              </a:p>
            </p:txBody>
          </p:sp>
          <p:pic>
            <p:nvPicPr>
              <p:cNvPr id="62479" name="Picture 2"/>
              <p:cNvPicPr>
                <a:picLocks noChangeAspect="1" noChangeArrowheads="1"/>
              </p:cNvPicPr>
              <p:nvPr/>
            </p:nvPicPr>
            <p:blipFill>
              <a:blip r:embed="rId3" cstate="print"/>
              <a:srcRect/>
              <a:stretch>
                <a:fillRect/>
              </a:stretch>
            </p:blipFill>
            <p:spPr bwMode="auto">
              <a:xfrm>
                <a:off x="4787900" y="1989138"/>
                <a:ext cx="2179638" cy="1417637"/>
              </a:xfrm>
              <a:prstGeom prst="rect">
                <a:avLst/>
              </a:prstGeom>
              <a:noFill/>
              <a:ln w="9525">
                <a:noFill/>
                <a:miter lim="800000"/>
                <a:headEnd/>
                <a:tailEnd/>
              </a:ln>
            </p:spPr>
          </p:pic>
          <p:pic>
            <p:nvPicPr>
              <p:cNvPr id="62480" name="Picture 4"/>
              <p:cNvPicPr>
                <a:picLocks noChangeAspect="1" noChangeArrowheads="1"/>
              </p:cNvPicPr>
              <p:nvPr/>
            </p:nvPicPr>
            <p:blipFill>
              <a:blip r:embed="rId4" cstate="print"/>
              <a:srcRect/>
              <a:stretch>
                <a:fillRect/>
              </a:stretch>
            </p:blipFill>
            <p:spPr bwMode="auto">
              <a:xfrm>
                <a:off x="1547813" y="2060575"/>
                <a:ext cx="2179637" cy="1417638"/>
              </a:xfrm>
              <a:prstGeom prst="rect">
                <a:avLst/>
              </a:prstGeom>
              <a:noFill/>
              <a:ln w="9525">
                <a:noFill/>
                <a:miter lim="800000"/>
                <a:headEnd/>
                <a:tailEnd/>
              </a:ln>
            </p:spPr>
          </p:pic>
          <p:sp>
            <p:nvSpPr>
              <p:cNvPr id="62481" name="TextBox 15"/>
              <p:cNvSpPr txBox="1">
                <a:spLocks noChangeArrowheads="1"/>
              </p:cNvSpPr>
              <p:nvPr/>
            </p:nvSpPr>
            <p:spPr bwMode="auto">
              <a:xfrm>
                <a:off x="5580063" y="3500438"/>
                <a:ext cx="1408112" cy="461962"/>
              </a:xfrm>
              <a:prstGeom prst="rect">
                <a:avLst/>
              </a:prstGeom>
              <a:noFill/>
              <a:ln w="9525">
                <a:noFill/>
                <a:miter lim="800000"/>
                <a:headEnd/>
                <a:tailEnd/>
              </a:ln>
            </p:spPr>
            <p:txBody>
              <a:bodyPr wrap="none">
                <a:spAutoFit/>
              </a:bodyPr>
              <a:lstStyle/>
              <a:p>
                <a:pPr algn="ctr"/>
                <a:r>
                  <a:rPr lang="en-US" sz="1200">
                    <a:solidFill>
                      <a:srgbClr val="000000"/>
                    </a:solidFill>
                  </a:rPr>
                  <a:t>Fexofenadine</a:t>
                </a:r>
              </a:p>
              <a:p>
                <a:pPr algn="ctr"/>
                <a:r>
                  <a:rPr lang="en-US" sz="1200" b="1">
                    <a:solidFill>
                      <a:srgbClr val="000000"/>
                    </a:solidFill>
                  </a:rPr>
                  <a:t>hERG </a:t>
                </a:r>
                <a:r>
                  <a:rPr lang="en-US" sz="1200" b="1" i="1">
                    <a:solidFill>
                      <a:srgbClr val="000000"/>
                    </a:solidFill>
                  </a:rPr>
                  <a:t>K</a:t>
                </a:r>
                <a:r>
                  <a:rPr lang="en-US" sz="1200" b="1" i="1" baseline="-25000">
                    <a:solidFill>
                      <a:srgbClr val="000000"/>
                    </a:solidFill>
                  </a:rPr>
                  <a:t>i</a:t>
                </a:r>
                <a:r>
                  <a:rPr lang="en-US" sz="1200" b="1">
                    <a:solidFill>
                      <a:srgbClr val="000000"/>
                    </a:solidFill>
                  </a:rPr>
                  <a:t> = 23 </a:t>
                </a:r>
                <a:r>
                  <a:rPr lang="el-GR" sz="1200" b="1">
                    <a:solidFill>
                      <a:srgbClr val="000000"/>
                    </a:solidFill>
                  </a:rPr>
                  <a:t>μ</a:t>
                </a:r>
                <a:r>
                  <a:rPr lang="en-US" sz="1200" b="1">
                    <a:solidFill>
                      <a:srgbClr val="000000"/>
                    </a:solidFill>
                  </a:rPr>
                  <a:t>M</a:t>
                </a:r>
              </a:p>
            </p:txBody>
          </p:sp>
        </p:grpSp>
        <p:sp>
          <p:nvSpPr>
            <p:cNvPr id="17" name="Down Arrow 16"/>
            <p:cNvSpPr>
              <a:spLocks noChangeAspect="1"/>
            </p:cNvSpPr>
            <p:nvPr/>
          </p:nvSpPr>
          <p:spPr>
            <a:xfrm rot="16200000">
              <a:off x="4185444" y="2591594"/>
              <a:ext cx="412750" cy="503238"/>
            </a:xfrm>
            <a:prstGeom prst="downArrow">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4" name="Group 22"/>
          <p:cNvGrpSpPr>
            <a:grpSpLocks/>
          </p:cNvGrpSpPr>
          <p:nvPr/>
        </p:nvGrpSpPr>
        <p:grpSpPr bwMode="auto">
          <a:xfrm>
            <a:off x="1258888" y="4292600"/>
            <a:ext cx="6521450" cy="2565400"/>
            <a:chOff x="1259632" y="4293096"/>
            <a:chExt cx="6520706" cy="2564904"/>
          </a:xfrm>
        </p:grpSpPr>
        <p:sp>
          <p:nvSpPr>
            <p:cNvPr id="62470" name="TextBox 15"/>
            <p:cNvSpPr txBox="1">
              <a:spLocks noChangeArrowheads="1"/>
            </p:cNvSpPr>
            <p:nvPr/>
          </p:nvSpPr>
          <p:spPr bwMode="auto">
            <a:xfrm>
              <a:off x="2649839" y="6581001"/>
              <a:ext cx="3844322" cy="276999"/>
            </a:xfrm>
            <a:prstGeom prst="rect">
              <a:avLst/>
            </a:prstGeom>
            <a:noFill/>
            <a:ln w="9525">
              <a:noFill/>
              <a:miter lim="800000"/>
              <a:headEnd/>
              <a:tailEnd/>
            </a:ln>
          </p:spPr>
          <p:txBody>
            <a:bodyPr wrap="none">
              <a:spAutoFit/>
            </a:bodyPr>
            <a:lstStyle/>
            <a:p>
              <a:r>
                <a:rPr lang="en-US" sz="1200">
                  <a:solidFill>
                    <a:srgbClr val="000000"/>
                  </a:solidFill>
                </a:rPr>
                <a:t>Jamieson C et al. </a:t>
              </a:r>
              <a:r>
                <a:rPr lang="en-US" sz="1200" i="1">
                  <a:solidFill>
                    <a:srgbClr val="000000"/>
                  </a:solidFill>
                </a:rPr>
                <a:t>J Med Chem</a:t>
              </a:r>
              <a:r>
                <a:rPr lang="en-US" sz="1200">
                  <a:solidFill>
                    <a:srgbClr val="000000"/>
                  </a:solidFill>
                </a:rPr>
                <a:t>. </a:t>
              </a:r>
              <a:r>
                <a:rPr lang="en-US" sz="1200" b="1">
                  <a:solidFill>
                    <a:srgbClr val="000000"/>
                  </a:solidFill>
                </a:rPr>
                <a:t>2006</a:t>
              </a:r>
              <a:r>
                <a:rPr lang="en-US" sz="1200">
                  <a:solidFill>
                    <a:srgbClr val="000000"/>
                  </a:solidFill>
                </a:rPr>
                <a:t>;49(17):5029-46.</a:t>
              </a:r>
              <a:endParaRPr lang="lt-LT" sz="1200">
                <a:solidFill>
                  <a:srgbClr val="000000"/>
                </a:solidFill>
              </a:endParaRPr>
            </a:p>
          </p:txBody>
        </p:sp>
        <p:sp>
          <p:nvSpPr>
            <p:cNvPr id="62471" name="TextBox 19"/>
            <p:cNvSpPr txBox="1">
              <a:spLocks noChangeArrowheads="1"/>
            </p:cNvSpPr>
            <p:nvPr/>
          </p:nvSpPr>
          <p:spPr bwMode="auto">
            <a:xfrm>
              <a:off x="2136775" y="5919788"/>
              <a:ext cx="1450975" cy="461962"/>
            </a:xfrm>
            <a:prstGeom prst="rect">
              <a:avLst/>
            </a:prstGeom>
            <a:noFill/>
            <a:ln w="9525">
              <a:noFill/>
              <a:miter lim="800000"/>
              <a:headEnd/>
              <a:tailEnd/>
            </a:ln>
          </p:spPr>
          <p:txBody>
            <a:bodyPr wrap="none">
              <a:spAutoFit/>
            </a:bodyPr>
            <a:lstStyle/>
            <a:p>
              <a:pPr algn="ctr"/>
              <a:r>
                <a:rPr lang="en-US" sz="1200" b="1">
                  <a:solidFill>
                    <a:srgbClr val="000000"/>
                  </a:solidFill>
                </a:rPr>
                <a:t>hERG </a:t>
              </a:r>
              <a:r>
                <a:rPr lang="en-US" sz="1200" b="1" i="1">
                  <a:solidFill>
                    <a:srgbClr val="000000"/>
                  </a:solidFill>
                </a:rPr>
                <a:t>K</a:t>
              </a:r>
              <a:r>
                <a:rPr lang="en-US" sz="1200" b="1" i="1" baseline="-25000">
                  <a:solidFill>
                    <a:srgbClr val="000000"/>
                  </a:solidFill>
                </a:rPr>
                <a:t>i</a:t>
              </a:r>
              <a:r>
                <a:rPr lang="en-US" sz="1200" b="1">
                  <a:solidFill>
                    <a:srgbClr val="000000"/>
                  </a:solidFill>
                </a:rPr>
                <a:t> = 1.1 </a:t>
              </a:r>
              <a:r>
                <a:rPr lang="el-GR" sz="1200" b="1">
                  <a:solidFill>
                    <a:srgbClr val="000000"/>
                  </a:solidFill>
                </a:rPr>
                <a:t>μ</a:t>
              </a:r>
              <a:r>
                <a:rPr lang="en-US" sz="1200" b="1">
                  <a:solidFill>
                    <a:srgbClr val="000000"/>
                  </a:solidFill>
                </a:rPr>
                <a:t>M</a:t>
              </a:r>
            </a:p>
            <a:p>
              <a:pPr algn="ctr"/>
              <a:r>
                <a:rPr lang="en-US" sz="1200">
                  <a:solidFill>
                    <a:srgbClr val="000000"/>
                  </a:solidFill>
                </a:rPr>
                <a:t>LogP = 3.33</a:t>
              </a:r>
            </a:p>
          </p:txBody>
        </p:sp>
        <p:sp>
          <p:nvSpPr>
            <p:cNvPr id="62472" name="TextBox 20"/>
            <p:cNvSpPr txBox="1">
              <a:spLocks noChangeArrowheads="1"/>
            </p:cNvSpPr>
            <p:nvPr/>
          </p:nvSpPr>
          <p:spPr bwMode="auto">
            <a:xfrm>
              <a:off x="6372225" y="5949950"/>
              <a:ext cx="1408113" cy="460375"/>
            </a:xfrm>
            <a:prstGeom prst="rect">
              <a:avLst/>
            </a:prstGeom>
            <a:noFill/>
            <a:ln w="9525">
              <a:noFill/>
              <a:miter lim="800000"/>
              <a:headEnd/>
              <a:tailEnd/>
            </a:ln>
          </p:spPr>
          <p:txBody>
            <a:bodyPr wrap="none">
              <a:spAutoFit/>
            </a:bodyPr>
            <a:lstStyle/>
            <a:p>
              <a:pPr algn="ctr"/>
              <a:r>
                <a:rPr lang="en-US" sz="1200" b="1">
                  <a:solidFill>
                    <a:srgbClr val="000000"/>
                  </a:solidFill>
                </a:rPr>
                <a:t>hERG </a:t>
              </a:r>
              <a:r>
                <a:rPr lang="en-US" sz="1200" b="1" i="1">
                  <a:solidFill>
                    <a:srgbClr val="000000"/>
                  </a:solidFill>
                </a:rPr>
                <a:t>K</a:t>
              </a:r>
              <a:r>
                <a:rPr lang="en-US" sz="1200" b="1" i="1" baseline="-25000">
                  <a:solidFill>
                    <a:srgbClr val="000000"/>
                  </a:solidFill>
                </a:rPr>
                <a:t>i</a:t>
              </a:r>
              <a:r>
                <a:rPr lang="en-US" sz="1200" b="1">
                  <a:solidFill>
                    <a:srgbClr val="000000"/>
                  </a:solidFill>
                </a:rPr>
                <a:t> = 28 </a:t>
              </a:r>
              <a:r>
                <a:rPr lang="el-GR" sz="1200" b="1">
                  <a:solidFill>
                    <a:srgbClr val="000000"/>
                  </a:solidFill>
                </a:rPr>
                <a:t>μ</a:t>
              </a:r>
              <a:r>
                <a:rPr lang="en-US" sz="1200" b="1">
                  <a:solidFill>
                    <a:srgbClr val="000000"/>
                  </a:solidFill>
                </a:rPr>
                <a:t>M</a:t>
              </a:r>
            </a:p>
            <a:p>
              <a:pPr algn="ctr"/>
              <a:r>
                <a:rPr lang="en-US" sz="1200">
                  <a:solidFill>
                    <a:srgbClr val="000000"/>
                  </a:solidFill>
                </a:rPr>
                <a:t>LogP = 2.42</a:t>
              </a:r>
            </a:p>
          </p:txBody>
        </p:sp>
        <p:sp>
          <p:nvSpPr>
            <p:cNvPr id="19" name="Down Arrow 18"/>
            <p:cNvSpPr>
              <a:spLocks noChangeAspect="1"/>
            </p:cNvSpPr>
            <p:nvPr/>
          </p:nvSpPr>
          <p:spPr>
            <a:xfrm rot="16200000">
              <a:off x="4185870" y="5058897"/>
              <a:ext cx="412670" cy="503181"/>
            </a:xfrm>
            <a:prstGeom prst="downArrow">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2474" name="Picture 4"/>
            <p:cNvPicPr>
              <a:picLocks noChangeAspect="1" noChangeArrowheads="1"/>
            </p:cNvPicPr>
            <p:nvPr/>
          </p:nvPicPr>
          <p:blipFill>
            <a:blip r:embed="rId5" cstate="print"/>
            <a:srcRect/>
            <a:stretch>
              <a:fillRect/>
            </a:stretch>
          </p:blipFill>
          <p:spPr bwMode="auto">
            <a:xfrm>
              <a:off x="1259632" y="4293096"/>
              <a:ext cx="2592288" cy="1756848"/>
            </a:xfrm>
            <a:prstGeom prst="rect">
              <a:avLst/>
            </a:prstGeom>
            <a:noFill/>
            <a:ln w="9525">
              <a:noFill/>
              <a:miter lim="800000"/>
              <a:headEnd/>
              <a:tailEnd/>
            </a:ln>
          </p:spPr>
        </p:pic>
        <p:pic>
          <p:nvPicPr>
            <p:cNvPr id="62475" name="Picture 4"/>
            <p:cNvPicPr>
              <a:picLocks noChangeAspect="1" noChangeArrowheads="1"/>
            </p:cNvPicPr>
            <p:nvPr/>
          </p:nvPicPr>
          <p:blipFill>
            <a:blip r:embed="rId6" cstate="print"/>
            <a:srcRect/>
            <a:stretch>
              <a:fillRect/>
            </a:stretch>
          </p:blipFill>
          <p:spPr bwMode="auto">
            <a:xfrm>
              <a:off x="4788024" y="4509120"/>
              <a:ext cx="2880320" cy="1952053"/>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7">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lstStyle/>
          <a:p>
            <a:r>
              <a:rPr lang="ru-RU" dirty="0" smtClean="0"/>
              <a:t>Взаимодействие лекарств</a:t>
            </a:r>
            <a:endParaRPr lang="en-US" dirty="0" smtClean="0"/>
          </a:p>
        </p:txBody>
      </p:sp>
      <p:sp>
        <p:nvSpPr>
          <p:cNvPr id="72706" name="Content Placeholder 2"/>
          <p:cNvSpPr>
            <a:spLocks noGrp="1"/>
          </p:cNvSpPr>
          <p:nvPr>
            <p:ph idx="1"/>
          </p:nvPr>
        </p:nvSpPr>
        <p:spPr>
          <a:xfrm>
            <a:off x="457200" y="3789040"/>
            <a:ext cx="8229600" cy="2337123"/>
          </a:xfrm>
        </p:spPr>
        <p:txBody>
          <a:bodyPr/>
          <a:lstStyle/>
          <a:p>
            <a:pPr eaLnBrk="1" hangingPunct="1">
              <a:spcBef>
                <a:spcPts val="1500"/>
              </a:spcBef>
              <a:spcAft>
                <a:spcPts val="1000"/>
              </a:spcAft>
            </a:pPr>
            <a:r>
              <a:rPr lang="ru-RU" sz="2200" b="1" dirty="0" smtClean="0"/>
              <a:t>Последствия ингибиции конкретных белков</a:t>
            </a:r>
            <a:r>
              <a:rPr lang="en-US" sz="2200" b="1" dirty="0" smtClean="0"/>
              <a:t>:</a:t>
            </a:r>
            <a:endParaRPr lang="en-US" sz="2200" dirty="0" smtClean="0"/>
          </a:p>
          <a:p>
            <a:pPr lvl="2" eaLnBrk="1" hangingPunct="1">
              <a:spcBef>
                <a:spcPct val="0"/>
              </a:spcBef>
              <a:spcAft>
                <a:spcPts val="1000"/>
              </a:spcAft>
            </a:pPr>
            <a:r>
              <a:rPr lang="ru-RU" sz="2000" dirty="0" smtClean="0"/>
              <a:t>Прямой нежелательный эффект</a:t>
            </a:r>
            <a:r>
              <a:rPr lang="en-US" sz="2000" dirty="0" smtClean="0"/>
              <a:t>  </a:t>
            </a:r>
            <a:br>
              <a:rPr lang="en-US" sz="2000" dirty="0" smtClean="0"/>
            </a:br>
            <a:r>
              <a:rPr lang="ru-RU" sz="2000" dirty="0" smtClean="0"/>
              <a:t>(Кардиотоксичность, связанная с </a:t>
            </a:r>
            <a:r>
              <a:rPr lang="lt-LT" sz="2000" dirty="0" err="1" smtClean="0"/>
              <a:t>hERG-</a:t>
            </a:r>
            <a:r>
              <a:rPr lang="ru-RU" sz="2000" dirty="0" smtClean="0"/>
              <a:t>блокадой)</a:t>
            </a:r>
            <a:endParaRPr lang="en-US" sz="2000" dirty="0" smtClean="0"/>
          </a:p>
          <a:p>
            <a:pPr lvl="2" eaLnBrk="1" hangingPunct="1">
              <a:spcBef>
                <a:spcPct val="0"/>
              </a:spcBef>
              <a:spcAft>
                <a:spcPts val="1000"/>
              </a:spcAft>
            </a:pPr>
            <a:r>
              <a:rPr lang="ru-RU" sz="2000" dirty="0" smtClean="0"/>
              <a:t>Косвенный эффект</a:t>
            </a:r>
            <a:r>
              <a:rPr lang="en-US" sz="2000" dirty="0" smtClean="0"/>
              <a:t/>
            </a:r>
            <a:br>
              <a:rPr lang="en-US" sz="2000" dirty="0" smtClean="0"/>
            </a:br>
            <a:r>
              <a:rPr lang="ru-RU" sz="2000" dirty="0" smtClean="0"/>
              <a:t>(Взаимодействие лекарств, связанное с ингибированием цитохромов </a:t>
            </a:r>
            <a:r>
              <a:rPr lang="lt-LT" sz="2000" dirty="0" smtClean="0"/>
              <a:t>P450</a:t>
            </a:r>
            <a:r>
              <a:rPr lang="ru-RU" sz="2000" dirty="0" smtClean="0"/>
              <a:t>)</a:t>
            </a:r>
            <a:endParaRPr lang="en-US" sz="2000" dirty="0" smtClean="0"/>
          </a:p>
        </p:txBody>
      </p:sp>
      <p:sp>
        <p:nvSpPr>
          <p:cNvPr id="18" name="Rounded Rectangle 17"/>
          <p:cNvSpPr/>
          <p:nvPr/>
        </p:nvSpPr>
        <p:spPr bwMode="auto">
          <a:xfrm>
            <a:off x="1600200" y="2414588"/>
            <a:ext cx="1012825" cy="427037"/>
          </a:xfrm>
          <a:prstGeom prst="roundRect">
            <a:avLst/>
          </a:prstGeom>
          <a:gradFill flip="none" rotWithShape="1">
            <a:gsLst>
              <a:gs pos="0">
                <a:srgbClr val="FFEFD1"/>
              </a:gs>
              <a:gs pos="64999">
                <a:srgbClr val="F0EBD5"/>
              </a:gs>
              <a:gs pos="100000">
                <a:srgbClr val="D1C39F"/>
              </a:gs>
            </a:gsLst>
            <a:lin ang="16200000" scaled="1"/>
            <a:tileRect/>
          </a:gradFill>
          <a:ln w="25400" cap="flat" cmpd="sng" algn="ctr">
            <a:solidFill>
              <a:srgbClr val="F79646">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19" name="Flowchart: Alternate Process 18"/>
          <p:cNvSpPr/>
          <p:nvPr/>
        </p:nvSpPr>
        <p:spPr bwMode="auto">
          <a:xfrm>
            <a:off x="1941513" y="2336800"/>
            <a:ext cx="325437" cy="573088"/>
          </a:xfrm>
          <a:prstGeom prst="flowChartAlternateProcess">
            <a:avLst/>
          </a:prstGeom>
          <a:solidFill>
            <a:sysClr val="window" lastClr="FFFFFF">
              <a:lumMod val="75000"/>
            </a:sysClr>
          </a:solid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20" name="Isosceles Triangle 19"/>
          <p:cNvSpPr>
            <a:spLocks noChangeAspect="1"/>
          </p:cNvSpPr>
          <p:nvPr/>
        </p:nvSpPr>
        <p:spPr>
          <a:xfrm rot="13456228">
            <a:off x="1879600" y="2833688"/>
            <a:ext cx="184150" cy="93662"/>
          </a:xfrm>
          <a:prstGeom prst="triangle">
            <a:avLst/>
          </a:prstGeom>
          <a:solidFill>
            <a:sysClr val="window" lastClr="FFFFFF">
              <a:lumMod val="95000"/>
            </a:sysClr>
          </a:solidFill>
          <a:ln w="25400" cap="flat" cmpd="sng" algn="ctr">
            <a:solidFill>
              <a:sysClr val="window" lastClr="FFFFFF">
                <a:lumMod val="95000"/>
              </a:sysClr>
            </a:solidFill>
            <a:prstDash val="solid"/>
          </a:ln>
          <a:effectLst/>
        </p:spPr>
        <p:txBody>
          <a:bodyPr anchor="ctr"/>
          <a:lstStyle/>
          <a:p>
            <a:pPr algn="ctr" fontAlgn="auto">
              <a:spcBef>
                <a:spcPts val="0"/>
              </a:spcBef>
              <a:spcAft>
                <a:spcPts val="0"/>
              </a:spcAft>
              <a:defRPr/>
            </a:pPr>
            <a:r>
              <a:rPr lang="en-US" kern="0" dirty="0">
                <a:solidFill>
                  <a:sysClr val="window" lastClr="FFFFFF"/>
                </a:solidFill>
                <a:latin typeface="Calibri"/>
                <a:cs typeface="+mn-cs"/>
              </a:rPr>
              <a:t>`</a:t>
            </a:r>
          </a:p>
        </p:txBody>
      </p:sp>
      <p:sp>
        <p:nvSpPr>
          <p:cNvPr id="22" name="Curved Right Arrow 21"/>
          <p:cNvSpPr/>
          <p:nvPr/>
        </p:nvSpPr>
        <p:spPr bwMode="auto">
          <a:xfrm rot="1486795" flipH="1" flipV="1">
            <a:off x="1965325" y="2941638"/>
            <a:ext cx="198438" cy="466725"/>
          </a:xfrm>
          <a:prstGeom prst="curvedRightArrow">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Text" lastClr="000000"/>
              </a:solidFill>
              <a:latin typeface="Calibri"/>
              <a:cs typeface="+mn-cs"/>
            </a:endParaRPr>
          </a:p>
        </p:txBody>
      </p:sp>
      <p:sp>
        <p:nvSpPr>
          <p:cNvPr id="25" name="Rectangle 24"/>
          <p:cNvSpPr>
            <a:spLocks noChangeAspect="1"/>
          </p:cNvSpPr>
          <p:nvPr/>
        </p:nvSpPr>
        <p:spPr>
          <a:xfrm rot="2770221">
            <a:off x="1963738" y="2720975"/>
            <a:ext cx="214312" cy="134938"/>
          </a:xfrm>
          <a:prstGeom prst="rect">
            <a:avLst/>
          </a:prstGeom>
          <a:solidFill>
            <a:sysClr val="window" lastClr="FFFFFF">
              <a:lumMod val="95000"/>
            </a:sysClr>
          </a:solid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26" name="Rectangle 25"/>
          <p:cNvSpPr>
            <a:spLocks noChangeAspect="1"/>
          </p:cNvSpPr>
          <p:nvPr/>
        </p:nvSpPr>
        <p:spPr>
          <a:xfrm rot="2770221">
            <a:off x="1939925" y="2817813"/>
            <a:ext cx="160338" cy="36512"/>
          </a:xfrm>
          <a:prstGeom prst="rect">
            <a:avLst/>
          </a:prstGeom>
          <a:solidFill>
            <a:sysClr val="window" lastClr="FFFFFF">
              <a:lumMod val="95000"/>
            </a:sysClr>
          </a:solidFill>
          <a:ln w="25400" cap="flat" cmpd="sng" algn="ctr">
            <a:solidFill>
              <a:sysClr val="window" lastClr="FFFFFF"/>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27" name="Diamond 26"/>
          <p:cNvSpPr>
            <a:spLocks noChangeAspect="1"/>
          </p:cNvSpPr>
          <p:nvPr/>
        </p:nvSpPr>
        <p:spPr>
          <a:xfrm>
            <a:off x="1917700" y="2752725"/>
            <a:ext cx="182563" cy="182563"/>
          </a:xfrm>
          <a:prstGeom prst="diamond">
            <a:avLst/>
          </a:prstGeom>
          <a:solidFill>
            <a:srgbClr val="4F81BD">
              <a:lumMod val="20000"/>
              <a:lumOff val="80000"/>
            </a:srgbClr>
          </a:solidFill>
          <a:ln w="25400" cap="flat" cmpd="sng" algn="ctr">
            <a:solidFill>
              <a:srgbClr val="4F81B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28" name="Diamond 27"/>
          <p:cNvSpPr>
            <a:spLocks noChangeAspect="1"/>
          </p:cNvSpPr>
          <p:nvPr/>
        </p:nvSpPr>
        <p:spPr>
          <a:xfrm>
            <a:off x="1646238" y="3228975"/>
            <a:ext cx="182562" cy="182563"/>
          </a:xfrm>
          <a:prstGeom prst="diamond">
            <a:avLst/>
          </a:prstGeom>
          <a:solidFill>
            <a:srgbClr val="4F81BD">
              <a:lumMod val="20000"/>
              <a:lumOff val="80000"/>
            </a:srgbClr>
          </a:solidFill>
          <a:ln w="25400" cap="flat" cmpd="sng" algn="ctr">
            <a:solidFill>
              <a:srgbClr val="4F81B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65" name="Right Arrow 64"/>
          <p:cNvSpPr/>
          <p:nvPr/>
        </p:nvSpPr>
        <p:spPr>
          <a:xfrm rot="-1800000">
            <a:off x="4679950" y="2976563"/>
            <a:ext cx="457200" cy="182562"/>
          </a:xfrm>
          <a:prstGeom prst="rightArrow">
            <a:avLst/>
          </a:prstGeom>
          <a:solidFill>
            <a:sysClr val="window" lastClr="FFFFFF">
              <a:lumMod val="8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66" name="Rounded Rectangle 65"/>
          <p:cNvSpPr/>
          <p:nvPr/>
        </p:nvSpPr>
        <p:spPr bwMode="auto">
          <a:xfrm>
            <a:off x="4835525" y="2439988"/>
            <a:ext cx="1012825" cy="427037"/>
          </a:xfrm>
          <a:prstGeom prst="roundRect">
            <a:avLst/>
          </a:prstGeom>
          <a:gradFill flip="none" rotWithShape="1">
            <a:gsLst>
              <a:gs pos="0">
                <a:srgbClr val="FFEFD1"/>
              </a:gs>
              <a:gs pos="64999">
                <a:srgbClr val="F0EBD5"/>
              </a:gs>
              <a:gs pos="100000">
                <a:srgbClr val="D1C39F"/>
              </a:gs>
            </a:gsLst>
            <a:lin ang="16200000" scaled="1"/>
            <a:tileRect/>
          </a:gradFill>
          <a:ln w="25400" cap="flat" cmpd="sng" algn="ctr">
            <a:solidFill>
              <a:srgbClr val="F79646">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67" name="Flowchart: Alternate Process 66"/>
          <p:cNvSpPr/>
          <p:nvPr/>
        </p:nvSpPr>
        <p:spPr bwMode="auto">
          <a:xfrm>
            <a:off x="5176838" y="2362200"/>
            <a:ext cx="325437" cy="573088"/>
          </a:xfrm>
          <a:prstGeom prst="flowChartAlternateProcess">
            <a:avLst/>
          </a:prstGeom>
          <a:solidFill>
            <a:sysClr val="window" lastClr="FFFFFF">
              <a:lumMod val="75000"/>
            </a:sysClr>
          </a:solid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68" name="Isosceles Triangle 67"/>
          <p:cNvSpPr>
            <a:spLocks noChangeAspect="1"/>
          </p:cNvSpPr>
          <p:nvPr/>
        </p:nvSpPr>
        <p:spPr>
          <a:xfrm rot="13456228">
            <a:off x="5114925" y="2859088"/>
            <a:ext cx="184150" cy="93662"/>
          </a:xfrm>
          <a:prstGeom prst="triangle">
            <a:avLst/>
          </a:prstGeom>
          <a:solidFill>
            <a:sysClr val="window" lastClr="FFFFFF">
              <a:lumMod val="95000"/>
            </a:sysClr>
          </a:solidFill>
          <a:ln w="25400" cap="flat" cmpd="sng" algn="ctr">
            <a:solidFill>
              <a:sysClr val="window" lastClr="FFFFFF">
                <a:lumMod val="95000"/>
              </a:sysClr>
            </a:solidFill>
            <a:prstDash val="solid"/>
          </a:ln>
          <a:effectLst/>
        </p:spPr>
        <p:txBody>
          <a:bodyPr anchor="ctr"/>
          <a:lstStyle/>
          <a:p>
            <a:pPr algn="ctr" fontAlgn="auto">
              <a:spcBef>
                <a:spcPts val="0"/>
              </a:spcBef>
              <a:spcAft>
                <a:spcPts val="0"/>
              </a:spcAft>
              <a:defRPr/>
            </a:pPr>
            <a:r>
              <a:rPr lang="en-US" kern="0" dirty="0">
                <a:solidFill>
                  <a:sysClr val="window" lastClr="FFFFFF"/>
                </a:solidFill>
                <a:latin typeface="Calibri"/>
                <a:cs typeface="+mn-cs"/>
              </a:rPr>
              <a:t>`</a:t>
            </a:r>
          </a:p>
        </p:txBody>
      </p:sp>
      <p:sp>
        <p:nvSpPr>
          <p:cNvPr id="69" name="Oval 68"/>
          <p:cNvSpPr/>
          <p:nvPr/>
        </p:nvSpPr>
        <p:spPr bwMode="auto">
          <a:xfrm>
            <a:off x="4768850" y="2984500"/>
            <a:ext cx="214313" cy="212725"/>
          </a:xfrm>
          <a:prstGeom prst="ellipse">
            <a:avLst/>
          </a:prstGeom>
          <a:solidFill>
            <a:srgbClr val="C0504D">
              <a:lumMod val="40000"/>
              <a:lumOff val="60000"/>
            </a:srgbClr>
          </a:solidFill>
          <a:ln w="25400" cap="flat" cmpd="sng" algn="ctr">
            <a:solidFill>
              <a:srgbClr val="C0504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70" name="Curved Right Arrow 69"/>
          <p:cNvSpPr/>
          <p:nvPr/>
        </p:nvSpPr>
        <p:spPr bwMode="auto">
          <a:xfrm rot="18000000" flipV="1">
            <a:off x="5268119" y="2967831"/>
            <a:ext cx="198438" cy="466725"/>
          </a:xfrm>
          <a:prstGeom prst="curvedRightArrow">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Text" lastClr="000000"/>
              </a:solidFill>
              <a:latin typeface="Calibri"/>
              <a:cs typeface="+mn-cs"/>
            </a:endParaRPr>
          </a:p>
        </p:txBody>
      </p:sp>
      <p:cxnSp>
        <p:nvCxnSpPr>
          <p:cNvPr id="8211" name="Straight Connector 70"/>
          <p:cNvCxnSpPr>
            <a:cxnSpLocks noChangeShapeType="1"/>
            <a:stCxn id="69" idx="1"/>
            <a:endCxn id="69" idx="5"/>
          </p:cNvCxnSpPr>
          <p:nvPr/>
        </p:nvCxnSpPr>
        <p:spPr bwMode="auto">
          <a:xfrm rot="16200000" flipH="1">
            <a:off x="4801394" y="3015456"/>
            <a:ext cx="149225" cy="150813"/>
          </a:xfrm>
          <a:prstGeom prst="line">
            <a:avLst/>
          </a:prstGeom>
          <a:noFill/>
          <a:ln w="25400" algn="ctr">
            <a:solidFill>
              <a:srgbClr val="632523"/>
            </a:solidFill>
            <a:round/>
            <a:headEnd/>
            <a:tailEnd/>
          </a:ln>
        </p:spPr>
      </p:cxnSp>
      <p:cxnSp>
        <p:nvCxnSpPr>
          <p:cNvPr id="8212" name="Straight Connector 71"/>
          <p:cNvCxnSpPr>
            <a:cxnSpLocks noChangeShapeType="1"/>
            <a:stCxn id="69" idx="3"/>
            <a:endCxn id="69" idx="7"/>
          </p:cNvCxnSpPr>
          <p:nvPr/>
        </p:nvCxnSpPr>
        <p:spPr bwMode="auto">
          <a:xfrm rot="5400000" flipH="1" flipV="1">
            <a:off x="4801394" y="3015456"/>
            <a:ext cx="149225" cy="150813"/>
          </a:xfrm>
          <a:prstGeom prst="line">
            <a:avLst/>
          </a:prstGeom>
          <a:noFill/>
          <a:ln w="25400" algn="ctr">
            <a:solidFill>
              <a:srgbClr val="632523"/>
            </a:solidFill>
            <a:round/>
            <a:headEnd/>
            <a:tailEnd/>
          </a:ln>
        </p:spPr>
      </p:cxnSp>
      <p:sp>
        <p:nvSpPr>
          <p:cNvPr id="73" name="Rectangle 72"/>
          <p:cNvSpPr>
            <a:spLocks noChangeAspect="1"/>
          </p:cNvSpPr>
          <p:nvPr/>
        </p:nvSpPr>
        <p:spPr>
          <a:xfrm rot="2770221">
            <a:off x="5199063" y="2746375"/>
            <a:ext cx="214312" cy="134938"/>
          </a:xfrm>
          <a:prstGeom prst="rect">
            <a:avLst/>
          </a:prstGeom>
          <a:solidFill>
            <a:sysClr val="window" lastClr="FFFFFF">
              <a:lumMod val="95000"/>
            </a:sysClr>
          </a:solid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74" name="Rectangle 73"/>
          <p:cNvSpPr>
            <a:spLocks noChangeAspect="1"/>
          </p:cNvSpPr>
          <p:nvPr/>
        </p:nvSpPr>
        <p:spPr>
          <a:xfrm rot="2770221">
            <a:off x="5175250" y="2843213"/>
            <a:ext cx="160338" cy="36512"/>
          </a:xfrm>
          <a:prstGeom prst="rect">
            <a:avLst/>
          </a:prstGeom>
          <a:solidFill>
            <a:sysClr val="window" lastClr="FFFFFF">
              <a:lumMod val="95000"/>
            </a:sysClr>
          </a:solidFill>
          <a:ln w="25400" cap="flat" cmpd="sng" algn="ctr">
            <a:solidFill>
              <a:sysClr val="window" lastClr="FFFFFF"/>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75" name="Diamond 74"/>
          <p:cNvSpPr>
            <a:spLocks noChangeAspect="1"/>
          </p:cNvSpPr>
          <p:nvPr/>
        </p:nvSpPr>
        <p:spPr>
          <a:xfrm>
            <a:off x="5153025" y="2778125"/>
            <a:ext cx="182563" cy="182563"/>
          </a:xfrm>
          <a:prstGeom prst="diamond">
            <a:avLst/>
          </a:prstGeom>
          <a:solidFill>
            <a:srgbClr val="C0504D">
              <a:lumMod val="40000"/>
              <a:lumOff val="60000"/>
            </a:srgbClr>
          </a:solidFill>
          <a:ln w="25400" cap="flat" cmpd="sng" algn="ctr">
            <a:solidFill>
              <a:srgbClr val="C0504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76" name="Diamond 75"/>
          <p:cNvSpPr>
            <a:spLocks noChangeAspect="1"/>
          </p:cNvSpPr>
          <p:nvPr/>
        </p:nvSpPr>
        <p:spPr>
          <a:xfrm>
            <a:off x="4454525" y="3165475"/>
            <a:ext cx="182563" cy="182563"/>
          </a:xfrm>
          <a:prstGeom prst="diamond">
            <a:avLst/>
          </a:prstGeom>
          <a:solidFill>
            <a:srgbClr val="4F81BD">
              <a:lumMod val="20000"/>
              <a:lumOff val="80000"/>
            </a:srgbClr>
          </a:solidFill>
          <a:ln w="25400" cap="flat" cmpd="sng" algn="ctr">
            <a:solidFill>
              <a:srgbClr val="4F81B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77" name="Diamond 76"/>
          <p:cNvSpPr>
            <a:spLocks noChangeAspect="1"/>
          </p:cNvSpPr>
          <p:nvPr/>
        </p:nvSpPr>
        <p:spPr>
          <a:xfrm>
            <a:off x="5707063" y="3017838"/>
            <a:ext cx="182562" cy="182562"/>
          </a:xfrm>
          <a:prstGeom prst="diamond">
            <a:avLst/>
          </a:prstGeom>
          <a:solidFill>
            <a:srgbClr val="C0504D">
              <a:lumMod val="40000"/>
              <a:lumOff val="60000"/>
            </a:srgbClr>
          </a:solidFill>
          <a:ln w="25400" cap="flat" cmpd="sng" algn="ctr">
            <a:solidFill>
              <a:srgbClr val="C0504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8218" name="TextBox 49"/>
          <p:cNvSpPr txBox="1">
            <a:spLocks noChangeArrowheads="1"/>
          </p:cNvSpPr>
          <p:nvPr/>
        </p:nvSpPr>
        <p:spPr bwMode="auto">
          <a:xfrm>
            <a:off x="2917825" y="2668588"/>
            <a:ext cx="373063" cy="368300"/>
          </a:xfrm>
          <a:prstGeom prst="rect">
            <a:avLst/>
          </a:prstGeom>
          <a:noFill/>
          <a:ln w="9525">
            <a:noFill/>
            <a:miter lim="800000"/>
            <a:headEnd/>
            <a:tailEnd/>
          </a:ln>
        </p:spPr>
        <p:txBody>
          <a:bodyPr wrap="none">
            <a:spAutoFit/>
          </a:bodyPr>
          <a:lstStyle/>
          <a:p>
            <a:r>
              <a:rPr lang="en-US">
                <a:solidFill>
                  <a:srgbClr val="000000"/>
                </a:solidFill>
              </a:rPr>
              <a:t>+</a:t>
            </a:r>
          </a:p>
        </p:txBody>
      </p:sp>
      <p:sp>
        <p:nvSpPr>
          <p:cNvPr id="81" name="Diamond 80"/>
          <p:cNvSpPr>
            <a:spLocks noChangeAspect="1"/>
          </p:cNvSpPr>
          <p:nvPr/>
        </p:nvSpPr>
        <p:spPr>
          <a:xfrm>
            <a:off x="3421063" y="2789238"/>
            <a:ext cx="182562" cy="182562"/>
          </a:xfrm>
          <a:prstGeom prst="diamond">
            <a:avLst/>
          </a:prstGeom>
          <a:solidFill>
            <a:srgbClr val="C0504D">
              <a:lumMod val="40000"/>
              <a:lumOff val="60000"/>
            </a:srgbClr>
          </a:solidFill>
          <a:ln w="25400" cap="flat" cmpd="sng" algn="ctr">
            <a:solidFill>
              <a:srgbClr val="C0504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8220" name="TextBox 81"/>
          <p:cNvSpPr txBox="1">
            <a:spLocks noChangeArrowheads="1"/>
          </p:cNvSpPr>
          <p:nvPr/>
        </p:nvSpPr>
        <p:spPr bwMode="auto">
          <a:xfrm>
            <a:off x="7239000" y="2414588"/>
            <a:ext cx="1066639" cy="338554"/>
          </a:xfrm>
          <a:prstGeom prst="rect">
            <a:avLst/>
          </a:prstGeom>
          <a:noFill/>
          <a:ln w="9525">
            <a:noFill/>
            <a:miter lim="800000"/>
            <a:headEnd/>
            <a:tailEnd/>
          </a:ln>
        </p:spPr>
        <p:txBody>
          <a:bodyPr wrap="none">
            <a:spAutoFit/>
          </a:bodyPr>
          <a:lstStyle/>
          <a:p>
            <a:r>
              <a:rPr lang="ru-RU" sz="1600" dirty="0" smtClean="0">
                <a:solidFill>
                  <a:srgbClr val="000000"/>
                </a:solidFill>
                <a:latin typeface="Arial" charset="0"/>
              </a:rPr>
              <a:t>Субстрат</a:t>
            </a:r>
            <a:endParaRPr lang="en-US" sz="1600" dirty="0">
              <a:solidFill>
                <a:srgbClr val="000000"/>
              </a:solidFill>
              <a:latin typeface="Arial" charset="0"/>
            </a:endParaRPr>
          </a:p>
        </p:txBody>
      </p:sp>
      <p:sp>
        <p:nvSpPr>
          <p:cNvPr id="8221" name="TextBox 82"/>
          <p:cNvSpPr txBox="1">
            <a:spLocks noChangeArrowheads="1"/>
          </p:cNvSpPr>
          <p:nvPr/>
        </p:nvSpPr>
        <p:spPr bwMode="auto">
          <a:xfrm>
            <a:off x="7239000" y="2938463"/>
            <a:ext cx="1189043" cy="338554"/>
          </a:xfrm>
          <a:prstGeom prst="rect">
            <a:avLst/>
          </a:prstGeom>
          <a:noFill/>
          <a:ln w="9525">
            <a:noFill/>
            <a:miter lim="800000"/>
            <a:headEnd/>
            <a:tailEnd/>
          </a:ln>
        </p:spPr>
        <p:txBody>
          <a:bodyPr wrap="none">
            <a:spAutoFit/>
          </a:bodyPr>
          <a:lstStyle/>
          <a:p>
            <a:r>
              <a:rPr lang="ru-RU" sz="1600" dirty="0" smtClean="0">
                <a:solidFill>
                  <a:srgbClr val="000000"/>
                </a:solidFill>
                <a:latin typeface="Arial" charset="0"/>
              </a:rPr>
              <a:t>Ингибитор</a:t>
            </a:r>
            <a:endParaRPr lang="en-US" sz="1600" dirty="0">
              <a:solidFill>
                <a:srgbClr val="000000"/>
              </a:solidFill>
              <a:latin typeface="Arial" charset="0"/>
            </a:endParaRPr>
          </a:p>
        </p:txBody>
      </p:sp>
      <p:sp>
        <p:nvSpPr>
          <p:cNvPr id="84" name="Diamond 83"/>
          <p:cNvSpPr>
            <a:spLocks noChangeAspect="1"/>
          </p:cNvSpPr>
          <p:nvPr/>
        </p:nvSpPr>
        <p:spPr>
          <a:xfrm>
            <a:off x="6934200" y="3016250"/>
            <a:ext cx="182563" cy="182563"/>
          </a:xfrm>
          <a:prstGeom prst="diamond">
            <a:avLst/>
          </a:prstGeom>
          <a:solidFill>
            <a:srgbClr val="C0504D">
              <a:lumMod val="40000"/>
              <a:lumOff val="60000"/>
            </a:srgbClr>
          </a:solidFill>
          <a:ln w="25400" cap="flat" cmpd="sng" algn="ctr">
            <a:solidFill>
              <a:srgbClr val="C0504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85" name="Diamond 84"/>
          <p:cNvSpPr>
            <a:spLocks noChangeAspect="1"/>
          </p:cNvSpPr>
          <p:nvPr/>
        </p:nvSpPr>
        <p:spPr>
          <a:xfrm>
            <a:off x="6926263" y="2532063"/>
            <a:ext cx="182562" cy="182562"/>
          </a:xfrm>
          <a:prstGeom prst="diamond">
            <a:avLst/>
          </a:prstGeom>
          <a:solidFill>
            <a:srgbClr val="4F81BD">
              <a:lumMod val="20000"/>
              <a:lumOff val="80000"/>
            </a:srgbClr>
          </a:solidFill>
          <a:ln w="25400" cap="flat" cmpd="sng" algn="ctr">
            <a:solidFill>
              <a:srgbClr val="4F81B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cxnSp>
        <p:nvCxnSpPr>
          <p:cNvPr id="91" name="Straight Arrow Connector 90"/>
          <p:cNvCxnSpPr/>
          <p:nvPr/>
        </p:nvCxnSpPr>
        <p:spPr bwMode="auto">
          <a:xfrm flipV="1">
            <a:off x="3803650" y="2873375"/>
            <a:ext cx="549275" cy="1588"/>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8225" name="Straight Arrow Connector 6"/>
          <p:cNvCxnSpPr>
            <a:cxnSpLocks noChangeShapeType="1"/>
          </p:cNvCxnSpPr>
          <p:nvPr/>
        </p:nvCxnSpPr>
        <p:spPr bwMode="auto">
          <a:xfrm flipH="1">
            <a:off x="2286000" y="2057400"/>
            <a:ext cx="457200" cy="266700"/>
          </a:xfrm>
          <a:prstGeom prst="straightConnector1">
            <a:avLst/>
          </a:prstGeom>
          <a:noFill/>
          <a:ln w="12700" algn="ctr">
            <a:solidFill>
              <a:srgbClr val="000000"/>
            </a:solidFill>
            <a:round/>
            <a:headEnd/>
            <a:tailEnd type="triangle" w="med" len="lg"/>
          </a:ln>
        </p:spPr>
      </p:cxnSp>
      <p:cxnSp>
        <p:nvCxnSpPr>
          <p:cNvPr id="8226" name="Straight Arrow Connector 36"/>
          <p:cNvCxnSpPr>
            <a:cxnSpLocks noChangeShapeType="1"/>
          </p:cNvCxnSpPr>
          <p:nvPr/>
        </p:nvCxnSpPr>
        <p:spPr bwMode="auto">
          <a:xfrm>
            <a:off x="4445000" y="1998663"/>
            <a:ext cx="642938" cy="338137"/>
          </a:xfrm>
          <a:prstGeom prst="straightConnector1">
            <a:avLst/>
          </a:prstGeom>
          <a:noFill/>
          <a:ln w="12700" algn="ctr">
            <a:solidFill>
              <a:srgbClr val="000000"/>
            </a:solidFill>
            <a:round/>
            <a:headEnd/>
            <a:tailEnd type="triangle" w="med" len="lg"/>
          </a:ln>
        </p:spPr>
      </p:cxnSp>
      <p:sp>
        <p:nvSpPr>
          <p:cNvPr id="8227" name="TextBox 15"/>
          <p:cNvSpPr txBox="1">
            <a:spLocks noChangeArrowheads="1"/>
          </p:cNvSpPr>
          <p:nvPr/>
        </p:nvSpPr>
        <p:spPr bwMode="auto">
          <a:xfrm>
            <a:off x="2676681" y="1706563"/>
            <a:ext cx="1904689" cy="338554"/>
          </a:xfrm>
          <a:prstGeom prst="rect">
            <a:avLst/>
          </a:prstGeom>
          <a:noFill/>
          <a:ln w="9525">
            <a:noFill/>
            <a:miter lim="800000"/>
            <a:headEnd/>
            <a:tailEnd/>
          </a:ln>
        </p:spPr>
        <p:txBody>
          <a:bodyPr wrap="none">
            <a:spAutoFit/>
          </a:bodyPr>
          <a:lstStyle/>
          <a:p>
            <a:pPr algn="ctr"/>
            <a:r>
              <a:rPr lang="lt-LT" sz="1600" dirty="0" err="1" smtClean="0">
                <a:solidFill>
                  <a:srgbClr val="000000"/>
                </a:solidFill>
              </a:rPr>
              <a:t>hERG</a:t>
            </a:r>
            <a:r>
              <a:rPr lang="en-US" sz="1600" dirty="0" smtClean="0">
                <a:solidFill>
                  <a:srgbClr val="000000"/>
                </a:solidFill>
              </a:rPr>
              <a:t>, </a:t>
            </a:r>
            <a:r>
              <a:rPr lang="en-US" sz="1600" dirty="0">
                <a:solidFill>
                  <a:srgbClr val="000000"/>
                </a:solidFill>
              </a:rPr>
              <a:t>CYP3A4,…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0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270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270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rcRect/>
          <a:stretch>
            <a:fillRect/>
          </a:stretch>
        </p:blipFill>
        <p:spPr bwMode="auto">
          <a:xfrm>
            <a:off x="457200" y="3886200"/>
            <a:ext cx="2582863" cy="1905000"/>
          </a:xfrm>
          <a:prstGeom prst="rect">
            <a:avLst/>
          </a:prstGeom>
          <a:noFill/>
          <a:ln w="9525">
            <a:noFill/>
            <a:miter lim="800000"/>
            <a:headEnd/>
            <a:tailEnd/>
          </a:ln>
        </p:spPr>
      </p:pic>
      <p:sp>
        <p:nvSpPr>
          <p:cNvPr id="9220" name="Title 1"/>
          <p:cNvSpPr>
            <a:spLocks noGrp="1"/>
          </p:cNvSpPr>
          <p:nvPr>
            <p:ph type="title"/>
          </p:nvPr>
        </p:nvSpPr>
        <p:spPr/>
        <p:txBody>
          <a:bodyPr/>
          <a:lstStyle/>
          <a:p>
            <a:pPr eaLnBrk="1" hangingPunct="1"/>
            <a:r>
              <a:rPr lang="ru-RU" dirty="0" smtClean="0"/>
              <a:t>Пример взаимодействия</a:t>
            </a:r>
            <a:endParaRPr lang="en-US" dirty="0" smtClean="0"/>
          </a:p>
        </p:txBody>
      </p:sp>
      <p:sp>
        <p:nvSpPr>
          <p:cNvPr id="72706" name="Content Placeholder 2"/>
          <p:cNvSpPr>
            <a:spLocks noGrp="1"/>
          </p:cNvSpPr>
          <p:nvPr>
            <p:ph idx="1"/>
          </p:nvPr>
        </p:nvSpPr>
        <p:spPr/>
        <p:txBody>
          <a:bodyPr/>
          <a:lstStyle/>
          <a:p>
            <a:pPr eaLnBrk="1" hangingPunct="1">
              <a:spcBef>
                <a:spcPts val="1500"/>
              </a:spcBef>
              <a:spcAft>
                <a:spcPts val="1000"/>
              </a:spcAft>
            </a:pPr>
            <a:r>
              <a:rPr lang="ru-RU" sz="2000" dirty="0" smtClean="0"/>
              <a:t>В </a:t>
            </a:r>
            <a:r>
              <a:rPr lang="en-US" sz="2000" dirty="0" smtClean="0"/>
              <a:t>2009 FDA </a:t>
            </a:r>
            <a:r>
              <a:rPr lang="ru-RU" sz="2000" dirty="0" smtClean="0"/>
              <a:t>рекомендовали избегать совместного употребления лекарств</a:t>
            </a:r>
            <a:r>
              <a:rPr lang="en-US" sz="2000" dirty="0" smtClean="0"/>
              <a:t> </a:t>
            </a:r>
            <a:r>
              <a:rPr lang="lt-LT" sz="2000" dirty="0" smtClean="0"/>
              <a:t>“</a:t>
            </a:r>
            <a:r>
              <a:rPr lang="en-US" sz="2000" dirty="0" err="1" smtClean="0"/>
              <a:t>Plavix</a:t>
            </a:r>
            <a:r>
              <a:rPr lang="lt-LT" sz="2000" dirty="0" smtClean="0"/>
              <a:t>”</a:t>
            </a:r>
            <a:r>
              <a:rPr lang="en-US" sz="2000" dirty="0" smtClean="0"/>
              <a:t> (</a:t>
            </a:r>
            <a:r>
              <a:rPr lang="ru-RU" sz="2000" dirty="0" smtClean="0"/>
              <a:t>Клопидогрель</a:t>
            </a:r>
            <a:r>
              <a:rPr lang="en-US" sz="2000" dirty="0" smtClean="0"/>
              <a:t>) </a:t>
            </a:r>
            <a:r>
              <a:rPr lang="ru-RU" sz="2000" dirty="0" smtClean="0"/>
              <a:t>и</a:t>
            </a:r>
            <a:r>
              <a:rPr lang="en-US" sz="2000" dirty="0" smtClean="0"/>
              <a:t> </a:t>
            </a:r>
            <a:r>
              <a:rPr lang="ru-RU" sz="2000" dirty="0" smtClean="0"/>
              <a:t>Омепразол</a:t>
            </a:r>
            <a:r>
              <a:rPr lang="en-US" sz="2000" dirty="0" smtClean="0"/>
              <a:t> </a:t>
            </a:r>
            <a:r>
              <a:rPr lang="ru-RU" sz="2000" dirty="0" smtClean="0"/>
              <a:t>поскольку действие первого при этом существенно ослабевает</a:t>
            </a:r>
            <a:r>
              <a:rPr lang="en-US" sz="2000" dirty="0" smtClean="0"/>
              <a:t>:</a:t>
            </a:r>
            <a:endParaRPr lang="en-US" sz="2200" dirty="0" smtClean="0"/>
          </a:p>
          <a:p>
            <a:pPr lvl="2" eaLnBrk="1" hangingPunct="1">
              <a:spcBef>
                <a:spcPct val="0"/>
              </a:spcBef>
              <a:spcAft>
                <a:spcPts val="1000"/>
              </a:spcAft>
            </a:pPr>
            <a:r>
              <a:rPr lang="ru-RU" sz="2000" dirty="0" smtClean="0"/>
              <a:t>Клопидогрель</a:t>
            </a:r>
            <a:r>
              <a:rPr lang="en-US" sz="2000" dirty="0" smtClean="0"/>
              <a:t> </a:t>
            </a:r>
            <a:r>
              <a:rPr lang="ru-RU" sz="2000" dirty="0" smtClean="0"/>
              <a:t>трансформируется в активный метаболит при помощи </a:t>
            </a:r>
            <a:r>
              <a:rPr lang="en-US" sz="2000" dirty="0" smtClean="0"/>
              <a:t>CYP2C19</a:t>
            </a:r>
          </a:p>
          <a:p>
            <a:pPr lvl="2" eaLnBrk="1" hangingPunct="1">
              <a:spcBef>
                <a:spcPct val="0"/>
              </a:spcBef>
              <a:spcAft>
                <a:spcPts val="1000"/>
              </a:spcAft>
            </a:pPr>
            <a:r>
              <a:rPr lang="ru-RU" sz="2000" dirty="0" smtClean="0"/>
              <a:t>Омепразол</a:t>
            </a:r>
            <a:r>
              <a:rPr lang="en-US" sz="2000" dirty="0" smtClean="0"/>
              <a:t> </a:t>
            </a:r>
            <a:r>
              <a:rPr lang="ru-RU" sz="2000" dirty="0" smtClean="0"/>
              <a:t>- ингибитор</a:t>
            </a:r>
            <a:r>
              <a:rPr lang="en-US" sz="2000" dirty="0" smtClean="0"/>
              <a:t> CYP2C19</a:t>
            </a:r>
          </a:p>
        </p:txBody>
      </p:sp>
      <p:pic>
        <p:nvPicPr>
          <p:cNvPr id="3" name="Picture 2"/>
          <p:cNvPicPr>
            <a:picLocks noChangeAspect="1"/>
          </p:cNvPicPr>
          <p:nvPr/>
        </p:nvPicPr>
        <p:blipFill>
          <a:blip r:embed="rId3" cstate="print"/>
          <a:srcRect/>
          <a:stretch>
            <a:fillRect/>
          </a:stretch>
        </p:blipFill>
        <p:spPr bwMode="auto">
          <a:xfrm>
            <a:off x="2971800" y="4191000"/>
            <a:ext cx="2293938" cy="1905000"/>
          </a:xfrm>
          <a:prstGeom prst="rect">
            <a:avLst/>
          </a:prstGeom>
          <a:noFill/>
          <a:ln w="9525">
            <a:noFill/>
            <a:miter lim="800000"/>
            <a:headEnd/>
            <a:tailEnd/>
          </a:ln>
        </p:spPr>
      </p:pic>
      <p:pic>
        <p:nvPicPr>
          <p:cNvPr id="4" name="Picture 3"/>
          <p:cNvPicPr>
            <a:picLocks noChangeAspect="1"/>
          </p:cNvPicPr>
          <p:nvPr/>
        </p:nvPicPr>
        <p:blipFill>
          <a:blip r:embed="rId4" cstate="print"/>
          <a:srcRect b="-3044"/>
          <a:stretch>
            <a:fillRect/>
          </a:stretch>
        </p:blipFill>
        <p:spPr bwMode="auto">
          <a:xfrm>
            <a:off x="5562600" y="4495800"/>
            <a:ext cx="3194050" cy="838200"/>
          </a:xfrm>
          <a:prstGeom prst="rect">
            <a:avLst/>
          </a:prstGeom>
          <a:noFill/>
          <a:ln w="9525">
            <a:noFill/>
            <a:miter lim="800000"/>
            <a:headEnd/>
            <a:tailEnd/>
          </a:ln>
        </p:spPr>
      </p:pic>
      <p:pic>
        <p:nvPicPr>
          <p:cNvPr id="5" name="Picture 4"/>
          <p:cNvPicPr>
            <a:picLocks noChangeAspect="1"/>
          </p:cNvPicPr>
          <p:nvPr/>
        </p:nvPicPr>
        <p:blipFill>
          <a:blip r:embed="rId5" cstate="print"/>
          <a:srcRect l="381" r="3043"/>
          <a:stretch>
            <a:fillRect/>
          </a:stretch>
        </p:blipFill>
        <p:spPr bwMode="auto">
          <a:xfrm>
            <a:off x="5575300" y="5410200"/>
            <a:ext cx="3213100" cy="3730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0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270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endParaRPr lang="en-US"/>
          </a:p>
        </p:txBody>
      </p:sp>
      <p:sp>
        <p:nvSpPr>
          <p:cNvPr id="19459" name="Text Placeholder 4"/>
          <p:cNvSpPr>
            <a:spLocks noGrp="1"/>
          </p:cNvSpPr>
          <p:nvPr>
            <p:ph type="body" idx="1"/>
          </p:nvPr>
        </p:nvSpPr>
        <p:spPr/>
        <p:txBody>
          <a:bodyPr anchor="ctr"/>
          <a:lstStyle/>
          <a:p>
            <a:pPr algn="ctr"/>
            <a:r>
              <a:rPr lang="ru-RU" sz="4000" dirty="0" smtClean="0"/>
              <a:t>Генотоксичность и канцерогенность</a:t>
            </a:r>
            <a:endParaRPr lang="en-US" sz="4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ru-RU" sz="4000" dirty="0" smtClean="0"/>
              <a:t>Гайдлайны </a:t>
            </a:r>
            <a:r>
              <a:rPr lang="en-US" sz="4000" dirty="0" smtClean="0"/>
              <a:t>FDA</a:t>
            </a:r>
            <a:endParaRPr lang="lt-LT" sz="4000" dirty="0" smtClean="0"/>
          </a:p>
        </p:txBody>
      </p:sp>
      <p:sp>
        <p:nvSpPr>
          <p:cNvPr id="8195" name="Rectangle 3"/>
          <p:cNvSpPr>
            <a:spLocks noGrp="1" noChangeArrowheads="1"/>
          </p:cNvSpPr>
          <p:nvPr>
            <p:ph type="body" idx="1"/>
          </p:nvPr>
        </p:nvSpPr>
        <p:spPr>
          <a:xfrm>
            <a:off x="323850" y="1700213"/>
            <a:ext cx="7991475" cy="4641850"/>
          </a:xfrm>
        </p:spPr>
        <p:txBody>
          <a:bodyPr/>
          <a:lstStyle/>
          <a:p>
            <a:pPr eaLnBrk="1" hangingPunct="1">
              <a:spcAft>
                <a:spcPts val="2000"/>
              </a:spcAft>
              <a:defRPr/>
            </a:pPr>
            <a:r>
              <a:rPr lang="en-US" sz="2400" dirty="0" smtClean="0"/>
              <a:t>If an impurity that is present at levels below the ICH qualification thresholds is identified:</a:t>
            </a:r>
          </a:p>
          <a:p>
            <a:pPr lvl="1" eaLnBrk="1" hangingPunct="1">
              <a:defRPr/>
            </a:pPr>
            <a:r>
              <a:rPr lang="en-US" sz="2400" i="1" dirty="0" smtClean="0">
                <a:ea typeface="+mn-ea"/>
                <a:cs typeface="+mn-cs"/>
              </a:rPr>
              <a:t>The impurity should be evaluated for </a:t>
            </a:r>
            <a:r>
              <a:rPr lang="en-US" sz="2400" b="1" i="1" dirty="0" err="1" smtClean="0">
                <a:ea typeface="+mn-ea"/>
                <a:cs typeface="+mn-cs"/>
              </a:rPr>
              <a:t>genotoxicity</a:t>
            </a:r>
            <a:r>
              <a:rPr lang="en-US" sz="2400" b="1" i="1" dirty="0" smtClean="0">
                <a:ea typeface="+mn-ea"/>
                <a:cs typeface="+mn-cs"/>
              </a:rPr>
              <a:t> and carcinogenicity </a:t>
            </a:r>
            <a:r>
              <a:rPr lang="en-US" sz="2400" i="1" dirty="0" smtClean="0">
                <a:ea typeface="+mn-ea"/>
                <a:cs typeface="+mn-cs"/>
              </a:rPr>
              <a:t>based </a:t>
            </a:r>
            <a:br>
              <a:rPr lang="en-US" sz="2400" i="1" dirty="0" smtClean="0">
                <a:ea typeface="+mn-ea"/>
                <a:cs typeface="+mn-cs"/>
              </a:rPr>
            </a:br>
            <a:r>
              <a:rPr lang="en-US" sz="2400" i="1" dirty="0" smtClean="0">
                <a:ea typeface="+mn-ea"/>
                <a:cs typeface="+mn-cs"/>
              </a:rPr>
              <a:t>on structural activity relationship (</a:t>
            </a:r>
            <a:r>
              <a:rPr lang="en-US" sz="2400" b="1" i="1" dirty="0" smtClean="0">
                <a:ea typeface="+mn-ea"/>
                <a:cs typeface="+mn-cs"/>
              </a:rPr>
              <a:t>SAR</a:t>
            </a:r>
            <a:r>
              <a:rPr lang="en-US" sz="2400" i="1" dirty="0" smtClean="0">
                <a:ea typeface="+mn-ea"/>
                <a:cs typeface="+mn-cs"/>
              </a:rPr>
              <a:t>) assessments (i.e., whether there is a structural alert). </a:t>
            </a:r>
            <a:endParaRPr lang="lt-LT" sz="2400" i="1" dirty="0" smtClean="0"/>
          </a:p>
          <a:p>
            <a:pPr eaLnBrk="1" hangingPunct="1">
              <a:buFontTx/>
              <a:buNone/>
              <a:defRPr/>
            </a:pPr>
            <a:endParaRPr lang="lt-LT"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ru-RU" sz="4000" dirty="0" smtClean="0"/>
              <a:t>Гайдлайны </a:t>
            </a:r>
            <a:r>
              <a:rPr lang="en-US" sz="4000" dirty="0" smtClean="0"/>
              <a:t>EMEA</a:t>
            </a:r>
            <a:endParaRPr lang="lt-LT" sz="4000" dirty="0" smtClean="0"/>
          </a:p>
        </p:txBody>
      </p:sp>
      <p:sp>
        <p:nvSpPr>
          <p:cNvPr id="3" name="Content Placeholder 2"/>
          <p:cNvSpPr>
            <a:spLocks noGrp="1"/>
          </p:cNvSpPr>
          <p:nvPr>
            <p:ph idx="1"/>
          </p:nvPr>
        </p:nvSpPr>
        <p:spPr>
          <a:xfrm>
            <a:off x="457200" y="1600200"/>
            <a:ext cx="8362950" cy="4525963"/>
          </a:xfrm>
        </p:spPr>
        <p:txBody>
          <a:bodyPr/>
          <a:lstStyle/>
          <a:p>
            <a:pPr>
              <a:spcAft>
                <a:spcPts val="2000"/>
              </a:spcAft>
              <a:defRPr/>
            </a:pPr>
            <a:r>
              <a:rPr lang="en-US" sz="2800" dirty="0" smtClean="0"/>
              <a:t>The Standard Test Battery for evaluating </a:t>
            </a:r>
            <a:r>
              <a:rPr lang="en-US" sz="2800" dirty="0" err="1" smtClean="0"/>
              <a:t>genotoxicity</a:t>
            </a:r>
            <a:r>
              <a:rPr lang="en-US" sz="2800" dirty="0" smtClean="0"/>
              <a:t>:</a:t>
            </a:r>
          </a:p>
          <a:p>
            <a:pPr lvl="1">
              <a:defRPr/>
            </a:pPr>
            <a:r>
              <a:rPr lang="en-US" sz="2400" dirty="0" smtClean="0">
                <a:ea typeface="+mn-ea"/>
                <a:cs typeface="+mn-cs"/>
              </a:rPr>
              <a:t>B</a:t>
            </a:r>
            <a:r>
              <a:rPr lang="lt-LT" sz="2400" dirty="0" smtClean="0">
                <a:ea typeface="+mn-ea"/>
                <a:cs typeface="+mn-cs"/>
              </a:rPr>
              <a:t>acterial reverse mutation test</a:t>
            </a:r>
            <a:r>
              <a:rPr lang="en-US" sz="2400" dirty="0" smtClean="0">
                <a:ea typeface="+mn-ea"/>
                <a:cs typeface="+mn-cs"/>
              </a:rPr>
              <a:t> (i.e. Ames Test)</a:t>
            </a:r>
          </a:p>
          <a:p>
            <a:pPr lvl="1">
              <a:defRPr/>
            </a:pPr>
            <a:r>
              <a:rPr lang="en-US" sz="2400" dirty="0" smtClean="0"/>
              <a:t>An </a:t>
            </a:r>
            <a:r>
              <a:rPr lang="en-US" sz="2400" i="1" dirty="0" smtClean="0"/>
              <a:t>in vitro</a:t>
            </a:r>
            <a:r>
              <a:rPr lang="en-US" sz="2400" dirty="0" smtClean="0"/>
              <a:t> test for chromosomal damage</a:t>
            </a:r>
          </a:p>
          <a:p>
            <a:pPr lvl="1">
              <a:defRPr/>
            </a:pPr>
            <a:r>
              <a:rPr lang="en-US" sz="2400" dirty="0" smtClean="0">
                <a:ea typeface="+mn-ea"/>
                <a:cs typeface="+mn-cs"/>
              </a:rPr>
              <a:t>An </a:t>
            </a:r>
            <a:r>
              <a:rPr lang="en-US" sz="2400" i="1" dirty="0" smtClean="0">
                <a:ea typeface="+mn-ea"/>
                <a:cs typeface="+mn-cs"/>
              </a:rPr>
              <a:t>in vivo</a:t>
            </a:r>
            <a:r>
              <a:rPr lang="en-US" sz="2400" dirty="0" smtClean="0">
                <a:ea typeface="+mn-ea"/>
                <a:cs typeface="+mn-cs"/>
              </a:rPr>
              <a:t> </a:t>
            </a:r>
            <a:r>
              <a:rPr lang="en-US" sz="2400" dirty="0" err="1" smtClean="0">
                <a:ea typeface="+mn-ea"/>
                <a:cs typeface="+mn-cs"/>
              </a:rPr>
              <a:t>genotoxicity</a:t>
            </a:r>
            <a:r>
              <a:rPr lang="en-US" sz="2400" dirty="0" smtClean="0">
                <a:ea typeface="+mn-ea"/>
                <a:cs typeface="+mn-cs"/>
              </a:rPr>
              <a:t> assessment</a:t>
            </a:r>
          </a:p>
          <a:p>
            <a:pPr>
              <a:defRPr/>
            </a:pPr>
            <a:endParaRPr lang="en-US" sz="2800" dirty="0" smtClean="0"/>
          </a:p>
          <a:p>
            <a:pPr>
              <a:defRPr/>
            </a:pPr>
            <a:endParaRPr lang="lt-LT"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ACD/Genotoxicity </a:t>
            </a:r>
            <a:endParaRPr lang="lt-LT" smtClean="0"/>
          </a:p>
        </p:txBody>
      </p:sp>
      <p:sp>
        <p:nvSpPr>
          <p:cNvPr id="8195" name="Content Placeholder 2"/>
          <p:cNvSpPr>
            <a:spLocks noGrp="1"/>
          </p:cNvSpPr>
          <p:nvPr>
            <p:ph idx="1"/>
          </p:nvPr>
        </p:nvSpPr>
        <p:spPr/>
        <p:txBody>
          <a:bodyPr/>
          <a:lstStyle/>
          <a:p>
            <a:pPr>
              <a:spcAft>
                <a:spcPts val="2000"/>
              </a:spcAft>
            </a:pPr>
            <a:r>
              <a:rPr lang="ru-RU" dirty="0" smtClean="0"/>
              <a:t>Полнофункциональный пакет</a:t>
            </a:r>
            <a:r>
              <a:rPr lang="en-US" dirty="0" smtClean="0"/>
              <a:t>:</a:t>
            </a:r>
            <a:endParaRPr lang="en-US" dirty="0" smtClean="0"/>
          </a:p>
          <a:p>
            <a:pPr lvl="1"/>
            <a:r>
              <a:rPr lang="ru-RU" sz="2800" dirty="0" smtClean="0"/>
              <a:t>Предиктор мутагенного потенциала в тесте Эймса с возможностью обучения</a:t>
            </a:r>
          </a:p>
          <a:p>
            <a:pPr lvl="1"/>
            <a:r>
              <a:rPr lang="ru-RU" sz="2800" dirty="0" smtClean="0"/>
              <a:t>Предикторы для 21 системы (мутагенность, кластогенность, канцерогенность)</a:t>
            </a:r>
            <a:endParaRPr lang="en-US" sz="2800" dirty="0" smtClean="0"/>
          </a:p>
          <a:p>
            <a:pPr lvl="1"/>
            <a:r>
              <a:rPr lang="ru-RU" sz="2800" dirty="0" smtClean="0"/>
              <a:t>База данных</a:t>
            </a:r>
            <a:r>
              <a:rPr lang="lt-LT" sz="2800" dirty="0" smtClean="0"/>
              <a:t>:</a:t>
            </a:r>
            <a:r>
              <a:rPr lang="ru-RU" sz="2800" dirty="0" smtClean="0"/>
              <a:t> </a:t>
            </a:r>
            <a:r>
              <a:rPr lang="lt-LT" sz="2800" dirty="0" err="1" smtClean="0"/>
              <a:t>Mutagenicity</a:t>
            </a:r>
            <a:r>
              <a:rPr lang="en-US" sz="2800" dirty="0" smtClean="0"/>
              <a:t> </a:t>
            </a:r>
            <a:r>
              <a:rPr lang="en-US" sz="2800" dirty="0" smtClean="0"/>
              <a:t>DB</a:t>
            </a:r>
          </a:p>
          <a:p>
            <a:pPr lvl="1"/>
            <a:r>
              <a:rPr lang="ru-RU" sz="2800" dirty="0" smtClean="0"/>
              <a:t>Экспертная система для идентификации опасных структурных фрагментов</a:t>
            </a:r>
            <a:endParaRPr lang="lt-LT" sz="28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bldLvl="2"/>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7330" name="Picture 2"/>
          <p:cNvPicPr>
            <a:picLocks noChangeAspect="1" noChangeArrowheads="1"/>
          </p:cNvPicPr>
          <p:nvPr/>
        </p:nvPicPr>
        <p:blipFill>
          <a:blip r:embed="rId2" cstate="print"/>
          <a:srcRect/>
          <a:stretch>
            <a:fillRect/>
          </a:stretch>
        </p:blipFill>
        <p:spPr bwMode="auto">
          <a:xfrm>
            <a:off x="395536" y="1268760"/>
            <a:ext cx="8496944" cy="5142439"/>
          </a:xfrm>
          <a:prstGeom prst="rect">
            <a:avLst/>
          </a:prstGeom>
          <a:noFill/>
          <a:ln w="9525">
            <a:noFill/>
            <a:miter lim="800000"/>
            <a:headEnd/>
            <a:tailEnd/>
          </a:ln>
          <a:effectLst/>
        </p:spPr>
      </p:pic>
      <p:sp>
        <p:nvSpPr>
          <p:cNvPr id="6" name="Title 5"/>
          <p:cNvSpPr>
            <a:spLocks noGrp="1"/>
          </p:cNvSpPr>
          <p:nvPr>
            <p:ph type="title"/>
          </p:nvPr>
        </p:nvSpPr>
        <p:spPr>
          <a:xfrm>
            <a:off x="457200" y="44624"/>
            <a:ext cx="8229600" cy="1143000"/>
          </a:xfrm>
        </p:spPr>
        <p:txBody>
          <a:bodyPr/>
          <a:lstStyle/>
          <a:p>
            <a:r>
              <a:rPr lang="ru-RU" dirty="0" smtClean="0"/>
              <a:t>Список предикторов</a:t>
            </a:r>
            <a:endParaRPr lang="lt-L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ru-RU" dirty="0" smtClean="0"/>
              <a:t>Введение</a:t>
            </a:r>
            <a:endParaRPr lang="en-US" dirty="0" smtClean="0"/>
          </a:p>
        </p:txBody>
      </p:sp>
      <p:sp>
        <p:nvSpPr>
          <p:cNvPr id="6147" name="Content Placeholder 2"/>
          <p:cNvSpPr>
            <a:spLocks noGrp="1"/>
          </p:cNvSpPr>
          <p:nvPr>
            <p:ph sz="half" idx="1"/>
          </p:nvPr>
        </p:nvSpPr>
        <p:spPr>
          <a:xfrm>
            <a:off x="457200" y="2348880"/>
            <a:ext cx="4038600" cy="3777283"/>
          </a:xfrm>
        </p:spPr>
        <p:txBody>
          <a:bodyPr/>
          <a:lstStyle/>
          <a:p>
            <a:pPr eaLnBrk="1" hangingPunct="1">
              <a:spcAft>
                <a:spcPts val="1000"/>
              </a:spcAft>
            </a:pPr>
            <a:r>
              <a:rPr lang="ru-RU" sz="2400" dirty="0" smtClean="0"/>
              <a:t>Мутагенность </a:t>
            </a:r>
            <a:br>
              <a:rPr lang="ru-RU" sz="2400" dirty="0" smtClean="0"/>
            </a:br>
            <a:r>
              <a:rPr lang="ru-RU" sz="2400" dirty="0" smtClean="0"/>
              <a:t>(тест Эймса)</a:t>
            </a:r>
          </a:p>
          <a:p>
            <a:pPr eaLnBrk="1" hangingPunct="1">
              <a:spcAft>
                <a:spcPts val="1000"/>
              </a:spcAft>
            </a:pPr>
            <a:r>
              <a:rPr lang="ru-RU" sz="2400" dirty="0" smtClean="0"/>
              <a:t>Пакет для профилифования генотоксичности и канцерогенности</a:t>
            </a:r>
            <a:endParaRPr lang="en-US" sz="2400" dirty="0" smtClean="0"/>
          </a:p>
          <a:p>
            <a:pPr eaLnBrk="1" hangingPunct="1">
              <a:spcAft>
                <a:spcPts val="1000"/>
              </a:spcAft>
            </a:pPr>
            <a:r>
              <a:rPr lang="ru-RU" sz="2400" dirty="0" smtClean="0"/>
              <a:t>Острая токсичность (</a:t>
            </a:r>
            <a:r>
              <a:rPr lang="lt-LT" sz="2400" dirty="0" smtClean="0"/>
              <a:t>LD50, OECD </a:t>
            </a:r>
            <a:r>
              <a:rPr lang="ru-RU" sz="2400" dirty="0" smtClean="0"/>
              <a:t>категории, опасные фрагменты)</a:t>
            </a:r>
            <a:endParaRPr lang="en-US" sz="2400" dirty="0" smtClean="0"/>
          </a:p>
        </p:txBody>
      </p:sp>
      <p:sp>
        <p:nvSpPr>
          <p:cNvPr id="6148" name="Content Placeholder 4"/>
          <p:cNvSpPr>
            <a:spLocks noGrp="1"/>
          </p:cNvSpPr>
          <p:nvPr>
            <p:ph sz="half" idx="2"/>
          </p:nvPr>
        </p:nvSpPr>
        <p:spPr>
          <a:xfrm>
            <a:off x="4648200" y="2348880"/>
            <a:ext cx="4038600" cy="4104456"/>
          </a:xfrm>
        </p:spPr>
        <p:txBody>
          <a:bodyPr/>
          <a:lstStyle/>
          <a:p>
            <a:r>
              <a:rPr lang="ru-RU" sz="2400" dirty="0" smtClean="0"/>
              <a:t>Побочные эффекты</a:t>
            </a:r>
          </a:p>
          <a:p>
            <a:r>
              <a:rPr lang="ru-RU" sz="2400" dirty="0" smtClean="0"/>
              <a:t>Ингибиция </a:t>
            </a:r>
            <a:r>
              <a:rPr lang="en-US" sz="2400" dirty="0" err="1" smtClean="0"/>
              <a:t>hERG</a:t>
            </a:r>
            <a:r>
              <a:rPr lang="ru-RU" sz="2400" dirty="0" smtClean="0"/>
              <a:t> и цитохромов</a:t>
            </a:r>
            <a:r>
              <a:rPr lang="en-US" sz="2400" dirty="0" smtClean="0"/>
              <a:t> P450</a:t>
            </a:r>
            <a:endParaRPr lang="ru-RU" sz="2400" dirty="0" smtClean="0"/>
          </a:p>
          <a:p>
            <a:r>
              <a:rPr lang="ru-RU" sz="2400" dirty="0" smtClean="0"/>
              <a:t>Экотоксичность</a:t>
            </a:r>
            <a:r>
              <a:rPr lang="en-US" sz="2400" dirty="0" smtClean="0"/>
              <a:t>:</a:t>
            </a:r>
          </a:p>
          <a:p>
            <a:pPr lvl="1"/>
            <a:r>
              <a:rPr lang="ru-RU" sz="2000" dirty="0" smtClean="0"/>
              <a:t>Токсичность для водных организмов</a:t>
            </a:r>
            <a:r>
              <a:rPr lang="lt-LT" sz="2000" dirty="0" smtClean="0"/>
              <a:t> (LC50)</a:t>
            </a:r>
            <a:endParaRPr lang="en-US" sz="2000" dirty="0" smtClean="0"/>
          </a:p>
          <a:p>
            <a:pPr lvl="1"/>
            <a:r>
              <a:rPr lang="ru-RU" sz="2000" dirty="0" smtClean="0"/>
              <a:t>Нарушение работы эндокринной системы</a:t>
            </a:r>
            <a:endParaRPr lang="en-US" sz="2000" dirty="0" smtClean="0"/>
          </a:p>
          <a:p>
            <a:pPr lvl="1"/>
            <a:r>
              <a:rPr lang="ru-RU" sz="2000" dirty="0" smtClean="0"/>
              <a:t>Раздражение глаз и кожи</a:t>
            </a:r>
            <a:endParaRPr lang="en-US" sz="2000" dirty="0" smtClean="0"/>
          </a:p>
        </p:txBody>
      </p:sp>
      <p:sp>
        <p:nvSpPr>
          <p:cNvPr id="6150" name="Rectangle 5"/>
          <p:cNvSpPr>
            <a:spLocks noChangeArrowheads="1"/>
          </p:cNvSpPr>
          <p:nvPr/>
        </p:nvSpPr>
        <p:spPr bwMode="auto">
          <a:xfrm>
            <a:off x="467544" y="1340768"/>
            <a:ext cx="8461920" cy="954107"/>
          </a:xfrm>
          <a:prstGeom prst="rect">
            <a:avLst/>
          </a:prstGeom>
          <a:noFill/>
          <a:ln w="9525">
            <a:noFill/>
            <a:miter lim="800000"/>
            <a:headEnd/>
            <a:tailEnd/>
          </a:ln>
        </p:spPr>
        <p:txBody>
          <a:bodyPr wrap="square">
            <a:spAutoFit/>
          </a:bodyPr>
          <a:lstStyle/>
          <a:p>
            <a:pPr>
              <a:spcAft>
                <a:spcPts val="1000"/>
              </a:spcAft>
            </a:pPr>
            <a:r>
              <a:rPr lang="ru-RU" sz="2800" dirty="0" smtClean="0">
                <a:latin typeface="+mn-lt"/>
                <a:ea typeface="ＭＳ Ｐゴシック" pitchFamily="-107" charset="-128"/>
                <a:cs typeface="ＭＳ Ｐゴシック" pitchFamily="-107" charset="-128"/>
              </a:rPr>
              <a:t>Список модулей, связанных с токсичностью</a:t>
            </a:r>
            <a:r>
              <a:rPr lang="en-US" sz="2800" dirty="0" smtClean="0">
                <a:latin typeface="+mn-lt"/>
                <a:ea typeface="ＭＳ Ｐゴシック" pitchFamily="-107" charset="-128"/>
                <a:cs typeface="ＭＳ Ｐゴシック" pitchFamily="-107" charset="-128"/>
              </a:rPr>
              <a:t> </a:t>
            </a:r>
            <a:r>
              <a:rPr lang="ru-RU" sz="2800" dirty="0" smtClean="0">
                <a:latin typeface="+mn-lt"/>
                <a:ea typeface="ＭＳ Ｐゴシック" pitchFamily="-107" charset="-128"/>
                <a:cs typeface="ＭＳ Ｐゴシック" pitchFamily="-107" charset="-128"/>
              </a:rPr>
              <a:t>в составе </a:t>
            </a:r>
            <a:r>
              <a:rPr lang="en-US" sz="2800" dirty="0" smtClean="0">
                <a:latin typeface="+mn-lt"/>
                <a:ea typeface="ＭＳ Ｐゴシック" pitchFamily="-107" charset="-128"/>
                <a:cs typeface="ＭＳ Ｐゴシック" pitchFamily="-107" charset="-128"/>
              </a:rPr>
              <a:t>ACD/</a:t>
            </a:r>
            <a:r>
              <a:rPr lang="lt-LT" sz="2800" dirty="0" smtClean="0">
                <a:latin typeface="+mn-lt"/>
                <a:ea typeface="ＭＳ Ｐゴシック" pitchFamily="-107" charset="-128"/>
                <a:cs typeface="ＭＳ Ｐゴシック" pitchFamily="-107" charset="-128"/>
              </a:rPr>
              <a:t>Percepta</a:t>
            </a:r>
            <a:r>
              <a:rPr lang="en-US" sz="2800" dirty="0" smtClean="0">
                <a:latin typeface="+mn-lt"/>
                <a:ea typeface="ＭＳ Ｐゴシック" pitchFamily="-107" charset="-128"/>
                <a:cs typeface="ＭＳ Ｐゴシック" pitchFamily="-107" charset="-128"/>
              </a:rPr>
              <a:t>:</a:t>
            </a:r>
            <a:endParaRPr lang="en-US" sz="2800" dirty="0">
              <a:latin typeface="+mn-lt"/>
              <a:ea typeface="ＭＳ Ｐゴシック" pitchFamily="-107" charset="-128"/>
              <a:cs typeface="ＭＳ Ｐゴシック" pitchFamily="-107"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endParaRPr lang="en-US"/>
          </a:p>
        </p:txBody>
      </p:sp>
      <p:sp>
        <p:nvSpPr>
          <p:cNvPr id="19459" name="Text Placeholder 4"/>
          <p:cNvSpPr>
            <a:spLocks noGrp="1"/>
          </p:cNvSpPr>
          <p:nvPr>
            <p:ph type="body" idx="1"/>
          </p:nvPr>
        </p:nvSpPr>
        <p:spPr/>
        <p:txBody>
          <a:bodyPr anchor="ctr"/>
          <a:lstStyle/>
          <a:p>
            <a:pPr algn="ctr"/>
            <a:r>
              <a:rPr lang="ru-RU" sz="4000" dirty="0" smtClean="0"/>
              <a:t>Мутагенность/Тест Эймса</a:t>
            </a:r>
            <a:endParaRPr lang="en-US" sz="40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ru-RU" dirty="0" smtClean="0"/>
              <a:t>Тест Эймса</a:t>
            </a:r>
            <a:endParaRPr lang="en-US" dirty="0" smtClean="0"/>
          </a:p>
        </p:txBody>
      </p:sp>
      <p:sp>
        <p:nvSpPr>
          <p:cNvPr id="20483" name="Content Placeholder 2"/>
          <p:cNvSpPr>
            <a:spLocks noGrp="1"/>
          </p:cNvSpPr>
          <p:nvPr>
            <p:ph idx="1"/>
          </p:nvPr>
        </p:nvSpPr>
        <p:spPr>
          <a:xfrm>
            <a:off x="457200" y="1600200"/>
            <a:ext cx="5122912" cy="4525963"/>
          </a:xfrm>
        </p:spPr>
        <p:txBody>
          <a:bodyPr/>
          <a:lstStyle/>
          <a:p>
            <a:pPr eaLnBrk="1" hangingPunct="1">
              <a:spcBef>
                <a:spcPts val="500"/>
              </a:spcBef>
              <a:spcAft>
                <a:spcPts val="1000"/>
              </a:spcAft>
            </a:pPr>
            <a:r>
              <a:rPr lang="ru-RU" sz="2200" dirty="0" smtClean="0"/>
              <a:t>Тест Эймса (англ.: </a:t>
            </a:r>
            <a:r>
              <a:rPr lang="en-US" sz="2200" dirty="0" smtClean="0"/>
              <a:t>Ames Test</a:t>
            </a:r>
            <a:r>
              <a:rPr lang="ru-RU" sz="2200" dirty="0" smtClean="0"/>
              <a:t>)</a:t>
            </a:r>
            <a:r>
              <a:rPr lang="en-US" sz="2200" b="1" dirty="0" smtClean="0"/>
              <a:t> </a:t>
            </a:r>
            <a:r>
              <a:rPr lang="ru-RU" sz="2200" dirty="0" smtClean="0"/>
              <a:t>– генетический тест, используемый для оценки мутагенного потенциала химический соединений</a:t>
            </a:r>
            <a:endParaRPr lang="en-US" sz="2200" dirty="0" smtClean="0"/>
          </a:p>
          <a:p>
            <a:pPr eaLnBrk="1" hangingPunct="1">
              <a:spcBef>
                <a:spcPts val="500"/>
              </a:spcBef>
              <a:spcAft>
                <a:spcPts val="1000"/>
              </a:spcAft>
            </a:pPr>
            <a:r>
              <a:rPr lang="ru-RU" sz="2200" dirty="0" smtClean="0"/>
              <a:t>Тестируется способность потенциального мутагена вызывать ревертивные мутации, позволяющие бактериям расти на среде, </a:t>
            </a:r>
            <a:br>
              <a:rPr lang="ru-RU" sz="2200" dirty="0" smtClean="0"/>
            </a:br>
            <a:r>
              <a:rPr lang="ru-RU" sz="2200" dirty="0" smtClean="0"/>
              <a:t>не содержащей гистидин</a:t>
            </a:r>
            <a:endParaRPr lang="en-US" sz="2200" dirty="0" smtClean="0"/>
          </a:p>
        </p:txBody>
      </p:sp>
      <p:grpSp>
        <p:nvGrpSpPr>
          <p:cNvPr id="5" name="Group 23"/>
          <p:cNvGrpSpPr>
            <a:grpSpLocks/>
          </p:cNvGrpSpPr>
          <p:nvPr/>
        </p:nvGrpSpPr>
        <p:grpSpPr bwMode="auto">
          <a:xfrm>
            <a:off x="6829425" y="2636838"/>
            <a:ext cx="1171575" cy="666750"/>
            <a:chOff x="4876802" y="1676399"/>
            <a:chExt cx="1171575" cy="666750"/>
          </a:xfrm>
        </p:grpSpPr>
        <p:grpSp>
          <p:nvGrpSpPr>
            <p:cNvPr id="6" name="Group 1671"/>
            <p:cNvGrpSpPr>
              <a:grpSpLocks/>
            </p:cNvGrpSpPr>
            <p:nvPr/>
          </p:nvGrpSpPr>
          <p:grpSpPr bwMode="auto">
            <a:xfrm>
              <a:off x="4876802" y="1676399"/>
              <a:ext cx="1171575" cy="666750"/>
              <a:chOff x="6324600" y="1066800"/>
              <a:chExt cx="1171575" cy="666750"/>
            </a:xfrm>
          </p:grpSpPr>
          <p:sp>
            <p:nvSpPr>
              <p:cNvPr id="37" name="Oval 36"/>
              <p:cNvSpPr/>
              <p:nvPr/>
            </p:nvSpPr>
            <p:spPr>
              <a:xfrm>
                <a:off x="6324600" y="1200150"/>
                <a:ext cx="1143000" cy="533400"/>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38" name="Rectangle 37"/>
              <p:cNvSpPr/>
              <p:nvPr/>
            </p:nvSpPr>
            <p:spPr>
              <a:xfrm>
                <a:off x="6324600" y="1276350"/>
                <a:ext cx="228600" cy="228600"/>
              </a:xfrm>
              <a:prstGeom prst="rect">
                <a:avLst/>
              </a:prstGeom>
              <a:solidFill>
                <a:sysClr val="window" lastClr="FFFFFF">
                  <a:lumMod val="95000"/>
                </a:sysClr>
              </a:solidFill>
              <a:ln w="254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cxnSp>
            <p:nvCxnSpPr>
              <p:cNvPr id="20538" name="Straight Connector 38"/>
              <p:cNvCxnSpPr>
                <a:cxnSpLocks noChangeShapeType="1"/>
              </p:cNvCxnSpPr>
              <p:nvPr/>
            </p:nvCxnSpPr>
            <p:spPr bwMode="auto">
              <a:xfrm rot="10800000" flipV="1">
                <a:off x="6324600" y="1312545"/>
                <a:ext cx="1588" cy="182880"/>
              </a:xfrm>
              <a:prstGeom prst="line">
                <a:avLst/>
              </a:prstGeom>
              <a:noFill/>
              <a:ln w="9525" algn="ctr">
                <a:solidFill>
                  <a:srgbClr val="000000"/>
                </a:solidFill>
                <a:round/>
                <a:headEnd/>
                <a:tailEnd/>
              </a:ln>
            </p:spPr>
          </p:cxnSp>
          <p:sp>
            <p:nvSpPr>
              <p:cNvPr id="40" name="Rectangle 39"/>
              <p:cNvSpPr/>
              <p:nvPr/>
            </p:nvSpPr>
            <p:spPr>
              <a:xfrm>
                <a:off x="7267575" y="1285875"/>
                <a:ext cx="228600" cy="228600"/>
              </a:xfrm>
              <a:prstGeom prst="rect">
                <a:avLst/>
              </a:prstGeom>
              <a:solidFill>
                <a:sysClr val="window" lastClr="FFFFFF">
                  <a:lumMod val="95000"/>
                </a:sysClr>
              </a:solidFill>
              <a:ln w="254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cxnSp>
            <p:nvCxnSpPr>
              <p:cNvPr id="20540" name="Straight Connector 40"/>
              <p:cNvCxnSpPr>
                <a:cxnSpLocks noChangeShapeType="1"/>
              </p:cNvCxnSpPr>
              <p:nvPr/>
            </p:nvCxnSpPr>
            <p:spPr bwMode="auto">
              <a:xfrm rot="10800000" flipV="1">
                <a:off x="7466012" y="1322832"/>
                <a:ext cx="1588" cy="182880"/>
              </a:xfrm>
              <a:prstGeom prst="line">
                <a:avLst/>
              </a:prstGeom>
              <a:noFill/>
              <a:ln w="9525" algn="ctr">
                <a:solidFill>
                  <a:srgbClr val="000000"/>
                </a:solidFill>
                <a:round/>
                <a:headEnd/>
                <a:tailEnd/>
              </a:ln>
            </p:spPr>
          </p:cxnSp>
          <p:sp>
            <p:nvSpPr>
              <p:cNvPr id="42" name="Oval 41"/>
              <p:cNvSpPr/>
              <p:nvPr/>
            </p:nvSpPr>
            <p:spPr>
              <a:xfrm>
                <a:off x="6324600" y="1066800"/>
                <a:ext cx="1143000" cy="533400"/>
              </a:xfrm>
              <a:prstGeom prst="ellipse">
                <a:avLst/>
              </a:prstGeom>
              <a:solidFill>
                <a:sysClr val="window" lastClr="FFFFFF"/>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sp>
          <p:nvSpPr>
            <p:cNvPr id="26" name="Oval 25"/>
            <p:cNvSpPr>
              <a:spLocks/>
            </p:cNvSpPr>
            <p:nvPr/>
          </p:nvSpPr>
          <p:spPr>
            <a:xfrm>
              <a:off x="4914902" y="1704974"/>
              <a:ext cx="1079500" cy="479425"/>
            </a:xfrm>
            <a:prstGeom prst="ellipse">
              <a:avLst/>
            </a:prstGeom>
            <a:no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grpSp>
        <p:nvGrpSpPr>
          <p:cNvPr id="7" name="Group 42"/>
          <p:cNvGrpSpPr>
            <a:grpSpLocks/>
          </p:cNvGrpSpPr>
          <p:nvPr/>
        </p:nvGrpSpPr>
        <p:grpSpPr bwMode="auto">
          <a:xfrm>
            <a:off x="7843838" y="4191000"/>
            <a:ext cx="1171575" cy="666750"/>
            <a:chOff x="4876802" y="1676399"/>
            <a:chExt cx="1171575" cy="666750"/>
          </a:xfrm>
        </p:grpSpPr>
        <p:grpSp>
          <p:nvGrpSpPr>
            <p:cNvPr id="8" name="Group 43"/>
            <p:cNvGrpSpPr>
              <a:grpSpLocks/>
            </p:cNvGrpSpPr>
            <p:nvPr/>
          </p:nvGrpSpPr>
          <p:grpSpPr bwMode="auto">
            <a:xfrm>
              <a:off x="4876802" y="1676399"/>
              <a:ext cx="1171575" cy="666750"/>
              <a:chOff x="4343400" y="609600"/>
              <a:chExt cx="1171575" cy="666750"/>
            </a:xfrm>
          </p:grpSpPr>
          <p:grpSp>
            <p:nvGrpSpPr>
              <p:cNvPr id="9" name="Group 1671"/>
              <p:cNvGrpSpPr>
                <a:grpSpLocks/>
              </p:cNvGrpSpPr>
              <p:nvPr/>
            </p:nvGrpSpPr>
            <p:grpSpPr bwMode="auto">
              <a:xfrm>
                <a:off x="4343400" y="609600"/>
                <a:ext cx="1171575" cy="666750"/>
                <a:chOff x="6324600" y="1066800"/>
                <a:chExt cx="1171575" cy="666750"/>
              </a:xfrm>
            </p:grpSpPr>
            <p:sp>
              <p:nvSpPr>
                <p:cNvPr id="56" name="Oval 55"/>
                <p:cNvSpPr/>
                <p:nvPr/>
              </p:nvSpPr>
              <p:spPr>
                <a:xfrm>
                  <a:off x="6324600" y="1200150"/>
                  <a:ext cx="1143000" cy="533400"/>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57" name="Rectangle 56"/>
                <p:cNvSpPr/>
                <p:nvPr/>
              </p:nvSpPr>
              <p:spPr>
                <a:xfrm>
                  <a:off x="6324600" y="1276350"/>
                  <a:ext cx="228600" cy="228600"/>
                </a:xfrm>
                <a:prstGeom prst="rect">
                  <a:avLst/>
                </a:prstGeom>
                <a:solidFill>
                  <a:sysClr val="window" lastClr="FFFFFF">
                    <a:lumMod val="95000"/>
                  </a:sysClr>
                </a:solidFill>
                <a:ln w="254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cxnSp>
              <p:nvCxnSpPr>
                <p:cNvPr id="20530" name="Straight Connector 57"/>
                <p:cNvCxnSpPr>
                  <a:cxnSpLocks noChangeShapeType="1"/>
                </p:cNvCxnSpPr>
                <p:nvPr/>
              </p:nvCxnSpPr>
              <p:spPr bwMode="auto">
                <a:xfrm rot="10800000" flipV="1">
                  <a:off x="6324600" y="1312545"/>
                  <a:ext cx="1588" cy="182880"/>
                </a:xfrm>
                <a:prstGeom prst="line">
                  <a:avLst/>
                </a:prstGeom>
                <a:noFill/>
                <a:ln w="9525" algn="ctr">
                  <a:solidFill>
                    <a:srgbClr val="000000"/>
                  </a:solidFill>
                  <a:round/>
                  <a:headEnd/>
                  <a:tailEnd/>
                </a:ln>
              </p:spPr>
            </p:cxnSp>
            <p:sp>
              <p:nvSpPr>
                <p:cNvPr id="59" name="Rectangle 58"/>
                <p:cNvSpPr/>
                <p:nvPr/>
              </p:nvSpPr>
              <p:spPr>
                <a:xfrm>
                  <a:off x="7267575" y="1285875"/>
                  <a:ext cx="228600" cy="228600"/>
                </a:xfrm>
                <a:prstGeom prst="rect">
                  <a:avLst/>
                </a:prstGeom>
                <a:solidFill>
                  <a:sysClr val="window" lastClr="FFFFFF">
                    <a:lumMod val="95000"/>
                  </a:sysClr>
                </a:solidFill>
                <a:ln w="254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cxnSp>
              <p:nvCxnSpPr>
                <p:cNvPr id="20532" name="Straight Connector 59"/>
                <p:cNvCxnSpPr>
                  <a:cxnSpLocks noChangeShapeType="1"/>
                </p:cNvCxnSpPr>
                <p:nvPr/>
              </p:nvCxnSpPr>
              <p:spPr bwMode="auto">
                <a:xfrm rot="10800000" flipV="1">
                  <a:off x="7466012" y="1322832"/>
                  <a:ext cx="1588" cy="182880"/>
                </a:xfrm>
                <a:prstGeom prst="line">
                  <a:avLst/>
                </a:prstGeom>
                <a:noFill/>
                <a:ln w="9525" algn="ctr">
                  <a:solidFill>
                    <a:srgbClr val="000000"/>
                  </a:solidFill>
                  <a:round/>
                  <a:headEnd/>
                  <a:tailEnd/>
                </a:ln>
              </p:spPr>
            </p:cxnSp>
            <p:sp>
              <p:nvSpPr>
                <p:cNvPr id="61" name="Oval 60"/>
                <p:cNvSpPr/>
                <p:nvPr/>
              </p:nvSpPr>
              <p:spPr>
                <a:xfrm>
                  <a:off x="6324600" y="1066800"/>
                  <a:ext cx="1143000" cy="533400"/>
                </a:xfrm>
                <a:prstGeom prst="ellipse">
                  <a:avLst/>
                </a:prstGeom>
                <a:solidFill>
                  <a:sysClr val="window" lastClr="FFFFFF"/>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sp>
            <p:nvSpPr>
              <p:cNvPr id="49" name="Oval 48"/>
              <p:cNvSpPr>
                <a:spLocks noChangeAspect="1"/>
              </p:cNvSpPr>
              <p:nvPr/>
            </p:nvSpPr>
            <p:spPr>
              <a:xfrm>
                <a:off x="4486275" y="835025"/>
                <a:ext cx="85725" cy="39688"/>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51" name="Oval 50"/>
              <p:cNvSpPr>
                <a:spLocks noChangeAspect="1"/>
              </p:cNvSpPr>
              <p:nvPr/>
            </p:nvSpPr>
            <p:spPr>
              <a:xfrm>
                <a:off x="4957762" y="952500"/>
                <a:ext cx="85725" cy="39688"/>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53" name="Oval 52"/>
              <p:cNvSpPr>
                <a:spLocks noChangeAspect="1"/>
              </p:cNvSpPr>
              <p:nvPr/>
            </p:nvSpPr>
            <p:spPr>
              <a:xfrm>
                <a:off x="4953000" y="685800"/>
                <a:ext cx="85725" cy="39688"/>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sp>
          <p:nvSpPr>
            <p:cNvPr id="45" name="Oval 44"/>
            <p:cNvSpPr>
              <a:spLocks/>
            </p:cNvSpPr>
            <p:nvPr/>
          </p:nvSpPr>
          <p:spPr>
            <a:xfrm>
              <a:off x="4914902" y="1704974"/>
              <a:ext cx="1079500" cy="479425"/>
            </a:xfrm>
            <a:prstGeom prst="ellipse">
              <a:avLst/>
            </a:prstGeom>
            <a:no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grpSp>
        <p:nvGrpSpPr>
          <p:cNvPr id="10" name="Group 61"/>
          <p:cNvGrpSpPr>
            <a:grpSpLocks/>
          </p:cNvGrpSpPr>
          <p:nvPr/>
        </p:nvGrpSpPr>
        <p:grpSpPr bwMode="auto">
          <a:xfrm>
            <a:off x="5838825" y="4191000"/>
            <a:ext cx="1171575" cy="666750"/>
            <a:chOff x="4876802" y="1676399"/>
            <a:chExt cx="1171575" cy="666750"/>
          </a:xfrm>
        </p:grpSpPr>
        <p:grpSp>
          <p:nvGrpSpPr>
            <p:cNvPr id="11" name="Group 62"/>
            <p:cNvGrpSpPr>
              <a:grpSpLocks/>
            </p:cNvGrpSpPr>
            <p:nvPr/>
          </p:nvGrpSpPr>
          <p:grpSpPr bwMode="auto">
            <a:xfrm>
              <a:off x="4876802" y="1676399"/>
              <a:ext cx="1171575" cy="666750"/>
              <a:chOff x="4343400" y="609600"/>
              <a:chExt cx="1171575" cy="666750"/>
            </a:xfrm>
          </p:grpSpPr>
          <p:grpSp>
            <p:nvGrpSpPr>
              <p:cNvPr id="12" name="Group 1671"/>
              <p:cNvGrpSpPr>
                <a:grpSpLocks/>
              </p:cNvGrpSpPr>
              <p:nvPr/>
            </p:nvGrpSpPr>
            <p:grpSpPr bwMode="auto">
              <a:xfrm>
                <a:off x="4343400" y="609600"/>
                <a:ext cx="1171575" cy="666750"/>
                <a:chOff x="6324600" y="1066800"/>
                <a:chExt cx="1171575" cy="666750"/>
              </a:xfrm>
            </p:grpSpPr>
            <p:sp>
              <p:nvSpPr>
                <p:cNvPr id="75" name="Oval 74"/>
                <p:cNvSpPr/>
                <p:nvPr/>
              </p:nvSpPr>
              <p:spPr>
                <a:xfrm>
                  <a:off x="6324600" y="1200150"/>
                  <a:ext cx="1143000" cy="533400"/>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76" name="Rectangle 75"/>
                <p:cNvSpPr/>
                <p:nvPr/>
              </p:nvSpPr>
              <p:spPr>
                <a:xfrm>
                  <a:off x="6324600" y="1276350"/>
                  <a:ext cx="228600" cy="228600"/>
                </a:xfrm>
                <a:prstGeom prst="rect">
                  <a:avLst/>
                </a:prstGeom>
                <a:solidFill>
                  <a:sysClr val="window" lastClr="FFFFFF">
                    <a:lumMod val="95000"/>
                  </a:sysClr>
                </a:solidFill>
                <a:ln w="254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cxnSp>
              <p:nvCxnSpPr>
                <p:cNvPr id="20518" name="Straight Connector 76"/>
                <p:cNvCxnSpPr>
                  <a:cxnSpLocks noChangeShapeType="1"/>
                </p:cNvCxnSpPr>
                <p:nvPr/>
              </p:nvCxnSpPr>
              <p:spPr bwMode="auto">
                <a:xfrm rot="10800000" flipV="1">
                  <a:off x="6324600" y="1312545"/>
                  <a:ext cx="1588" cy="182880"/>
                </a:xfrm>
                <a:prstGeom prst="line">
                  <a:avLst/>
                </a:prstGeom>
                <a:noFill/>
                <a:ln w="9525" algn="ctr">
                  <a:solidFill>
                    <a:srgbClr val="000000"/>
                  </a:solidFill>
                  <a:round/>
                  <a:headEnd/>
                  <a:tailEnd/>
                </a:ln>
              </p:spPr>
            </p:cxnSp>
            <p:sp>
              <p:nvSpPr>
                <p:cNvPr id="78" name="Rectangle 77"/>
                <p:cNvSpPr/>
                <p:nvPr/>
              </p:nvSpPr>
              <p:spPr>
                <a:xfrm>
                  <a:off x="7267575" y="1285875"/>
                  <a:ext cx="228600" cy="228600"/>
                </a:xfrm>
                <a:prstGeom prst="rect">
                  <a:avLst/>
                </a:prstGeom>
                <a:solidFill>
                  <a:sysClr val="window" lastClr="FFFFFF">
                    <a:lumMod val="95000"/>
                  </a:sysClr>
                </a:solidFill>
                <a:ln w="254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cxnSp>
              <p:nvCxnSpPr>
                <p:cNvPr id="20520" name="Straight Connector 78"/>
                <p:cNvCxnSpPr>
                  <a:cxnSpLocks noChangeShapeType="1"/>
                </p:cNvCxnSpPr>
                <p:nvPr/>
              </p:nvCxnSpPr>
              <p:spPr bwMode="auto">
                <a:xfrm rot="10800000" flipV="1">
                  <a:off x="7466012" y="1322832"/>
                  <a:ext cx="1588" cy="182880"/>
                </a:xfrm>
                <a:prstGeom prst="line">
                  <a:avLst/>
                </a:prstGeom>
                <a:noFill/>
                <a:ln w="9525" algn="ctr">
                  <a:solidFill>
                    <a:srgbClr val="000000"/>
                  </a:solidFill>
                  <a:round/>
                  <a:headEnd/>
                  <a:tailEnd/>
                </a:ln>
              </p:spPr>
            </p:cxnSp>
            <p:sp>
              <p:nvSpPr>
                <p:cNvPr id="80" name="Oval 79"/>
                <p:cNvSpPr/>
                <p:nvPr/>
              </p:nvSpPr>
              <p:spPr>
                <a:xfrm>
                  <a:off x="6324600" y="1066800"/>
                  <a:ext cx="1143000" cy="533400"/>
                </a:xfrm>
                <a:prstGeom prst="ellipse">
                  <a:avLst/>
                </a:prstGeom>
                <a:solidFill>
                  <a:sysClr val="window" lastClr="FFFFFF"/>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sp>
            <p:nvSpPr>
              <p:cNvPr id="66" name="Oval 65"/>
              <p:cNvSpPr>
                <a:spLocks noChangeAspect="1"/>
              </p:cNvSpPr>
              <p:nvPr/>
            </p:nvSpPr>
            <p:spPr>
              <a:xfrm>
                <a:off x="4638675" y="685800"/>
                <a:ext cx="85725" cy="39688"/>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67" name="Oval 66"/>
              <p:cNvSpPr>
                <a:spLocks noChangeAspect="1"/>
              </p:cNvSpPr>
              <p:nvPr/>
            </p:nvSpPr>
            <p:spPr>
              <a:xfrm>
                <a:off x="4819650" y="781050"/>
                <a:ext cx="85725" cy="39688"/>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68" name="Oval 67"/>
              <p:cNvSpPr>
                <a:spLocks noChangeAspect="1"/>
              </p:cNvSpPr>
              <p:nvPr/>
            </p:nvSpPr>
            <p:spPr>
              <a:xfrm>
                <a:off x="4486275" y="835025"/>
                <a:ext cx="85725" cy="39688"/>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69" name="Oval 68"/>
              <p:cNvSpPr>
                <a:spLocks noChangeAspect="1"/>
              </p:cNvSpPr>
              <p:nvPr/>
            </p:nvSpPr>
            <p:spPr>
              <a:xfrm>
                <a:off x="5095875" y="790575"/>
                <a:ext cx="85725" cy="39688"/>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70" name="Oval 69"/>
              <p:cNvSpPr>
                <a:spLocks noChangeAspect="1"/>
              </p:cNvSpPr>
              <p:nvPr/>
            </p:nvSpPr>
            <p:spPr>
              <a:xfrm>
                <a:off x="4705350" y="952500"/>
                <a:ext cx="85725" cy="39688"/>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71" name="Oval 70"/>
              <p:cNvSpPr>
                <a:spLocks noChangeAspect="1"/>
              </p:cNvSpPr>
              <p:nvPr/>
            </p:nvSpPr>
            <p:spPr>
              <a:xfrm>
                <a:off x="5019675" y="923925"/>
                <a:ext cx="85725" cy="39688"/>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72" name="Oval 71"/>
              <p:cNvSpPr>
                <a:spLocks noChangeAspect="1"/>
              </p:cNvSpPr>
              <p:nvPr/>
            </p:nvSpPr>
            <p:spPr>
              <a:xfrm>
                <a:off x="4953000" y="685800"/>
                <a:ext cx="85725" cy="39688"/>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73" name="Oval 72"/>
              <p:cNvSpPr>
                <a:spLocks noChangeAspect="1"/>
              </p:cNvSpPr>
              <p:nvPr/>
            </p:nvSpPr>
            <p:spPr>
              <a:xfrm>
                <a:off x="5248275" y="838200"/>
                <a:ext cx="85725" cy="39688"/>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74" name="Oval 73"/>
              <p:cNvSpPr>
                <a:spLocks noChangeAspect="1"/>
              </p:cNvSpPr>
              <p:nvPr/>
            </p:nvSpPr>
            <p:spPr>
              <a:xfrm>
                <a:off x="4924425" y="1017588"/>
                <a:ext cx="85725" cy="39687"/>
              </a:xfrm>
              <a:prstGeom prst="ellipse">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sp>
          <p:nvSpPr>
            <p:cNvPr id="64" name="Oval 63"/>
            <p:cNvSpPr>
              <a:spLocks/>
            </p:cNvSpPr>
            <p:nvPr/>
          </p:nvSpPr>
          <p:spPr>
            <a:xfrm>
              <a:off x="4914902" y="1704974"/>
              <a:ext cx="1079500" cy="479425"/>
            </a:xfrm>
            <a:prstGeom prst="ellipse">
              <a:avLst/>
            </a:prstGeom>
            <a:no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grpSp>
        <p:nvGrpSpPr>
          <p:cNvPr id="13" name="Group 88"/>
          <p:cNvGrpSpPr>
            <a:grpSpLocks noChangeAspect="1"/>
          </p:cNvGrpSpPr>
          <p:nvPr/>
        </p:nvGrpSpPr>
        <p:grpSpPr bwMode="auto">
          <a:xfrm rot="3921846">
            <a:off x="6650037" y="2146301"/>
            <a:ext cx="434975" cy="635000"/>
            <a:chOff x="2977662" y="1714488"/>
            <a:chExt cx="2669560" cy="3886227"/>
          </a:xfrm>
        </p:grpSpPr>
        <p:sp>
          <p:nvSpPr>
            <p:cNvPr id="90" name="Trapezoid 89"/>
            <p:cNvSpPr/>
            <p:nvPr/>
          </p:nvSpPr>
          <p:spPr>
            <a:xfrm>
              <a:off x="2947595" y="3444781"/>
              <a:ext cx="2669560" cy="2001407"/>
            </a:xfrm>
            <a:prstGeom prst="trapezoid">
              <a:avLst>
                <a:gd name="adj" fmla="val 29689"/>
              </a:avLst>
            </a:prstGeom>
            <a:noFill/>
            <a:ln w="12700" cap="rnd"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91" name="Round Same Side Corner Rectangle 90"/>
            <p:cNvSpPr/>
            <p:nvPr/>
          </p:nvSpPr>
          <p:spPr>
            <a:xfrm>
              <a:off x="3531418" y="1829395"/>
              <a:ext cx="1480924" cy="1641934"/>
            </a:xfrm>
            <a:prstGeom prst="round2SameRect">
              <a:avLst/>
            </a:prstGeom>
            <a:no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92" name="Oval 91"/>
            <p:cNvSpPr/>
            <p:nvPr/>
          </p:nvSpPr>
          <p:spPr>
            <a:xfrm>
              <a:off x="3474811" y="1758895"/>
              <a:ext cx="1519895" cy="359473"/>
            </a:xfrm>
            <a:prstGeom prst="ellipse">
              <a:avLst/>
            </a:prstGeom>
            <a:solidFill>
              <a:sysClr val="window" lastClr="FFFFFF"/>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93" name="Rectangle 92"/>
            <p:cNvSpPr/>
            <p:nvPr/>
          </p:nvSpPr>
          <p:spPr>
            <a:xfrm>
              <a:off x="3607983" y="2700024"/>
              <a:ext cx="1364009" cy="1360179"/>
            </a:xfrm>
            <a:prstGeom prst="rect">
              <a:avLst/>
            </a:prstGeom>
            <a:solidFill>
              <a:sysClr val="window" lastClr="FFFFFF"/>
            </a:solidFill>
            <a:ln w="25400" cap="flat" cmpd="sng" algn="ctr">
              <a:no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94" name="Trapezoid 93"/>
            <p:cNvSpPr/>
            <p:nvPr/>
          </p:nvSpPr>
          <p:spPr>
            <a:xfrm>
              <a:off x="2939760" y="4285531"/>
              <a:ext cx="2669560" cy="1146437"/>
            </a:xfrm>
            <a:prstGeom prst="trapezoid">
              <a:avLst>
                <a:gd name="adj" fmla="val 29689"/>
              </a:avLst>
            </a:prstGeom>
            <a:solidFill>
              <a:schemeClr val="accent5"/>
            </a:solidFill>
            <a:ln w="12700" cap="rnd"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95" name="Oval 94"/>
            <p:cNvSpPr/>
            <p:nvPr/>
          </p:nvSpPr>
          <p:spPr>
            <a:xfrm>
              <a:off x="3284367" y="4205023"/>
              <a:ext cx="1987556" cy="359479"/>
            </a:xfrm>
            <a:prstGeom prst="ellipse">
              <a:avLst/>
            </a:prstGeom>
            <a:solidFill>
              <a:schemeClr val="accent5"/>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96" name="Oval 95"/>
            <p:cNvSpPr/>
            <p:nvPr/>
          </p:nvSpPr>
          <p:spPr>
            <a:xfrm>
              <a:off x="2940552" y="5283276"/>
              <a:ext cx="2669560" cy="359473"/>
            </a:xfrm>
            <a:prstGeom prst="ellipse">
              <a:avLst/>
            </a:prstGeom>
            <a:solidFill>
              <a:schemeClr val="accent5"/>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grpSp>
        <p:nvGrpSpPr>
          <p:cNvPr id="14" name="Group 13311"/>
          <p:cNvGrpSpPr>
            <a:grpSpLocks/>
          </p:cNvGrpSpPr>
          <p:nvPr/>
        </p:nvGrpSpPr>
        <p:grpSpPr bwMode="auto">
          <a:xfrm>
            <a:off x="7186613" y="2524125"/>
            <a:ext cx="238125" cy="315913"/>
            <a:chOff x="4114800" y="4724400"/>
            <a:chExt cx="237744" cy="315849"/>
          </a:xfrm>
        </p:grpSpPr>
        <p:sp>
          <p:nvSpPr>
            <p:cNvPr id="2" name="Oval 1"/>
            <p:cNvSpPr/>
            <p:nvPr/>
          </p:nvSpPr>
          <p:spPr bwMode="auto">
            <a:xfrm>
              <a:off x="4114800" y="4894229"/>
              <a:ext cx="234574" cy="146020"/>
            </a:xfrm>
            <a:prstGeom prst="ellipse">
              <a:avLst/>
            </a:prstGeom>
            <a:solidFill>
              <a:srgbClr val="E5F3FF"/>
            </a:solidFill>
            <a:ln w="12700" cap="flat" cmpd="sng" algn="ctr">
              <a:solidFill>
                <a:sysClr val="windowText" lastClr="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3" name="Isosceles Triangle 2"/>
            <p:cNvSpPr/>
            <p:nvPr/>
          </p:nvSpPr>
          <p:spPr bwMode="auto">
            <a:xfrm>
              <a:off x="4114800" y="4724400"/>
              <a:ext cx="237744" cy="215856"/>
            </a:xfrm>
            <a:prstGeom prst="triangle">
              <a:avLst/>
            </a:prstGeom>
            <a:solidFill>
              <a:srgbClr val="E5F3FF"/>
            </a:solidFill>
            <a:ln w="12700" cap="flat" cmpd="sng" algn="ctr">
              <a:solidFill>
                <a:sysClr val="windowText" lastClr="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4" name="Rectangle 3"/>
            <p:cNvSpPr/>
            <p:nvPr/>
          </p:nvSpPr>
          <p:spPr bwMode="auto">
            <a:xfrm>
              <a:off x="4125894" y="4935495"/>
              <a:ext cx="218724" cy="55551"/>
            </a:xfrm>
            <a:prstGeom prst="rect">
              <a:avLst/>
            </a:prstGeom>
            <a:solidFill>
              <a:srgbClr val="E5F3FF"/>
            </a:solidFill>
            <a:ln w="38100" cap="flat" cmpd="sng" algn="ctr">
              <a:no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grpSp>
      <p:sp>
        <p:nvSpPr>
          <p:cNvPr id="101" name="Down Arrow 100"/>
          <p:cNvSpPr/>
          <p:nvPr/>
        </p:nvSpPr>
        <p:spPr>
          <a:xfrm rot="2650892">
            <a:off x="6502400" y="3384550"/>
            <a:ext cx="457200" cy="587375"/>
          </a:xfrm>
          <a:prstGeom prst="downArrow">
            <a:avLst/>
          </a:prstGeom>
          <a:solidFill>
            <a:srgbClr val="B6DDE8"/>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 name="Down Arrow 101"/>
          <p:cNvSpPr/>
          <p:nvPr/>
        </p:nvSpPr>
        <p:spPr>
          <a:xfrm rot="18949108" flipH="1">
            <a:off x="7904163" y="3384550"/>
            <a:ext cx="457200" cy="587375"/>
          </a:xfrm>
          <a:prstGeom prst="downArrow">
            <a:avLst/>
          </a:prstGeom>
          <a:solidFill>
            <a:srgbClr val="B6DDE8"/>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492" name="TextBox 1"/>
          <p:cNvSpPr txBox="1">
            <a:spLocks noChangeArrowheads="1"/>
          </p:cNvSpPr>
          <p:nvPr/>
        </p:nvSpPr>
        <p:spPr bwMode="auto">
          <a:xfrm>
            <a:off x="5508104" y="4941168"/>
            <a:ext cx="2234586" cy="461665"/>
          </a:xfrm>
          <a:prstGeom prst="rect">
            <a:avLst/>
          </a:prstGeom>
          <a:noFill/>
          <a:ln w="9525">
            <a:noFill/>
            <a:miter lim="800000"/>
            <a:headEnd/>
            <a:tailEnd/>
          </a:ln>
        </p:spPr>
        <p:txBody>
          <a:bodyPr wrap="none">
            <a:spAutoFit/>
          </a:bodyPr>
          <a:lstStyle/>
          <a:p>
            <a:r>
              <a:rPr lang="ru-RU" sz="1200" dirty="0" smtClean="0">
                <a:solidFill>
                  <a:srgbClr val="000000"/>
                </a:solidFill>
              </a:rPr>
              <a:t>Много колоний ревертантов</a:t>
            </a:r>
            <a:r>
              <a:rPr lang="en-US" sz="1200" dirty="0">
                <a:solidFill>
                  <a:srgbClr val="000000"/>
                </a:solidFill>
              </a:rPr>
              <a:t/>
            </a:r>
            <a:br>
              <a:rPr lang="en-US" sz="1200" dirty="0">
                <a:solidFill>
                  <a:srgbClr val="000000"/>
                </a:solidFill>
              </a:rPr>
            </a:br>
            <a:r>
              <a:rPr lang="ru-RU" sz="1200" dirty="0" smtClean="0">
                <a:solidFill>
                  <a:srgbClr val="000000"/>
                </a:solidFill>
              </a:rPr>
              <a:t>Результат</a:t>
            </a:r>
            <a:r>
              <a:rPr lang="en-US" sz="1200" dirty="0" smtClean="0">
                <a:solidFill>
                  <a:srgbClr val="000000"/>
                </a:solidFill>
              </a:rPr>
              <a:t>: </a:t>
            </a:r>
            <a:r>
              <a:rPr lang="ru-RU" sz="1200" b="1" dirty="0" smtClean="0">
                <a:solidFill>
                  <a:srgbClr val="FF0000"/>
                </a:solidFill>
              </a:rPr>
              <a:t>Положительный</a:t>
            </a:r>
            <a:endParaRPr lang="en-US" sz="1200" b="1" dirty="0">
              <a:solidFill>
                <a:srgbClr val="FF0000"/>
              </a:solidFill>
            </a:endParaRPr>
          </a:p>
        </p:txBody>
      </p:sp>
      <p:sp>
        <p:nvSpPr>
          <p:cNvPr id="20493" name="TextBox 1"/>
          <p:cNvSpPr txBox="1">
            <a:spLocks noChangeArrowheads="1"/>
          </p:cNvSpPr>
          <p:nvPr/>
        </p:nvSpPr>
        <p:spPr bwMode="auto">
          <a:xfrm>
            <a:off x="6698972" y="5373216"/>
            <a:ext cx="2445028" cy="461665"/>
          </a:xfrm>
          <a:prstGeom prst="rect">
            <a:avLst/>
          </a:prstGeom>
          <a:noFill/>
          <a:ln w="9525">
            <a:noFill/>
            <a:miter lim="800000"/>
            <a:headEnd/>
            <a:tailEnd/>
          </a:ln>
        </p:spPr>
        <p:txBody>
          <a:bodyPr wrap="none">
            <a:spAutoFit/>
          </a:bodyPr>
          <a:lstStyle/>
          <a:p>
            <a:r>
              <a:rPr lang="ru-RU" sz="1200" dirty="0" smtClean="0">
                <a:solidFill>
                  <a:srgbClr val="000000"/>
                </a:solidFill>
              </a:rPr>
              <a:t>Только спонтанные ревертанты</a:t>
            </a:r>
            <a:endParaRPr lang="en-US" sz="1200" dirty="0">
              <a:solidFill>
                <a:srgbClr val="000000"/>
              </a:solidFill>
            </a:endParaRPr>
          </a:p>
          <a:p>
            <a:r>
              <a:rPr lang="ru-RU" sz="1200" dirty="0" smtClean="0">
                <a:solidFill>
                  <a:srgbClr val="000000"/>
                </a:solidFill>
              </a:rPr>
              <a:t>Результат</a:t>
            </a:r>
            <a:r>
              <a:rPr lang="en-US" sz="1200" dirty="0" smtClean="0">
                <a:solidFill>
                  <a:srgbClr val="000000"/>
                </a:solidFill>
              </a:rPr>
              <a:t>: </a:t>
            </a:r>
            <a:r>
              <a:rPr lang="ru-RU" sz="1200" b="1" dirty="0" smtClean="0">
                <a:solidFill>
                  <a:srgbClr val="00B050"/>
                </a:solidFill>
              </a:rPr>
              <a:t>Отрицательный</a:t>
            </a:r>
            <a:endParaRPr lang="en-US" sz="1200" b="1"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ru-RU" dirty="0" smtClean="0"/>
              <a:t>Штаммы бактерий</a:t>
            </a:r>
            <a:endParaRPr lang="en-US" dirty="0" smtClean="0"/>
          </a:p>
        </p:txBody>
      </p:sp>
      <p:sp>
        <p:nvSpPr>
          <p:cNvPr id="21507" name="Content Placeholder 2"/>
          <p:cNvSpPr>
            <a:spLocks noGrp="1"/>
          </p:cNvSpPr>
          <p:nvPr>
            <p:ph idx="1"/>
          </p:nvPr>
        </p:nvSpPr>
        <p:spPr>
          <a:xfrm>
            <a:off x="457200" y="1600201"/>
            <a:ext cx="8229600" cy="1252736"/>
          </a:xfrm>
        </p:spPr>
        <p:txBody>
          <a:bodyPr/>
          <a:lstStyle/>
          <a:p>
            <a:pPr eaLnBrk="1" hangingPunct="1">
              <a:spcBef>
                <a:spcPts val="1500"/>
              </a:spcBef>
              <a:spcAft>
                <a:spcPts val="1500"/>
              </a:spcAft>
            </a:pPr>
            <a:r>
              <a:rPr lang="ru-RU" sz="2400" dirty="0" smtClean="0"/>
              <a:t>В базу данных </a:t>
            </a:r>
            <a:r>
              <a:rPr lang="lt-LT" sz="2400" dirty="0" smtClean="0"/>
              <a:t>ACD/</a:t>
            </a:r>
            <a:r>
              <a:rPr lang="lt-LT" sz="2400" dirty="0" err="1" smtClean="0"/>
              <a:t>Mutagenicity</a:t>
            </a:r>
            <a:r>
              <a:rPr lang="lt-LT" sz="2400" dirty="0" smtClean="0"/>
              <a:t> DB</a:t>
            </a:r>
            <a:r>
              <a:rPr lang="ru-RU" sz="2400" dirty="0" smtClean="0"/>
              <a:t> включены результаты теста Эймса для </a:t>
            </a:r>
            <a:r>
              <a:rPr lang="en-US" sz="2400" dirty="0" smtClean="0"/>
              <a:t>9</a:t>
            </a:r>
            <a:r>
              <a:rPr lang="ru-RU" sz="2400" dirty="0" smtClean="0"/>
              <a:t> стандартных штаммов бактерий</a:t>
            </a:r>
            <a:r>
              <a:rPr lang="en-US" sz="2400" dirty="0" smtClean="0"/>
              <a:t>:</a:t>
            </a:r>
          </a:p>
        </p:txBody>
      </p:sp>
      <p:graphicFrame>
        <p:nvGraphicFramePr>
          <p:cNvPr id="5" name="Table 4"/>
          <p:cNvGraphicFramePr>
            <a:graphicFrameLocks noGrp="1"/>
          </p:cNvGraphicFramePr>
          <p:nvPr/>
        </p:nvGraphicFramePr>
        <p:xfrm>
          <a:off x="1371600" y="2924944"/>
          <a:ext cx="6515100" cy="2887759"/>
        </p:xfrm>
        <a:graphic>
          <a:graphicData uri="http://schemas.openxmlformats.org/drawingml/2006/table">
            <a:tbl>
              <a:tblPr/>
              <a:tblGrid>
                <a:gridCol w="2514600"/>
                <a:gridCol w="4000500"/>
              </a:tblGrid>
              <a:tr h="631152">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Штамм</a:t>
                      </a:r>
                      <a:endParaRPr kumimoji="0" lang="en-US" sz="1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Тип мутаций</a:t>
                      </a:r>
                      <a:endParaRPr kumimoji="0" lang="en-US" sz="1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r>
              <a:tr h="359118">
                <a:tc gridSpan="2">
                  <a:txBody>
                    <a:bodyPr/>
                    <a:lstStyle/>
                    <a:p>
                      <a:pPr marL="0" marR="0" lvl="0" indent="0" algn="l" defTabSz="914400" rtl="0" eaLnBrk="1" fontAlgn="base" latinLnBrk="0" hangingPunct="1">
                        <a:lnSpc>
                          <a:spcPct val="115000"/>
                        </a:lnSpc>
                        <a:spcBef>
                          <a:spcPts val="300"/>
                        </a:spcBef>
                        <a:spcAft>
                          <a:spcPts val="300"/>
                        </a:spcAft>
                        <a:buClrTx/>
                        <a:buSzTx/>
                        <a:buFontTx/>
                        <a:buNone/>
                        <a:tabLst/>
                      </a:pPr>
                      <a:r>
                        <a:rPr kumimoji="0" lang="en-US" sz="1800" b="0" i="1"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Salmonella </a:t>
                      </a:r>
                      <a:r>
                        <a:rPr kumimoji="0" lang="en-US" sz="1800" b="0" i="1" u="none" strike="noStrike" cap="none" normalizeH="0" baseline="0" dirty="0" err="1" smtClean="0">
                          <a:ln>
                            <a:noFill/>
                          </a:ln>
                          <a:solidFill>
                            <a:schemeClr val="tx1"/>
                          </a:solidFill>
                          <a:effectLst/>
                          <a:latin typeface="Verdana" pitchFamily="34" charset="0"/>
                          <a:ea typeface="Calibri" pitchFamily="34" charset="0"/>
                          <a:cs typeface="Times New Roman" pitchFamily="18" charset="0"/>
                        </a:rPr>
                        <a:t>typhimurium</a:t>
                      </a:r>
                      <a:endParaRPr kumimoji="0" lang="en-US" sz="1800" b="0" i="1"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365760" marR="7315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hMerge="1">
                  <a:txBody>
                    <a:bodyPr/>
                    <a:lstStyle/>
                    <a:p>
                      <a:pPr marL="0" marR="0" lvl="0" indent="0" algn="ctr" defTabSz="914400" rtl="0" eaLnBrk="1" fontAlgn="base" latinLnBrk="0" hangingPunct="1">
                        <a:lnSpc>
                          <a:spcPct val="115000"/>
                        </a:lnSpc>
                        <a:spcBef>
                          <a:spcPts val="300"/>
                        </a:spcBef>
                        <a:spcAft>
                          <a:spcPts val="300"/>
                        </a:spcAft>
                        <a:buClrTx/>
                        <a:buSzTx/>
                        <a:buFontTx/>
                        <a:buNone/>
                        <a:tabLst/>
                      </a:pPr>
                      <a:endPar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0898">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TA97, TA98, TA1537, TA1538 </a:t>
                      </a: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Сдвиг рамки считывания</a:t>
                      </a:r>
                      <a:endPar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0898">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TA100, TA102, TA104, TA1535</a:t>
                      </a: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defRPr/>
                      </a:pPr>
                      <a:r>
                        <a:rPr lang="ru-RU" dirty="0" smtClean="0"/>
                        <a:t>Замена пары нуклеотидов</a:t>
                      </a:r>
                      <a:endParaRPr kumimoji="0" lang="en-US"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0149">
                <a:tc gridSpan="2">
                  <a:txBody>
                    <a:bodyPr/>
                    <a:lstStyle/>
                    <a:p>
                      <a:pPr marL="0" marR="0" lvl="0" indent="0" algn="l" defTabSz="914400" rtl="0" eaLnBrk="1" fontAlgn="base" latinLnBrk="0" hangingPunct="1">
                        <a:lnSpc>
                          <a:spcPct val="115000"/>
                        </a:lnSpc>
                        <a:spcBef>
                          <a:spcPts val="300"/>
                        </a:spcBef>
                        <a:spcAft>
                          <a:spcPts val="300"/>
                        </a:spcAft>
                        <a:buClrTx/>
                        <a:buSzTx/>
                        <a:buFontTx/>
                        <a:buNone/>
                        <a:tabLst/>
                      </a:pPr>
                      <a:r>
                        <a:rPr kumimoji="0" lang="en-US" sz="1800" b="0" i="1"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Escherichia coli</a:t>
                      </a:r>
                    </a:p>
                  </a:txBody>
                  <a:tcPr marL="365760" marR="7315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hMerge="1">
                  <a:txBody>
                    <a:bodyPr/>
                    <a:lstStyle/>
                    <a:p>
                      <a:pPr marL="0" marR="0" lvl="0" indent="0" algn="ctr" defTabSz="914400" rtl="0" eaLnBrk="1" fontAlgn="base" latinLnBrk="0" hangingPunct="1">
                        <a:lnSpc>
                          <a:spcPct val="115000"/>
                        </a:lnSpc>
                        <a:spcBef>
                          <a:spcPts val="300"/>
                        </a:spcBef>
                        <a:spcAft>
                          <a:spcPts val="300"/>
                        </a:spcAft>
                        <a:buClrTx/>
                        <a:buSzTx/>
                        <a:buFontTx/>
                        <a:buNone/>
                        <a:tabLst/>
                        <a:defRPr/>
                      </a:pPr>
                      <a:endParaRPr kumimoji="0" lang="en-US"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449">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WP2 </a:t>
                      </a:r>
                      <a:r>
                        <a:rPr kumimoji="0" lang="en-US" sz="1800" b="0" i="0" u="none" strike="noStrike" cap="none" normalizeH="0" baseline="0" dirty="0" err="1" smtClean="0">
                          <a:ln>
                            <a:noFill/>
                          </a:ln>
                          <a:solidFill>
                            <a:schemeClr val="tx1"/>
                          </a:solidFill>
                          <a:effectLst/>
                          <a:latin typeface="Verdana" pitchFamily="34" charset="0"/>
                          <a:ea typeface="Calibri" pitchFamily="34" charset="0"/>
                          <a:cs typeface="Times New Roman" pitchFamily="18" charset="0"/>
                        </a:rPr>
                        <a:t>uvrA</a:t>
                      </a:r>
                      <a:endPar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defRPr/>
                      </a:pPr>
                      <a:r>
                        <a:rPr lang="ru-RU" dirty="0" smtClean="0"/>
                        <a:t>Замена пары нуклеотидов</a:t>
                      </a:r>
                      <a:endParaRPr kumimoji="0" lang="en-US"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ru-RU" dirty="0" smtClean="0"/>
              <a:t>Типы мутагенов</a:t>
            </a:r>
            <a:endParaRPr lang="en-US" dirty="0" smtClean="0"/>
          </a:p>
        </p:txBody>
      </p:sp>
      <p:sp>
        <p:nvSpPr>
          <p:cNvPr id="24579" name="Content Placeholder 2"/>
          <p:cNvSpPr>
            <a:spLocks noGrp="1"/>
          </p:cNvSpPr>
          <p:nvPr>
            <p:ph idx="1"/>
          </p:nvPr>
        </p:nvSpPr>
        <p:spPr/>
        <p:txBody>
          <a:bodyPr/>
          <a:lstStyle/>
          <a:p>
            <a:pPr eaLnBrk="1" hangingPunct="1">
              <a:spcBef>
                <a:spcPts val="1500"/>
              </a:spcBef>
              <a:spcAft>
                <a:spcPts val="1500"/>
              </a:spcAft>
            </a:pPr>
            <a:r>
              <a:rPr lang="ru-RU" sz="2400" dirty="0" smtClean="0"/>
              <a:t>Мутагены прямого действия</a:t>
            </a:r>
            <a:r>
              <a:rPr lang="en-US" sz="2400" dirty="0" smtClean="0"/>
              <a:t>:</a:t>
            </a:r>
          </a:p>
          <a:p>
            <a:pPr lvl="1" eaLnBrk="1" hangingPunct="1">
              <a:spcBef>
                <a:spcPts val="500"/>
              </a:spcBef>
              <a:spcAft>
                <a:spcPts val="1000"/>
              </a:spcAft>
            </a:pPr>
            <a:r>
              <a:rPr lang="ru-RU" sz="2000" dirty="0" smtClean="0"/>
              <a:t>Интеркаляторы</a:t>
            </a:r>
            <a:r>
              <a:rPr lang="en-US" sz="2000" dirty="0" smtClean="0"/>
              <a:t> (</a:t>
            </a:r>
            <a:r>
              <a:rPr lang="ru-RU" sz="2000" dirty="0" smtClean="0"/>
              <a:t>планарные полициклические ароматические соединения</a:t>
            </a:r>
            <a:r>
              <a:rPr lang="en-US" sz="2000" dirty="0" smtClean="0"/>
              <a:t>)</a:t>
            </a:r>
          </a:p>
          <a:p>
            <a:pPr lvl="1" eaLnBrk="1" hangingPunct="1">
              <a:spcBef>
                <a:spcPts val="500"/>
              </a:spcBef>
              <a:spcAft>
                <a:spcPts val="1000"/>
              </a:spcAft>
            </a:pPr>
            <a:r>
              <a:rPr lang="ru-RU" sz="2000" dirty="0" smtClean="0"/>
              <a:t>Алкилирующие агенты</a:t>
            </a:r>
            <a:r>
              <a:rPr lang="en-US" sz="2000" dirty="0" smtClean="0"/>
              <a:t> (mustards, </a:t>
            </a:r>
            <a:r>
              <a:rPr lang="ru-RU" sz="2000" dirty="0" smtClean="0"/>
              <a:t>алкилфосфонаты</a:t>
            </a:r>
            <a:r>
              <a:rPr lang="en-US" sz="2000" dirty="0" smtClean="0"/>
              <a:t>)</a:t>
            </a:r>
          </a:p>
          <a:p>
            <a:pPr lvl="1" eaLnBrk="1" hangingPunct="1">
              <a:spcBef>
                <a:spcPts val="500"/>
              </a:spcBef>
              <a:spcAft>
                <a:spcPts val="1500"/>
              </a:spcAft>
            </a:pPr>
            <a:r>
              <a:rPr lang="ru-RU" sz="2000" dirty="0" smtClean="0"/>
              <a:t>Другие реактивные соединения</a:t>
            </a:r>
            <a:r>
              <a:rPr lang="en-US" sz="2000" dirty="0" smtClean="0"/>
              <a:t> (</a:t>
            </a:r>
            <a:r>
              <a:rPr lang="ru-RU" sz="2000" dirty="0" smtClean="0"/>
              <a:t>гидразины</a:t>
            </a:r>
            <a:r>
              <a:rPr lang="en-US" sz="2000" dirty="0" smtClean="0"/>
              <a:t>, etc.)</a:t>
            </a:r>
          </a:p>
          <a:p>
            <a:pPr eaLnBrk="1" hangingPunct="1">
              <a:spcBef>
                <a:spcPts val="1500"/>
              </a:spcBef>
              <a:spcAft>
                <a:spcPts val="1000"/>
              </a:spcAft>
            </a:pPr>
            <a:r>
              <a:rPr lang="ru-RU" sz="2400" dirty="0" smtClean="0"/>
              <a:t>Мутагены непрямого действия </a:t>
            </a:r>
            <a:r>
              <a:rPr lang="en-US" sz="2400" dirty="0" smtClean="0"/>
              <a:t>:</a:t>
            </a:r>
          </a:p>
          <a:p>
            <a:pPr lvl="1" eaLnBrk="1" hangingPunct="1">
              <a:spcBef>
                <a:spcPts val="500"/>
              </a:spcBef>
              <a:spcAft>
                <a:spcPts val="1000"/>
              </a:spcAft>
            </a:pPr>
            <a:r>
              <a:rPr lang="ru-RU" sz="2000" dirty="0" smtClean="0"/>
              <a:t>Ароматические амины, нитроароматика</a:t>
            </a:r>
            <a:endParaRPr lang="en-US" sz="2000" dirty="0" smtClean="0"/>
          </a:p>
          <a:p>
            <a:pPr lvl="1" eaLnBrk="1" hangingPunct="1">
              <a:spcBef>
                <a:spcPts val="500"/>
              </a:spcBef>
              <a:spcAft>
                <a:spcPts val="1000"/>
              </a:spcAft>
            </a:pPr>
            <a:r>
              <a:rPr lang="en-US" sz="2000" dirty="0" smtClean="0"/>
              <a:t>N-</a:t>
            </a:r>
            <a:r>
              <a:rPr lang="ru-RU" sz="2000" dirty="0" smtClean="0"/>
              <a:t>нитро</a:t>
            </a:r>
            <a:r>
              <a:rPr lang="en-US" sz="2000" dirty="0" smtClean="0"/>
              <a:t>, </a:t>
            </a:r>
            <a:r>
              <a:rPr lang="ru-RU" sz="2000" dirty="0" smtClean="0"/>
              <a:t>нитрозо</a:t>
            </a:r>
            <a:r>
              <a:rPr lang="en-US" sz="2000" dirty="0" smtClean="0"/>
              <a:t>- </a:t>
            </a:r>
            <a:r>
              <a:rPr lang="ru-RU" sz="2000" dirty="0" smtClean="0"/>
              <a:t>соединения</a:t>
            </a:r>
            <a:r>
              <a:rPr lang="en-US" sz="2000" dirty="0" smtClean="0"/>
              <a:t>, </a:t>
            </a:r>
            <a:r>
              <a:rPr lang="ru-RU" sz="2000" dirty="0" smtClean="0"/>
              <a:t>нитрозамины</a:t>
            </a:r>
            <a:r>
              <a:rPr lang="en-US" sz="2000" dirty="0" smtClean="0"/>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ru-RU" dirty="0" smtClean="0"/>
              <a:t>Метаболическая активация</a:t>
            </a:r>
            <a:endParaRPr lang="en-US" dirty="0" smtClean="0"/>
          </a:p>
        </p:txBody>
      </p:sp>
      <p:sp>
        <p:nvSpPr>
          <p:cNvPr id="13315" name="Content Placeholder 2"/>
          <p:cNvSpPr>
            <a:spLocks noGrp="1"/>
          </p:cNvSpPr>
          <p:nvPr>
            <p:ph idx="1"/>
          </p:nvPr>
        </p:nvSpPr>
        <p:spPr>
          <a:xfrm>
            <a:off x="457200" y="1600200"/>
            <a:ext cx="8363272" cy="4525963"/>
          </a:xfrm>
        </p:spPr>
        <p:txBody>
          <a:bodyPr/>
          <a:lstStyle/>
          <a:p>
            <a:pPr eaLnBrk="1" hangingPunct="1">
              <a:spcBef>
                <a:spcPts val="1500"/>
              </a:spcBef>
              <a:spcAft>
                <a:spcPts val="1500"/>
              </a:spcAft>
            </a:pPr>
            <a:r>
              <a:rPr lang="ru-RU" sz="2400" dirty="0" smtClean="0"/>
              <a:t>Необходима для выявления</a:t>
            </a:r>
            <a:r>
              <a:rPr lang="en-US" sz="2400" dirty="0" smtClean="0"/>
              <a:t> </a:t>
            </a:r>
            <a:r>
              <a:rPr lang="ru-RU" sz="2400" dirty="0" smtClean="0"/>
              <a:t>мутагенного потенциала веществ, которые проявляют его только после биотрансформации</a:t>
            </a:r>
            <a:r>
              <a:rPr lang="en-US" sz="2400" dirty="0" smtClean="0"/>
              <a:t>:</a:t>
            </a:r>
          </a:p>
          <a:p>
            <a:pPr eaLnBrk="1" hangingPunct="1">
              <a:spcBef>
                <a:spcPts val="1500"/>
              </a:spcBef>
              <a:spcAft>
                <a:spcPts val="1500"/>
              </a:spcAft>
            </a:pPr>
            <a:endParaRPr lang="en-US" sz="2400" dirty="0" smtClean="0"/>
          </a:p>
          <a:p>
            <a:pPr eaLnBrk="1" hangingPunct="1">
              <a:spcBef>
                <a:spcPts val="1500"/>
              </a:spcBef>
              <a:spcAft>
                <a:spcPts val="1500"/>
              </a:spcAft>
            </a:pPr>
            <a:endParaRPr lang="en-US" sz="2400" dirty="0" smtClean="0"/>
          </a:p>
          <a:p>
            <a:pPr eaLnBrk="1" hangingPunct="1">
              <a:spcBef>
                <a:spcPts val="1500"/>
              </a:spcBef>
              <a:spcAft>
                <a:spcPts val="1500"/>
              </a:spcAft>
            </a:pPr>
            <a:r>
              <a:rPr lang="ru-RU" sz="2400" dirty="0" smtClean="0"/>
              <a:t>Эксперименты</a:t>
            </a:r>
            <a:r>
              <a:rPr lang="en-US" sz="2400" dirty="0" smtClean="0"/>
              <a:t> </a:t>
            </a:r>
            <a:r>
              <a:rPr lang="ru-RU" sz="2400" dirty="0" smtClean="0"/>
              <a:t>проводятся как при наличии, </a:t>
            </a:r>
            <a:br>
              <a:rPr lang="ru-RU" sz="2400" dirty="0" smtClean="0"/>
            </a:br>
            <a:r>
              <a:rPr lang="ru-RU" sz="2400" dirty="0" smtClean="0"/>
              <a:t>так и при отсутствии метаболической активации</a:t>
            </a:r>
            <a:r>
              <a:rPr lang="en-US" sz="2400" dirty="0" smtClean="0"/>
              <a:t> </a:t>
            </a:r>
            <a:br>
              <a:rPr lang="en-US" sz="2400" dirty="0" smtClean="0"/>
            </a:br>
            <a:r>
              <a:rPr lang="en-US" sz="2400" dirty="0" smtClean="0"/>
              <a:t>(</a:t>
            </a:r>
            <a:r>
              <a:rPr lang="ru-RU" sz="2400" dirty="0" smtClean="0"/>
              <a:t>например,</a:t>
            </a:r>
            <a:r>
              <a:rPr lang="en-US" sz="2400" dirty="0" smtClean="0"/>
              <a:t> </a:t>
            </a:r>
            <a:r>
              <a:rPr lang="ru-RU" sz="2400" dirty="0" smtClean="0"/>
              <a:t>фракция </a:t>
            </a:r>
            <a:r>
              <a:rPr lang="en-US" sz="2400" dirty="0" smtClean="0"/>
              <a:t>S9 </a:t>
            </a:r>
            <a:r>
              <a:rPr lang="ru-RU" sz="2400" dirty="0" smtClean="0"/>
              <a:t>печени грызунов</a:t>
            </a:r>
            <a:r>
              <a:rPr lang="en-US" sz="2400" dirty="0" smtClean="0"/>
              <a:t>)</a:t>
            </a:r>
          </a:p>
        </p:txBody>
      </p:sp>
      <p:graphicFrame>
        <p:nvGraphicFramePr>
          <p:cNvPr id="22533" name="Object 1"/>
          <p:cNvGraphicFramePr>
            <a:graphicFrameLocks noChangeAspect="1"/>
          </p:cNvGraphicFramePr>
          <p:nvPr/>
        </p:nvGraphicFramePr>
        <p:xfrm>
          <a:off x="1360488" y="3305175"/>
          <a:ext cx="6086475" cy="954088"/>
        </p:xfrm>
        <a:graphic>
          <a:graphicData uri="http://schemas.openxmlformats.org/presentationml/2006/ole">
            <p:oleObj spid="_x0000_s126978" name="ChemSketch" r:id="rId3" imgW="6086880" imgH="954000" progId="ACD.ChemSketch.20">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ru-RU" dirty="0" smtClean="0"/>
              <a:t>Классификация результатов</a:t>
            </a:r>
            <a:endParaRPr lang="en-US" dirty="0" smtClean="0"/>
          </a:p>
        </p:txBody>
      </p:sp>
      <p:sp>
        <p:nvSpPr>
          <p:cNvPr id="13315" name="Content Placeholder 2"/>
          <p:cNvSpPr>
            <a:spLocks noGrp="1"/>
          </p:cNvSpPr>
          <p:nvPr>
            <p:ph idx="1"/>
          </p:nvPr>
        </p:nvSpPr>
        <p:spPr>
          <a:xfrm>
            <a:off x="457200" y="1268760"/>
            <a:ext cx="8229600" cy="4525963"/>
          </a:xfrm>
        </p:spPr>
        <p:txBody>
          <a:bodyPr/>
          <a:lstStyle/>
          <a:p>
            <a:pPr eaLnBrk="1" hangingPunct="1">
              <a:spcBef>
                <a:spcPts val="1500"/>
              </a:spcBef>
              <a:spcAft>
                <a:spcPts val="1500"/>
              </a:spcAft>
            </a:pPr>
            <a:r>
              <a:rPr lang="ru-RU" sz="2400" dirty="0" smtClean="0"/>
              <a:t>Результат отдельного эксперимента</a:t>
            </a:r>
            <a:r>
              <a:rPr lang="en-US" sz="2400" dirty="0" smtClean="0"/>
              <a:t>:</a:t>
            </a:r>
            <a:endParaRPr lang="ru-RU" sz="2400" dirty="0" smtClean="0"/>
          </a:p>
          <a:p>
            <a:pPr lvl="1" eaLnBrk="1" hangingPunct="1">
              <a:spcBef>
                <a:spcPts val="1500"/>
              </a:spcBef>
              <a:spcAft>
                <a:spcPts val="1500"/>
              </a:spcAft>
            </a:pPr>
            <a:endParaRPr lang="en-US" sz="2400" dirty="0" smtClean="0"/>
          </a:p>
          <a:p>
            <a:pPr lvl="1" eaLnBrk="1" hangingPunct="1">
              <a:spcBef>
                <a:spcPts val="1500"/>
              </a:spcBef>
              <a:spcAft>
                <a:spcPts val="1500"/>
              </a:spcAft>
            </a:pPr>
            <a:endParaRPr lang="en-US" sz="2400" dirty="0" smtClean="0"/>
          </a:p>
          <a:p>
            <a:pPr lvl="1" eaLnBrk="1" hangingPunct="1">
              <a:spcBef>
                <a:spcPts val="1500"/>
              </a:spcBef>
              <a:spcAft>
                <a:spcPts val="1500"/>
              </a:spcAft>
            </a:pPr>
            <a:endParaRPr lang="ru-RU" sz="2400" dirty="0" smtClean="0"/>
          </a:p>
          <a:p>
            <a:pPr lvl="1" eaLnBrk="1" hangingPunct="1">
              <a:spcBef>
                <a:spcPts val="1500"/>
              </a:spcBef>
              <a:spcAft>
                <a:spcPts val="1500"/>
              </a:spcAft>
            </a:pPr>
            <a:endParaRPr lang="en-US" sz="2400" dirty="0" smtClean="0"/>
          </a:p>
          <a:p>
            <a:pPr eaLnBrk="1" hangingPunct="1">
              <a:spcBef>
                <a:spcPts val="1500"/>
              </a:spcBef>
              <a:spcAft>
                <a:spcPts val="1500"/>
              </a:spcAft>
            </a:pPr>
            <a:r>
              <a:rPr lang="ru-RU" sz="2400" b="1" dirty="0" smtClean="0"/>
              <a:t>Общий вывод</a:t>
            </a:r>
            <a:r>
              <a:rPr lang="en-US" sz="2400" dirty="0" smtClean="0"/>
              <a:t> </a:t>
            </a:r>
            <a:r>
              <a:rPr lang="ru-RU" sz="2400" dirty="0" smtClean="0"/>
              <a:t>для молекулы –</a:t>
            </a:r>
            <a:r>
              <a:rPr lang="en-US" sz="2400" dirty="0" smtClean="0"/>
              <a:t> </a:t>
            </a:r>
            <a:r>
              <a:rPr lang="ru-RU" sz="2400" dirty="0" smtClean="0"/>
              <a:t>по «худшему» реультату: </a:t>
            </a:r>
            <a:r>
              <a:rPr lang="en-US" sz="2400" dirty="0" smtClean="0"/>
              <a:t>“+”</a:t>
            </a:r>
            <a:r>
              <a:rPr lang="ru-RU" sz="2400" dirty="0" smtClean="0"/>
              <a:t>, если положительный результат получен хоть в одном штамме при наличии активации или без неё</a:t>
            </a:r>
            <a:endParaRPr lang="en-US" sz="2400" dirty="0" smtClean="0"/>
          </a:p>
        </p:txBody>
      </p:sp>
      <p:graphicFrame>
        <p:nvGraphicFramePr>
          <p:cNvPr id="6" name="Table 5"/>
          <p:cNvGraphicFramePr>
            <a:graphicFrameLocks noGrp="1"/>
          </p:cNvGraphicFramePr>
          <p:nvPr/>
        </p:nvGraphicFramePr>
        <p:xfrm>
          <a:off x="2195736" y="2743200"/>
          <a:ext cx="4320480" cy="1371600"/>
        </p:xfrm>
        <a:graphic>
          <a:graphicData uri="http://schemas.openxmlformats.org/drawingml/2006/table">
            <a:tbl>
              <a:tblPr/>
              <a:tblGrid>
                <a:gridCol w="1704893"/>
                <a:gridCol w="2615587"/>
              </a:tblGrid>
              <a:tr h="274320">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4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Обозначение</a:t>
                      </a:r>
                      <a:endParaRPr kumimoji="0" lang="en-US" sz="14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4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Результат</a:t>
                      </a:r>
                      <a:endParaRPr kumimoji="0" lang="en-US" sz="14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r>
              <a:tr h="274320">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en-US" sz="14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a:t>
                      </a: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400" b="1" i="0" u="none" strike="noStrike" cap="none" normalizeH="0" baseline="0" dirty="0" smtClean="0">
                          <a:ln>
                            <a:noFill/>
                          </a:ln>
                          <a:solidFill>
                            <a:srgbClr val="FF0000"/>
                          </a:solidFill>
                          <a:effectLst/>
                          <a:latin typeface="Verdana" pitchFamily="34" charset="0"/>
                          <a:ea typeface="Calibri" pitchFamily="34" charset="0"/>
                          <a:cs typeface="Times New Roman" pitchFamily="18" charset="0"/>
                        </a:rPr>
                        <a:t>Положительный</a:t>
                      </a:r>
                      <a:endParaRPr kumimoji="0" lang="en-US" sz="1400" b="1" i="0" u="none" strike="noStrike" cap="none" normalizeH="0" baseline="0" dirty="0" smtClean="0">
                        <a:ln>
                          <a:noFill/>
                        </a:ln>
                        <a:solidFill>
                          <a:srgbClr val="FF0000"/>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en-US" sz="14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a:t>
                      </a: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defRPr/>
                      </a:pPr>
                      <a:r>
                        <a:rPr kumimoji="0" lang="ru-RU" sz="1400" b="1" i="0" u="none" strike="noStrike" kern="1200" cap="none" normalizeH="0" baseline="0" dirty="0" smtClean="0">
                          <a:ln>
                            <a:noFill/>
                          </a:ln>
                          <a:solidFill>
                            <a:srgbClr val="FFC000"/>
                          </a:solidFill>
                          <a:effectLst/>
                          <a:latin typeface="Verdana" pitchFamily="34" charset="0"/>
                          <a:ea typeface="Calibri" pitchFamily="34" charset="0"/>
                          <a:cs typeface="Times New Roman" pitchFamily="18" charset="0"/>
                        </a:rPr>
                        <a:t>Слабо положительный</a:t>
                      </a:r>
                      <a:endParaRPr kumimoji="0" lang="en-US" sz="1400" b="1" i="0" u="none" strike="noStrike" kern="1200" cap="none" normalizeH="0" baseline="0" dirty="0" smtClean="0">
                        <a:ln>
                          <a:noFill/>
                        </a:ln>
                        <a:solidFill>
                          <a:srgbClr val="FFC000"/>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en-US" sz="14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a:t>
                      </a: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defRPr/>
                      </a:pPr>
                      <a:r>
                        <a:rPr kumimoji="0" lang="ru-RU" sz="1400" b="1" i="0" u="none" strike="noStrike" kern="1200" cap="none" normalizeH="0" baseline="0" dirty="0" smtClean="0">
                          <a:ln>
                            <a:noFill/>
                          </a:ln>
                          <a:solidFill>
                            <a:schemeClr val="bg1">
                              <a:lumMod val="50000"/>
                            </a:schemeClr>
                          </a:solidFill>
                          <a:effectLst/>
                          <a:latin typeface="Verdana" pitchFamily="34" charset="0"/>
                          <a:ea typeface="Calibri" pitchFamily="34" charset="0"/>
                          <a:cs typeface="Times New Roman" pitchFamily="18" charset="0"/>
                        </a:rPr>
                        <a:t>Сомнительный</a:t>
                      </a:r>
                      <a:endParaRPr kumimoji="0" lang="en-US" sz="1400" b="1" i="0" u="none" strike="noStrike" kern="1200" cap="none" normalizeH="0" baseline="0" dirty="0" smtClean="0">
                        <a:ln>
                          <a:noFill/>
                        </a:ln>
                        <a:solidFill>
                          <a:schemeClr val="bg1">
                            <a:lumMod val="50000"/>
                          </a:schemeClr>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en-US" sz="14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a:t>
                      </a: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defRPr/>
                      </a:pPr>
                      <a:r>
                        <a:rPr kumimoji="0" lang="ru-RU" sz="1400" b="1" i="0" u="none" strike="noStrike" kern="1200" cap="none" normalizeH="0" baseline="0" dirty="0" smtClean="0">
                          <a:ln>
                            <a:noFill/>
                          </a:ln>
                          <a:solidFill>
                            <a:srgbClr val="00B050"/>
                          </a:solidFill>
                          <a:effectLst/>
                          <a:latin typeface="Verdana" pitchFamily="34" charset="0"/>
                          <a:ea typeface="Calibri" pitchFamily="34" charset="0"/>
                          <a:cs typeface="Times New Roman" pitchFamily="18" charset="0"/>
                        </a:rPr>
                        <a:t>Отрицательный</a:t>
                      </a:r>
                      <a:endParaRPr kumimoji="0" lang="en-US" sz="1400" b="1" i="0" u="none" strike="noStrike" kern="1200" cap="none" normalizeH="0" baseline="0" dirty="0" smtClean="0">
                        <a:ln>
                          <a:noFill/>
                        </a:ln>
                        <a:solidFill>
                          <a:srgbClr val="00B050"/>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 name="Picture 2"/>
          <p:cNvPicPr>
            <a:picLocks noChangeAspect="1"/>
          </p:cNvPicPr>
          <p:nvPr/>
        </p:nvPicPr>
        <p:blipFill>
          <a:blip r:embed="rId2" cstate="print"/>
          <a:srcRect/>
          <a:stretch>
            <a:fillRect/>
          </a:stretch>
        </p:blipFill>
        <p:spPr bwMode="auto">
          <a:xfrm>
            <a:off x="990600" y="1988840"/>
            <a:ext cx="7162800" cy="2778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5" end="5"/>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ru-RU" sz="3200" dirty="0" smtClean="0"/>
              <a:t>Опасные структурные фрагменты</a:t>
            </a:r>
            <a:endParaRPr lang="lt-LT" sz="3200" dirty="0" smtClean="0"/>
          </a:p>
        </p:txBody>
      </p:sp>
      <p:sp>
        <p:nvSpPr>
          <p:cNvPr id="52227" name="Content Placeholder 2"/>
          <p:cNvSpPr>
            <a:spLocks noGrp="1"/>
          </p:cNvSpPr>
          <p:nvPr>
            <p:ph idx="1"/>
          </p:nvPr>
        </p:nvSpPr>
        <p:spPr>
          <a:xfrm>
            <a:off x="457200" y="1600200"/>
            <a:ext cx="6203032" cy="2620963"/>
          </a:xfrm>
        </p:spPr>
        <p:txBody>
          <a:bodyPr/>
          <a:lstStyle/>
          <a:p>
            <a:pPr eaLnBrk="1" hangingPunct="1">
              <a:spcAft>
                <a:spcPts val="2000"/>
              </a:spcAft>
            </a:pPr>
            <a:r>
              <a:rPr lang="ru-RU" sz="2400" dirty="0" smtClean="0"/>
              <a:t>Из литературы известно, что за генотоксическую (канцерогенную активность) ответственны конкретные структурные фрагменты</a:t>
            </a:r>
            <a:endParaRPr lang="lt-LT" sz="2400" dirty="0" smtClean="0"/>
          </a:p>
          <a:p>
            <a:pPr eaLnBrk="1" hangingPunct="1">
              <a:spcAft>
                <a:spcPts val="2000"/>
              </a:spcAft>
            </a:pPr>
            <a:r>
              <a:rPr lang="ru-RU" sz="2400" dirty="0" smtClean="0"/>
              <a:t>Проверка исследуемых соединений на наличие таких фрагментов существенно снижает риск обнаружения серьёзных  проявлений токсичности.</a:t>
            </a:r>
            <a:endParaRPr lang="lt-LT" sz="2400" dirty="0" smtClean="0"/>
          </a:p>
        </p:txBody>
      </p:sp>
      <p:grpSp>
        <p:nvGrpSpPr>
          <p:cNvPr id="2" name="Group 12"/>
          <p:cNvGrpSpPr>
            <a:grpSpLocks/>
          </p:cNvGrpSpPr>
          <p:nvPr/>
        </p:nvGrpSpPr>
        <p:grpSpPr bwMode="auto">
          <a:xfrm>
            <a:off x="6399213" y="1844675"/>
            <a:ext cx="2744787" cy="3816350"/>
            <a:chOff x="6399912" y="1844824"/>
            <a:chExt cx="2744088" cy="3816201"/>
          </a:xfrm>
        </p:grpSpPr>
        <p:pic>
          <p:nvPicPr>
            <p:cNvPr id="56325" name="Picture 12"/>
            <p:cNvPicPr>
              <a:picLocks noChangeAspect="1" noChangeArrowheads="1"/>
            </p:cNvPicPr>
            <p:nvPr/>
          </p:nvPicPr>
          <p:blipFill>
            <a:blip r:embed="rId2" cstate="print"/>
            <a:srcRect l="26096" t="25465" r="27090" b="17798"/>
            <a:stretch>
              <a:fillRect/>
            </a:stretch>
          </p:blipFill>
          <p:spPr bwMode="auto">
            <a:xfrm>
              <a:off x="6399912" y="1844824"/>
              <a:ext cx="2744088" cy="2160240"/>
            </a:xfrm>
            <a:prstGeom prst="rect">
              <a:avLst/>
            </a:prstGeom>
            <a:noFill/>
            <a:ln w="9525">
              <a:noFill/>
              <a:miter lim="800000"/>
              <a:headEnd/>
              <a:tailEnd/>
            </a:ln>
          </p:spPr>
        </p:pic>
        <p:pic>
          <p:nvPicPr>
            <p:cNvPr id="56326" name="Picture 10"/>
            <p:cNvPicPr>
              <a:picLocks noChangeArrowheads="1"/>
            </p:cNvPicPr>
            <p:nvPr/>
          </p:nvPicPr>
          <p:blipFill>
            <a:blip r:embed="rId3" cstate="print"/>
            <a:srcRect/>
            <a:stretch>
              <a:fillRect/>
            </a:stretch>
          </p:blipFill>
          <p:spPr bwMode="auto">
            <a:xfrm>
              <a:off x="7380288" y="5053013"/>
              <a:ext cx="882650" cy="608012"/>
            </a:xfrm>
            <a:prstGeom prst="rect">
              <a:avLst/>
            </a:prstGeom>
            <a:noFill/>
            <a:ln w="9525">
              <a:noFill/>
              <a:miter lim="800000"/>
              <a:headEnd/>
              <a:tailEnd/>
            </a:ln>
          </p:spPr>
        </p:pic>
        <p:sp>
          <p:nvSpPr>
            <p:cNvPr id="5" name="Freeform 4"/>
            <p:cNvSpPr/>
            <p:nvPr/>
          </p:nvSpPr>
          <p:spPr>
            <a:xfrm>
              <a:off x="7236311" y="3973579"/>
              <a:ext cx="1223651" cy="1152480"/>
            </a:xfrm>
            <a:custGeom>
              <a:avLst/>
              <a:gdLst>
                <a:gd name="connsiteX0" fmla="*/ 355600 w 971550"/>
                <a:gd name="connsiteY0" fmla="*/ 762000 h 768350"/>
                <a:gd name="connsiteX1" fmla="*/ 349250 w 971550"/>
                <a:gd name="connsiteY1" fmla="*/ 393700 h 768350"/>
                <a:gd name="connsiteX2" fmla="*/ 0 w 971550"/>
                <a:gd name="connsiteY2" fmla="*/ 0 h 768350"/>
                <a:gd name="connsiteX3" fmla="*/ 971550 w 971550"/>
                <a:gd name="connsiteY3" fmla="*/ 0 h 768350"/>
                <a:gd name="connsiteX4" fmla="*/ 615950 w 971550"/>
                <a:gd name="connsiteY4" fmla="*/ 381000 h 768350"/>
                <a:gd name="connsiteX5" fmla="*/ 615950 w 971550"/>
                <a:gd name="connsiteY5" fmla="*/ 768350 h 768350"/>
                <a:gd name="connsiteX6" fmla="*/ 355600 w 971550"/>
                <a:gd name="connsiteY6" fmla="*/ 762000 h 768350"/>
                <a:gd name="connsiteX0" fmla="*/ 355600 w 971550"/>
                <a:gd name="connsiteY0" fmla="*/ 762000 h 762000"/>
                <a:gd name="connsiteX1" fmla="*/ 349250 w 971550"/>
                <a:gd name="connsiteY1" fmla="*/ 393700 h 762000"/>
                <a:gd name="connsiteX2" fmla="*/ 0 w 971550"/>
                <a:gd name="connsiteY2" fmla="*/ 0 h 762000"/>
                <a:gd name="connsiteX3" fmla="*/ 971550 w 971550"/>
                <a:gd name="connsiteY3" fmla="*/ 0 h 762000"/>
                <a:gd name="connsiteX4" fmla="*/ 615950 w 971550"/>
                <a:gd name="connsiteY4" fmla="*/ 381000 h 762000"/>
                <a:gd name="connsiteX5" fmla="*/ 615950 w 971550"/>
                <a:gd name="connsiteY5" fmla="*/ 758570 h 762000"/>
                <a:gd name="connsiteX6" fmla="*/ 355600 w 971550"/>
                <a:gd name="connsiteY6" fmla="*/ 762000 h 762000"/>
                <a:gd name="connsiteX0" fmla="*/ 355600 w 971550"/>
                <a:gd name="connsiteY0" fmla="*/ 762000 h 765905"/>
                <a:gd name="connsiteX1" fmla="*/ 349250 w 971550"/>
                <a:gd name="connsiteY1" fmla="*/ 393700 h 765905"/>
                <a:gd name="connsiteX2" fmla="*/ 0 w 971550"/>
                <a:gd name="connsiteY2" fmla="*/ 0 h 765905"/>
                <a:gd name="connsiteX3" fmla="*/ 971550 w 971550"/>
                <a:gd name="connsiteY3" fmla="*/ 0 h 765905"/>
                <a:gd name="connsiteX4" fmla="*/ 615950 w 971550"/>
                <a:gd name="connsiteY4" fmla="*/ 381000 h 765905"/>
                <a:gd name="connsiteX5" fmla="*/ 615950 w 971550"/>
                <a:gd name="connsiteY5" fmla="*/ 765905 h 765905"/>
                <a:gd name="connsiteX6" fmla="*/ 355600 w 971550"/>
                <a:gd name="connsiteY6" fmla="*/ 762000 h 765905"/>
                <a:gd name="connsiteX0" fmla="*/ 355600 w 971550"/>
                <a:gd name="connsiteY0" fmla="*/ 762000 h 762000"/>
                <a:gd name="connsiteX1" fmla="*/ 349250 w 971550"/>
                <a:gd name="connsiteY1" fmla="*/ 393700 h 762000"/>
                <a:gd name="connsiteX2" fmla="*/ 0 w 971550"/>
                <a:gd name="connsiteY2" fmla="*/ 0 h 762000"/>
                <a:gd name="connsiteX3" fmla="*/ 971550 w 971550"/>
                <a:gd name="connsiteY3" fmla="*/ 0 h 762000"/>
                <a:gd name="connsiteX4" fmla="*/ 615950 w 971550"/>
                <a:gd name="connsiteY4" fmla="*/ 381000 h 762000"/>
                <a:gd name="connsiteX5" fmla="*/ 615950 w 971550"/>
                <a:gd name="connsiteY5" fmla="*/ 758570 h 762000"/>
                <a:gd name="connsiteX6" fmla="*/ 355600 w 971550"/>
                <a:gd name="connsiteY6" fmla="*/ 762000 h 762000"/>
                <a:gd name="connsiteX0" fmla="*/ 355600 w 971550"/>
                <a:gd name="connsiteY0" fmla="*/ 762000 h 768350"/>
                <a:gd name="connsiteX1" fmla="*/ 349250 w 971550"/>
                <a:gd name="connsiteY1" fmla="*/ 393700 h 768350"/>
                <a:gd name="connsiteX2" fmla="*/ 0 w 971550"/>
                <a:gd name="connsiteY2" fmla="*/ 0 h 768350"/>
                <a:gd name="connsiteX3" fmla="*/ 971550 w 971550"/>
                <a:gd name="connsiteY3" fmla="*/ 0 h 768350"/>
                <a:gd name="connsiteX4" fmla="*/ 615950 w 971550"/>
                <a:gd name="connsiteY4" fmla="*/ 381000 h 768350"/>
                <a:gd name="connsiteX5" fmla="*/ 618395 w 971550"/>
                <a:gd name="connsiteY5" fmla="*/ 768350 h 768350"/>
                <a:gd name="connsiteX6" fmla="*/ 355600 w 971550"/>
                <a:gd name="connsiteY6" fmla="*/ 762000 h 768350"/>
                <a:gd name="connsiteX0" fmla="*/ 355600 w 971550"/>
                <a:gd name="connsiteY0" fmla="*/ 762000 h 762000"/>
                <a:gd name="connsiteX1" fmla="*/ 349250 w 971550"/>
                <a:gd name="connsiteY1" fmla="*/ 393700 h 762000"/>
                <a:gd name="connsiteX2" fmla="*/ 0 w 971550"/>
                <a:gd name="connsiteY2" fmla="*/ 0 h 762000"/>
                <a:gd name="connsiteX3" fmla="*/ 971550 w 971550"/>
                <a:gd name="connsiteY3" fmla="*/ 0 h 762000"/>
                <a:gd name="connsiteX4" fmla="*/ 615950 w 971550"/>
                <a:gd name="connsiteY4" fmla="*/ 381000 h 762000"/>
                <a:gd name="connsiteX5" fmla="*/ 608615 w 971550"/>
                <a:gd name="connsiteY5" fmla="*/ 758570 h 762000"/>
                <a:gd name="connsiteX6" fmla="*/ 355600 w 971550"/>
                <a:gd name="connsiteY6" fmla="*/ 762000 h 762000"/>
                <a:gd name="connsiteX0" fmla="*/ 355600 w 971550"/>
                <a:gd name="connsiteY0" fmla="*/ 762000 h 762000"/>
                <a:gd name="connsiteX1" fmla="*/ 349250 w 971550"/>
                <a:gd name="connsiteY1" fmla="*/ 393700 h 762000"/>
                <a:gd name="connsiteX2" fmla="*/ 0 w 971550"/>
                <a:gd name="connsiteY2" fmla="*/ 0 h 762000"/>
                <a:gd name="connsiteX3" fmla="*/ 971550 w 971550"/>
                <a:gd name="connsiteY3" fmla="*/ 0 h 762000"/>
                <a:gd name="connsiteX4" fmla="*/ 615950 w 971550"/>
                <a:gd name="connsiteY4" fmla="*/ 381000 h 762000"/>
                <a:gd name="connsiteX5" fmla="*/ 618395 w 971550"/>
                <a:gd name="connsiteY5" fmla="*/ 761015 h 762000"/>
                <a:gd name="connsiteX6" fmla="*/ 355600 w 971550"/>
                <a:gd name="connsiteY6" fmla="*/ 762000 h 762000"/>
                <a:gd name="connsiteX0" fmla="*/ 355600 w 971550"/>
                <a:gd name="connsiteY0" fmla="*/ 762000 h 762000"/>
                <a:gd name="connsiteX1" fmla="*/ 349250 w 971550"/>
                <a:gd name="connsiteY1" fmla="*/ 393700 h 762000"/>
                <a:gd name="connsiteX2" fmla="*/ 0 w 971550"/>
                <a:gd name="connsiteY2" fmla="*/ 0 h 762000"/>
                <a:gd name="connsiteX3" fmla="*/ 971550 w 971550"/>
                <a:gd name="connsiteY3" fmla="*/ 0 h 762000"/>
                <a:gd name="connsiteX4" fmla="*/ 615950 w 971550"/>
                <a:gd name="connsiteY4" fmla="*/ 393225 h 762000"/>
                <a:gd name="connsiteX5" fmla="*/ 618395 w 971550"/>
                <a:gd name="connsiteY5" fmla="*/ 761015 h 762000"/>
                <a:gd name="connsiteX6" fmla="*/ 355600 w 971550"/>
                <a:gd name="connsiteY6" fmla="*/ 762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1550" h="762000">
                  <a:moveTo>
                    <a:pt x="355600" y="762000"/>
                  </a:moveTo>
                  <a:lnTo>
                    <a:pt x="349250" y="393700"/>
                  </a:lnTo>
                  <a:lnTo>
                    <a:pt x="0" y="0"/>
                  </a:lnTo>
                  <a:lnTo>
                    <a:pt x="971550" y="0"/>
                  </a:lnTo>
                  <a:lnTo>
                    <a:pt x="615950" y="393225"/>
                  </a:lnTo>
                  <a:lnTo>
                    <a:pt x="618395" y="761015"/>
                  </a:lnTo>
                  <a:lnTo>
                    <a:pt x="355600" y="762000"/>
                  </a:lnTo>
                  <a:close/>
                </a:path>
              </a:pathLst>
            </a:cu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ru-RU" dirty="0" smtClean="0"/>
              <a:t>Экспертная система</a:t>
            </a:r>
            <a:endParaRPr lang="lt-LT" dirty="0" smtClean="0"/>
          </a:p>
        </p:txBody>
      </p:sp>
      <p:pic>
        <p:nvPicPr>
          <p:cNvPr id="5" name="Picture 122"/>
          <p:cNvPicPr>
            <a:picLocks noChangeAspect="1" noChangeArrowheads="1"/>
          </p:cNvPicPr>
          <p:nvPr/>
        </p:nvPicPr>
        <p:blipFill>
          <a:blip r:embed="rId3" cstate="print"/>
          <a:srcRect/>
          <a:stretch>
            <a:fillRect/>
          </a:stretch>
        </p:blipFill>
        <p:spPr bwMode="auto">
          <a:xfrm>
            <a:off x="1187624" y="1412776"/>
            <a:ext cx="7056438" cy="5097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ru-RU" dirty="0" smtClean="0"/>
              <a:t>Примеры </a:t>
            </a:r>
            <a:r>
              <a:rPr lang="ru-RU" dirty="0" smtClean="0"/>
              <a:t>фрагментов (1)</a:t>
            </a:r>
            <a:endParaRPr lang="en-US" dirty="0" smtClean="0"/>
          </a:p>
        </p:txBody>
      </p:sp>
      <p:pic>
        <p:nvPicPr>
          <p:cNvPr id="25605" name="Picture 2"/>
          <p:cNvPicPr>
            <a:picLocks noChangeAspect="1" noChangeArrowheads="1"/>
          </p:cNvPicPr>
          <p:nvPr/>
        </p:nvPicPr>
        <p:blipFill>
          <a:blip r:embed="rId2" cstate="print"/>
          <a:srcRect/>
          <a:stretch>
            <a:fillRect/>
          </a:stretch>
        </p:blipFill>
        <p:spPr bwMode="auto">
          <a:xfrm>
            <a:off x="4381352" y="1628800"/>
            <a:ext cx="3000375" cy="3057525"/>
          </a:xfrm>
          <a:prstGeom prst="rect">
            <a:avLst/>
          </a:prstGeom>
          <a:noFill/>
          <a:ln w="9525">
            <a:noFill/>
            <a:miter lim="800000"/>
            <a:headEnd/>
            <a:tailEnd/>
          </a:ln>
          <a:effectLst/>
        </p:spPr>
      </p:pic>
      <p:pic>
        <p:nvPicPr>
          <p:cNvPr id="25606" name="Picture 1"/>
          <p:cNvPicPr>
            <a:picLocks noChangeAspect="1"/>
          </p:cNvPicPr>
          <p:nvPr/>
        </p:nvPicPr>
        <p:blipFill>
          <a:blip r:embed="rId3" cstate="print"/>
          <a:srcRect/>
          <a:stretch>
            <a:fillRect/>
          </a:stretch>
        </p:blipFill>
        <p:spPr bwMode="auto">
          <a:xfrm>
            <a:off x="1625576" y="2243336"/>
            <a:ext cx="2247900" cy="1666875"/>
          </a:xfrm>
          <a:prstGeom prst="rect">
            <a:avLst/>
          </a:prstGeom>
          <a:noFill/>
          <a:ln w="9525">
            <a:noFill/>
            <a:miter lim="800000"/>
            <a:headEnd/>
            <a:tailEnd/>
          </a:ln>
        </p:spPr>
      </p:pic>
      <p:sp>
        <p:nvSpPr>
          <p:cNvPr id="25607" name="TextBox 1"/>
          <p:cNvSpPr txBox="1">
            <a:spLocks noChangeArrowheads="1"/>
          </p:cNvSpPr>
          <p:nvPr/>
        </p:nvSpPr>
        <p:spPr bwMode="auto">
          <a:xfrm>
            <a:off x="852960" y="3933056"/>
            <a:ext cx="3379195" cy="338554"/>
          </a:xfrm>
          <a:prstGeom prst="rect">
            <a:avLst/>
          </a:prstGeom>
          <a:noFill/>
          <a:ln w="9525">
            <a:noFill/>
            <a:miter lim="800000"/>
            <a:headEnd/>
            <a:tailEnd/>
          </a:ln>
        </p:spPr>
        <p:txBody>
          <a:bodyPr wrap="none">
            <a:spAutoFit/>
          </a:bodyPr>
          <a:lstStyle/>
          <a:p>
            <a:r>
              <a:rPr lang="ru-RU" sz="1600" dirty="0" smtClean="0">
                <a:solidFill>
                  <a:srgbClr val="000000"/>
                </a:solidFill>
              </a:rPr>
              <a:t>«Динамический генотоксикофор»</a:t>
            </a:r>
            <a:endParaRPr lang="en-US" sz="1600" dirty="0">
              <a:solidFill>
                <a:srgbClr val="000000"/>
              </a:solidFill>
            </a:endParaRPr>
          </a:p>
        </p:txBody>
      </p:sp>
      <p:sp>
        <p:nvSpPr>
          <p:cNvPr id="25608" name="TextBox 1"/>
          <p:cNvSpPr txBox="1">
            <a:spLocks noChangeArrowheads="1"/>
          </p:cNvSpPr>
          <p:nvPr/>
        </p:nvSpPr>
        <p:spPr bwMode="auto">
          <a:xfrm>
            <a:off x="4741392" y="3948311"/>
            <a:ext cx="3142976" cy="338554"/>
          </a:xfrm>
          <a:prstGeom prst="rect">
            <a:avLst/>
          </a:prstGeom>
          <a:noFill/>
          <a:ln w="9525">
            <a:noFill/>
            <a:miter lim="800000"/>
            <a:headEnd/>
            <a:tailEnd/>
          </a:ln>
        </p:spPr>
        <p:txBody>
          <a:bodyPr wrap="none">
            <a:spAutoFit/>
          </a:bodyPr>
          <a:lstStyle/>
          <a:p>
            <a:r>
              <a:rPr lang="ru-RU" sz="1600" dirty="0" smtClean="0">
                <a:solidFill>
                  <a:srgbClr val="000000"/>
                </a:solidFill>
              </a:rPr>
              <a:t>«Экспертный генотоксикофор</a:t>
            </a:r>
            <a:r>
              <a:rPr lang="ru-RU" sz="1600" dirty="0" smtClean="0">
                <a:solidFill>
                  <a:srgbClr val="000000"/>
                </a:solidFill>
              </a:rPr>
              <a:t>»</a:t>
            </a:r>
            <a:endParaRPr lang="en-US" sz="1600" dirty="0">
              <a:solidFill>
                <a:srgbClr val="000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ru-RU" dirty="0" smtClean="0"/>
              <a:t>Примеры фрагментов </a:t>
            </a:r>
            <a:r>
              <a:rPr lang="ru-RU" dirty="0" smtClean="0"/>
              <a:t>(2)</a:t>
            </a:r>
            <a:endParaRPr lang="en-US" dirty="0" smtClean="0"/>
          </a:p>
        </p:txBody>
      </p:sp>
      <p:sp>
        <p:nvSpPr>
          <p:cNvPr id="13315" name="Content Placeholder 2"/>
          <p:cNvSpPr>
            <a:spLocks noGrp="1"/>
          </p:cNvSpPr>
          <p:nvPr>
            <p:ph idx="1"/>
          </p:nvPr>
        </p:nvSpPr>
        <p:spPr>
          <a:xfrm>
            <a:off x="457200" y="1600200"/>
            <a:ext cx="5266928" cy="4525963"/>
          </a:xfrm>
        </p:spPr>
        <p:txBody>
          <a:bodyPr/>
          <a:lstStyle/>
          <a:p>
            <a:pPr lvl="1" eaLnBrk="1" hangingPunct="1">
              <a:spcBef>
                <a:spcPts val="1500"/>
              </a:spcBef>
              <a:spcAft>
                <a:spcPts val="1500"/>
              </a:spcAft>
            </a:pPr>
            <a:r>
              <a:rPr lang="ru-RU" sz="2000" dirty="0" smtClean="0"/>
              <a:t>Арилгидразины образуют аддукты с гуанином, а также различные нестабильные радикалы после биотрансформации</a:t>
            </a:r>
            <a:endParaRPr lang="en-US" sz="2000" dirty="0" smtClean="0"/>
          </a:p>
          <a:p>
            <a:pPr lvl="1" eaLnBrk="1" hangingPunct="1">
              <a:spcBef>
                <a:spcPts val="1500"/>
              </a:spcBef>
              <a:spcAft>
                <a:spcPts val="1500"/>
              </a:spcAft>
            </a:pPr>
            <a:endParaRPr lang="en-US" sz="2000" dirty="0" smtClean="0"/>
          </a:p>
          <a:p>
            <a:pPr lvl="1" eaLnBrk="1" hangingPunct="1">
              <a:spcBef>
                <a:spcPts val="1500"/>
              </a:spcBef>
              <a:spcAft>
                <a:spcPts val="1500"/>
              </a:spcAft>
            </a:pPr>
            <a:r>
              <a:rPr lang="ru-RU" sz="2000" dirty="0" smtClean="0"/>
              <a:t>Алкилфосфонаты и сульфонаты - сильные</a:t>
            </a:r>
            <a:r>
              <a:rPr lang="en-US" sz="2000" dirty="0" smtClean="0"/>
              <a:t> </a:t>
            </a:r>
            <a:r>
              <a:rPr lang="ru-RU" sz="2000" dirty="0" smtClean="0"/>
              <a:t>алкилирующие агенты</a:t>
            </a:r>
            <a:endParaRPr lang="en-US" sz="2000" dirty="0" smtClean="0"/>
          </a:p>
        </p:txBody>
      </p:sp>
      <p:pic>
        <p:nvPicPr>
          <p:cNvPr id="27653" name="Picture 2"/>
          <p:cNvPicPr>
            <a:picLocks noChangeAspect="1" noChangeArrowheads="1"/>
          </p:cNvPicPr>
          <p:nvPr/>
        </p:nvPicPr>
        <p:blipFill>
          <a:blip r:embed="rId3" cstate="print"/>
          <a:srcRect/>
          <a:stretch>
            <a:fillRect/>
          </a:stretch>
        </p:blipFill>
        <p:spPr bwMode="auto">
          <a:xfrm>
            <a:off x="5715000" y="1219200"/>
            <a:ext cx="2617788" cy="2667000"/>
          </a:xfrm>
          <a:prstGeom prst="rect">
            <a:avLst/>
          </a:prstGeom>
          <a:noFill/>
          <a:ln w="9525">
            <a:noFill/>
            <a:miter lim="800000"/>
            <a:headEnd/>
            <a:tailEnd/>
          </a:ln>
          <a:effectLst/>
        </p:spPr>
      </p:pic>
      <p:graphicFrame>
        <p:nvGraphicFramePr>
          <p:cNvPr id="27654" name="Object 3"/>
          <p:cNvGraphicFramePr>
            <a:graphicFrameLocks noChangeAspect="1"/>
          </p:cNvGraphicFramePr>
          <p:nvPr/>
        </p:nvGraphicFramePr>
        <p:xfrm>
          <a:off x="5181600" y="2438400"/>
          <a:ext cx="3429000" cy="1384300"/>
        </p:xfrm>
        <a:graphic>
          <a:graphicData uri="http://schemas.openxmlformats.org/presentationml/2006/ole">
            <p:oleObj spid="_x0000_s128002" name="ChemSketch" r:id="rId4" imgW="3806952" imgH="1536192" progId="ACD.ChemSketch.20">
              <p:embed/>
            </p:oleObj>
          </a:graphicData>
        </a:graphic>
      </p:graphicFrame>
      <p:pic>
        <p:nvPicPr>
          <p:cNvPr id="79877" name="Picture 5"/>
          <p:cNvPicPr>
            <a:picLocks noChangeAspect="1" noChangeArrowheads="1"/>
          </p:cNvPicPr>
          <p:nvPr/>
        </p:nvPicPr>
        <p:blipFill>
          <a:blip r:embed="rId5" cstate="print"/>
          <a:srcRect/>
          <a:stretch>
            <a:fillRect/>
          </a:stretch>
        </p:blipFill>
        <p:spPr bwMode="auto">
          <a:xfrm>
            <a:off x="5791200" y="3581400"/>
            <a:ext cx="2438400" cy="2484438"/>
          </a:xfrm>
          <a:prstGeom prst="rect">
            <a:avLst/>
          </a:prstGeom>
          <a:noFill/>
          <a:ln w="9525">
            <a:noFill/>
            <a:miter lim="800000"/>
            <a:headEnd/>
            <a:tailEnd/>
          </a:ln>
          <a:effectLst/>
        </p:spPr>
      </p:pic>
      <p:graphicFrame>
        <p:nvGraphicFramePr>
          <p:cNvPr id="5" name="Object 4"/>
          <p:cNvGraphicFramePr>
            <a:graphicFrameLocks noChangeAspect="1"/>
          </p:cNvGraphicFramePr>
          <p:nvPr/>
        </p:nvGraphicFramePr>
        <p:xfrm>
          <a:off x="5105400" y="5105400"/>
          <a:ext cx="3663950" cy="1163638"/>
        </p:xfrm>
        <a:graphic>
          <a:graphicData uri="http://schemas.openxmlformats.org/presentationml/2006/ole">
            <p:oleObj spid="_x0000_s128003" name="ChemSketch" r:id="rId6" imgW="3663696" imgH="1164336" progId="ACD.ChemSketch.20">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987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endParaRPr lang="en-US"/>
          </a:p>
        </p:txBody>
      </p:sp>
      <p:sp>
        <p:nvSpPr>
          <p:cNvPr id="19459" name="Text Placeholder 4"/>
          <p:cNvSpPr>
            <a:spLocks noGrp="1"/>
          </p:cNvSpPr>
          <p:nvPr>
            <p:ph type="body" idx="1"/>
          </p:nvPr>
        </p:nvSpPr>
        <p:spPr/>
        <p:txBody>
          <a:bodyPr anchor="ctr"/>
          <a:lstStyle/>
          <a:p>
            <a:pPr algn="ctr"/>
            <a:r>
              <a:rPr lang="ru-RU" sz="4000" dirty="0" smtClean="0"/>
              <a:t>Ингибиция </a:t>
            </a:r>
            <a:r>
              <a:rPr lang="lt-LT" sz="4000" dirty="0" err="1" smtClean="0"/>
              <a:t>hERG</a:t>
            </a:r>
            <a:endParaRPr lang="en-US" sz="40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20" name="Picture 12"/>
          <p:cNvPicPr>
            <a:picLocks noChangeAspect="1" noChangeArrowheads="1"/>
          </p:cNvPicPr>
          <p:nvPr/>
        </p:nvPicPr>
        <p:blipFill>
          <a:blip r:embed="rId3" cstate="print"/>
          <a:srcRect l="33067" t="10130" r="32072" b="10130"/>
          <a:stretch>
            <a:fillRect/>
          </a:stretch>
        </p:blipFill>
        <p:spPr bwMode="auto">
          <a:xfrm>
            <a:off x="6110288" y="2205038"/>
            <a:ext cx="2278062" cy="3384550"/>
          </a:xfrm>
          <a:prstGeom prst="rect">
            <a:avLst/>
          </a:prstGeom>
          <a:noFill/>
          <a:ln w="9525">
            <a:noFill/>
            <a:miter lim="800000"/>
            <a:headEnd/>
            <a:tailEnd/>
          </a:ln>
        </p:spPr>
      </p:pic>
      <p:sp>
        <p:nvSpPr>
          <p:cNvPr id="57347" name="Title 1"/>
          <p:cNvSpPr>
            <a:spLocks noGrp="1"/>
          </p:cNvSpPr>
          <p:nvPr>
            <p:ph type="title"/>
          </p:nvPr>
        </p:nvSpPr>
        <p:spPr/>
        <p:txBody>
          <a:bodyPr/>
          <a:lstStyle/>
          <a:p>
            <a:pPr eaLnBrk="1" hangingPunct="1"/>
            <a:r>
              <a:rPr lang="ru-RU" sz="3200" dirty="0" smtClean="0"/>
              <a:t>Примеры фрагментов (3)</a:t>
            </a:r>
            <a:endParaRPr lang="lt-LT" sz="3200" dirty="0" smtClean="0"/>
          </a:p>
        </p:txBody>
      </p:sp>
      <p:sp>
        <p:nvSpPr>
          <p:cNvPr id="57348" name="Content Placeholder 2"/>
          <p:cNvSpPr>
            <a:spLocks noGrp="1"/>
          </p:cNvSpPr>
          <p:nvPr>
            <p:ph idx="1"/>
          </p:nvPr>
        </p:nvSpPr>
        <p:spPr>
          <a:xfrm>
            <a:off x="457200" y="1412875"/>
            <a:ext cx="7859713" cy="892175"/>
          </a:xfrm>
        </p:spPr>
        <p:txBody>
          <a:bodyPr/>
          <a:lstStyle/>
          <a:p>
            <a:pPr eaLnBrk="1" hangingPunct="1">
              <a:spcAft>
                <a:spcPts val="2000"/>
              </a:spcAft>
            </a:pPr>
            <a:r>
              <a:rPr lang="ru-RU" sz="2400" dirty="0" smtClean="0"/>
              <a:t>Похожие молекулы </a:t>
            </a:r>
            <a:r>
              <a:rPr lang="ru-RU" sz="2400" dirty="0" smtClean="0"/>
              <a:t>с </a:t>
            </a:r>
            <a:r>
              <a:rPr lang="ru-RU" sz="2400" dirty="0" smtClean="0"/>
              <a:t>разным </a:t>
            </a:r>
            <a:r>
              <a:rPr lang="ru-RU" sz="2400" dirty="0" smtClean="0"/>
              <a:t>токсикологическим профилем</a:t>
            </a:r>
            <a:r>
              <a:rPr lang="en-US" sz="2400" dirty="0" smtClean="0"/>
              <a:t>:</a:t>
            </a:r>
            <a:endParaRPr lang="lt-LT" sz="2400" dirty="0" smtClean="0"/>
          </a:p>
        </p:txBody>
      </p:sp>
      <p:sp>
        <p:nvSpPr>
          <p:cNvPr id="57349" name="TextBox 23"/>
          <p:cNvSpPr txBox="1">
            <a:spLocks noChangeArrowheads="1"/>
          </p:cNvSpPr>
          <p:nvPr/>
        </p:nvSpPr>
        <p:spPr bwMode="auto">
          <a:xfrm>
            <a:off x="1381230" y="5588000"/>
            <a:ext cx="1547604" cy="584775"/>
          </a:xfrm>
          <a:prstGeom prst="rect">
            <a:avLst/>
          </a:prstGeom>
          <a:noFill/>
          <a:ln w="9525">
            <a:noFill/>
            <a:miter lim="800000"/>
            <a:headEnd/>
            <a:tailEnd/>
          </a:ln>
        </p:spPr>
        <p:txBody>
          <a:bodyPr wrap="none">
            <a:spAutoFit/>
          </a:bodyPr>
          <a:lstStyle/>
          <a:p>
            <a:pPr algn="ctr"/>
            <a:r>
              <a:rPr lang="ru-RU" sz="1600" b="1" dirty="0" smtClean="0">
                <a:solidFill>
                  <a:srgbClr val="000000"/>
                </a:solidFill>
              </a:rPr>
              <a:t>Нилутамид</a:t>
            </a:r>
            <a:endParaRPr lang="en-US" sz="1600" b="1" dirty="0">
              <a:solidFill>
                <a:srgbClr val="000000"/>
              </a:solidFill>
            </a:endParaRPr>
          </a:p>
          <a:p>
            <a:pPr algn="ctr"/>
            <a:r>
              <a:rPr lang="ru-RU" sz="1600" b="1" dirty="0" smtClean="0">
                <a:solidFill>
                  <a:srgbClr val="FF0000"/>
                </a:solidFill>
              </a:rPr>
              <a:t>Гепатотоксин</a:t>
            </a:r>
            <a:endParaRPr lang="lt-LT" sz="1600" b="1" dirty="0">
              <a:solidFill>
                <a:srgbClr val="FF0000"/>
              </a:solidFill>
            </a:endParaRPr>
          </a:p>
        </p:txBody>
      </p:sp>
      <p:sp>
        <p:nvSpPr>
          <p:cNvPr id="57350" name="TextBox 25"/>
          <p:cNvSpPr txBox="1">
            <a:spLocks noChangeArrowheads="1"/>
          </p:cNvSpPr>
          <p:nvPr/>
        </p:nvSpPr>
        <p:spPr bwMode="auto">
          <a:xfrm>
            <a:off x="3901387" y="5588000"/>
            <a:ext cx="1547603" cy="584775"/>
          </a:xfrm>
          <a:prstGeom prst="rect">
            <a:avLst/>
          </a:prstGeom>
          <a:noFill/>
          <a:ln w="9525">
            <a:noFill/>
            <a:miter lim="800000"/>
            <a:headEnd/>
            <a:tailEnd/>
          </a:ln>
        </p:spPr>
        <p:txBody>
          <a:bodyPr wrap="none">
            <a:spAutoFit/>
          </a:bodyPr>
          <a:lstStyle/>
          <a:p>
            <a:pPr algn="ctr"/>
            <a:r>
              <a:rPr lang="ru-RU" sz="1600" b="1" dirty="0" smtClean="0">
                <a:solidFill>
                  <a:srgbClr val="000000"/>
                </a:solidFill>
              </a:rPr>
              <a:t>Флутамид</a:t>
            </a:r>
            <a:endParaRPr lang="en-US" sz="1600" b="1" dirty="0">
              <a:solidFill>
                <a:srgbClr val="000000"/>
              </a:solidFill>
            </a:endParaRPr>
          </a:p>
          <a:p>
            <a:pPr algn="ctr"/>
            <a:r>
              <a:rPr lang="ru-RU" sz="1600" b="1" dirty="0" smtClean="0">
                <a:solidFill>
                  <a:srgbClr val="FF0000"/>
                </a:solidFill>
              </a:rPr>
              <a:t>Гепатотоксин</a:t>
            </a:r>
            <a:endParaRPr lang="ru-RU" sz="1600" b="1" dirty="0">
              <a:solidFill>
                <a:srgbClr val="FF0000"/>
              </a:solidFill>
            </a:endParaRPr>
          </a:p>
        </p:txBody>
      </p:sp>
      <p:sp>
        <p:nvSpPr>
          <p:cNvPr id="53256" name="TextBox 28"/>
          <p:cNvSpPr txBox="1">
            <a:spLocks noChangeArrowheads="1"/>
          </p:cNvSpPr>
          <p:nvPr/>
        </p:nvSpPr>
        <p:spPr bwMode="auto">
          <a:xfrm>
            <a:off x="5940731" y="5588000"/>
            <a:ext cx="2077428" cy="584775"/>
          </a:xfrm>
          <a:prstGeom prst="rect">
            <a:avLst/>
          </a:prstGeom>
          <a:noFill/>
          <a:ln w="9525">
            <a:noFill/>
            <a:miter lim="800000"/>
            <a:headEnd/>
            <a:tailEnd/>
          </a:ln>
        </p:spPr>
        <p:txBody>
          <a:bodyPr wrap="none">
            <a:spAutoFit/>
          </a:bodyPr>
          <a:lstStyle/>
          <a:p>
            <a:pPr algn="ctr"/>
            <a:r>
              <a:rPr lang="ru-RU" sz="1600" b="1" dirty="0" smtClean="0">
                <a:solidFill>
                  <a:srgbClr val="000000"/>
                </a:solidFill>
              </a:rPr>
              <a:t>Бикалутамид</a:t>
            </a:r>
            <a:endParaRPr lang="en-US" sz="1600" b="1" dirty="0">
              <a:solidFill>
                <a:srgbClr val="000000"/>
              </a:solidFill>
            </a:endParaRPr>
          </a:p>
          <a:p>
            <a:pPr algn="ctr"/>
            <a:r>
              <a:rPr lang="ru-RU" sz="1600" b="1" dirty="0" smtClean="0">
                <a:solidFill>
                  <a:srgbClr val="00B050"/>
                </a:solidFill>
              </a:rPr>
              <a:t>Не гепатотоксичен</a:t>
            </a:r>
            <a:endParaRPr lang="lt-LT" sz="1600" b="1" dirty="0">
              <a:solidFill>
                <a:srgbClr val="00B050"/>
              </a:solidFill>
            </a:endParaRPr>
          </a:p>
        </p:txBody>
      </p:sp>
      <p:sp>
        <p:nvSpPr>
          <p:cNvPr id="57352" name="TextBox 9"/>
          <p:cNvSpPr txBox="1">
            <a:spLocks noChangeArrowheads="1"/>
          </p:cNvSpPr>
          <p:nvPr/>
        </p:nvSpPr>
        <p:spPr bwMode="auto">
          <a:xfrm>
            <a:off x="2051050" y="6381750"/>
            <a:ext cx="4860925" cy="276225"/>
          </a:xfrm>
          <a:prstGeom prst="rect">
            <a:avLst/>
          </a:prstGeom>
          <a:noFill/>
          <a:ln w="9525">
            <a:noFill/>
            <a:miter lim="800000"/>
            <a:headEnd/>
            <a:tailEnd/>
          </a:ln>
        </p:spPr>
        <p:txBody>
          <a:bodyPr wrap="none">
            <a:spAutoFit/>
          </a:bodyPr>
          <a:lstStyle/>
          <a:p>
            <a:r>
              <a:rPr lang="en-US" sz="1200">
                <a:solidFill>
                  <a:srgbClr val="000000"/>
                </a:solidFill>
              </a:rPr>
              <a:t>Walsh JS &amp; Miwa GT. </a:t>
            </a:r>
            <a:r>
              <a:rPr lang="en-US" sz="1200" i="1">
                <a:solidFill>
                  <a:srgbClr val="000000"/>
                </a:solidFill>
              </a:rPr>
              <a:t>Annu Rev Pharmacol Toxicol</a:t>
            </a:r>
            <a:r>
              <a:rPr lang="en-US" sz="1200">
                <a:solidFill>
                  <a:srgbClr val="000000"/>
                </a:solidFill>
              </a:rPr>
              <a:t>. </a:t>
            </a:r>
            <a:r>
              <a:rPr lang="en-US" sz="1200" b="1">
                <a:solidFill>
                  <a:srgbClr val="000000"/>
                </a:solidFill>
              </a:rPr>
              <a:t>2011</a:t>
            </a:r>
            <a:r>
              <a:rPr lang="en-US" sz="1200">
                <a:solidFill>
                  <a:srgbClr val="000000"/>
                </a:solidFill>
              </a:rPr>
              <a:t>;51:145-67.</a:t>
            </a:r>
            <a:endParaRPr lang="lt-LT" sz="1200">
              <a:solidFill>
                <a:srgbClr val="000000"/>
              </a:solidFill>
            </a:endParaRPr>
          </a:p>
        </p:txBody>
      </p:sp>
      <p:pic>
        <p:nvPicPr>
          <p:cNvPr id="57353" name="Picture 10"/>
          <p:cNvPicPr>
            <a:picLocks noChangeAspect="1" noChangeArrowheads="1"/>
          </p:cNvPicPr>
          <p:nvPr/>
        </p:nvPicPr>
        <p:blipFill>
          <a:blip r:embed="rId4" cstate="print"/>
          <a:srcRect l="35059" t="19331" r="37051" b="17798"/>
          <a:stretch>
            <a:fillRect/>
          </a:stretch>
        </p:blipFill>
        <p:spPr bwMode="auto">
          <a:xfrm>
            <a:off x="1258888" y="2636838"/>
            <a:ext cx="2017712" cy="2952750"/>
          </a:xfrm>
          <a:prstGeom prst="rect">
            <a:avLst/>
          </a:prstGeom>
          <a:noFill/>
          <a:ln w="9525">
            <a:noFill/>
            <a:miter lim="800000"/>
            <a:headEnd/>
            <a:tailEnd/>
          </a:ln>
        </p:spPr>
      </p:pic>
      <p:pic>
        <p:nvPicPr>
          <p:cNvPr id="57354" name="Picture 11"/>
          <p:cNvPicPr>
            <a:picLocks noChangeAspect="1" noChangeArrowheads="1"/>
          </p:cNvPicPr>
          <p:nvPr/>
        </p:nvPicPr>
        <p:blipFill>
          <a:blip r:embed="rId5" cstate="print"/>
          <a:srcRect l="34064" t="22398" r="37051" b="19331"/>
          <a:stretch>
            <a:fillRect/>
          </a:stretch>
        </p:blipFill>
        <p:spPr bwMode="auto">
          <a:xfrm>
            <a:off x="3419475" y="2781300"/>
            <a:ext cx="2089150" cy="27352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0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2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eaLnBrk="1" hangingPunct="1"/>
            <a:r>
              <a:rPr lang="ru-RU" sz="3200" dirty="0" smtClean="0"/>
              <a:t>Примеры </a:t>
            </a:r>
            <a:r>
              <a:rPr lang="ru-RU" sz="3200" dirty="0" smtClean="0"/>
              <a:t>фрагментов (4)</a:t>
            </a:r>
            <a:endParaRPr lang="lt-LT" sz="3200" dirty="0" smtClean="0"/>
          </a:p>
        </p:txBody>
      </p:sp>
      <p:sp>
        <p:nvSpPr>
          <p:cNvPr id="58371" name="Content Placeholder 2"/>
          <p:cNvSpPr>
            <a:spLocks noGrp="1"/>
          </p:cNvSpPr>
          <p:nvPr>
            <p:ph idx="1"/>
          </p:nvPr>
        </p:nvSpPr>
        <p:spPr>
          <a:xfrm>
            <a:off x="457200" y="1600200"/>
            <a:ext cx="8435975" cy="1397000"/>
          </a:xfrm>
        </p:spPr>
        <p:txBody>
          <a:bodyPr/>
          <a:lstStyle/>
          <a:p>
            <a:pPr eaLnBrk="1" hangingPunct="1">
              <a:spcAft>
                <a:spcPts val="2000"/>
              </a:spcAft>
            </a:pPr>
            <a:r>
              <a:rPr lang="ru-RU" sz="2400" dirty="0" smtClean="0"/>
              <a:t>Некоторые струтурные фрагменты не вызывают нежелательных эффектов сами по себе</a:t>
            </a:r>
            <a:r>
              <a:rPr lang="en-US" sz="2400" dirty="0" smtClean="0"/>
              <a:t>,</a:t>
            </a:r>
            <a:r>
              <a:rPr lang="ru-RU" sz="2400" dirty="0" smtClean="0"/>
              <a:t> но становятся активными после биотрансформации</a:t>
            </a:r>
            <a:endParaRPr lang="lt-LT" sz="2400" dirty="0" smtClean="0"/>
          </a:p>
        </p:txBody>
      </p:sp>
      <p:pic>
        <p:nvPicPr>
          <p:cNvPr id="54276" name="Picture 2"/>
          <p:cNvPicPr>
            <a:picLocks noChangeAspect="1" noChangeArrowheads="1"/>
          </p:cNvPicPr>
          <p:nvPr/>
        </p:nvPicPr>
        <p:blipFill>
          <a:blip r:embed="rId3" cstate="print"/>
          <a:srcRect/>
          <a:stretch>
            <a:fillRect/>
          </a:stretch>
        </p:blipFill>
        <p:spPr bwMode="auto">
          <a:xfrm>
            <a:off x="-180975" y="3141663"/>
            <a:ext cx="9112250" cy="2663825"/>
          </a:xfrm>
          <a:prstGeom prst="rect">
            <a:avLst/>
          </a:prstGeom>
          <a:noFill/>
          <a:ln w="9525">
            <a:noFill/>
            <a:miter lim="800000"/>
            <a:headEnd/>
            <a:tailEnd/>
          </a:ln>
        </p:spPr>
      </p:pic>
      <p:sp>
        <p:nvSpPr>
          <p:cNvPr id="5" name="TextBox 4"/>
          <p:cNvSpPr txBox="1">
            <a:spLocks noChangeArrowheads="1"/>
          </p:cNvSpPr>
          <p:nvPr/>
        </p:nvSpPr>
        <p:spPr bwMode="auto">
          <a:xfrm>
            <a:off x="2293938" y="6092825"/>
            <a:ext cx="4556125" cy="277813"/>
          </a:xfrm>
          <a:prstGeom prst="rect">
            <a:avLst/>
          </a:prstGeom>
          <a:noFill/>
          <a:ln w="9525">
            <a:noFill/>
            <a:miter lim="800000"/>
            <a:headEnd/>
            <a:tailEnd/>
          </a:ln>
        </p:spPr>
        <p:txBody>
          <a:bodyPr wrap="none">
            <a:spAutoFit/>
          </a:bodyPr>
          <a:lstStyle/>
          <a:p>
            <a:r>
              <a:rPr lang="en-US" sz="1200">
                <a:solidFill>
                  <a:srgbClr val="000000"/>
                </a:solidFill>
              </a:rPr>
              <a:t>Kalgutkar AS &amp; Didiuk MT. </a:t>
            </a:r>
            <a:r>
              <a:rPr lang="en-US" sz="1200" i="1">
                <a:solidFill>
                  <a:srgbClr val="000000"/>
                </a:solidFill>
              </a:rPr>
              <a:t>Chem Biodivers</a:t>
            </a:r>
            <a:r>
              <a:rPr lang="en-US" sz="1200">
                <a:solidFill>
                  <a:srgbClr val="000000"/>
                </a:solidFill>
              </a:rPr>
              <a:t>. </a:t>
            </a:r>
            <a:r>
              <a:rPr lang="en-US" sz="1200" b="1">
                <a:solidFill>
                  <a:srgbClr val="000000"/>
                </a:solidFill>
              </a:rPr>
              <a:t>2009</a:t>
            </a:r>
            <a:r>
              <a:rPr lang="en-US" sz="1200">
                <a:solidFill>
                  <a:srgbClr val="000000"/>
                </a:solidFill>
              </a:rPr>
              <a:t>;6(11):2115-37.</a:t>
            </a:r>
            <a:endParaRPr lang="lt-LT" sz="12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27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lt-LT"/>
          </a:p>
        </p:txBody>
      </p:sp>
      <p:sp>
        <p:nvSpPr>
          <p:cNvPr id="30723" name="Text Placeholder 4"/>
          <p:cNvSpPr>
            <a:spLocks noGrp="1"/>
          </p:cNvSpPr>
          <p:nvPr>
            <p:ph type="body" idx="1"/>
          </p:nvPr>
        </p:nvSpPr>
        <p:spPr/>
        <p:txBody>
          <a:bodyPr anchor="ctr"/>
          <a:lstStyle/>
          <a:p>
            <a:pPr algn="ctr"/>
            <a:r>
              <a:rPr lang="ru-RU" sz="4000" dirty="0" smtClean="0"/>
              <a:t>Острая токсичность</a:t>
            </a:r>
            <a:endParaRPr lang="en-US" sz="40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ru-RU" dirty="0" smtClean="0"/>
              <a:t>Острая токсичность</a:t>
            </a:r>
            <a:endParaRPr lang="en-US" dirty="0" smtClean="0"/>
          </a:p>
        </p:txBody>
      </p:sp>
      <p:sp>
        <p:nvSpPr>
          <p:cNvPr id="31747" name="Content Placeholder 2"/>
          <p:cNvSpPr>
            <a:spLocks noGrp="1"/>
          </p:cNvSpPr>
          <p:nvPr>
            <p:ph idx="1"/>
          </p:nvPr>
        </p:nvSpPr>
        <p:spPr/>
        <p:txBody>
          <a:bodyPr/>
          <a:lstStyle/>
          <a:p>
            <a:pPr eaLnBrk="1" hangingPunct="1">
              <a:spcBef>
                <a:spcPts val="1500"/>
              </a:spcBef>
              <a:spcAft>
                <a:spcPts val="1500"/>
              </a:spcAft>
            </a:pPr>
            <a:r>
              <a:rPr lang="ru-RU" sz="2400" b="1" dirty="0" smtClean="0"/>
              <a:t>Острая токсичность</a:t>
            </a:r>
            <a:r>
              <a:rPr lang="en-US" sz="2400" b="1" dirty="0" smtClean="0"/>
              <a:t> </a:t>
            </a:r>
            <a:r>
              <a:rPr lang="ru-RU" sz="2400" dirty="0" smtClean="0"/>
              <a:t>– токсическое действие, проявляющееся в течение короткого периода времени после введения (</a:t>
            </a:r>
            <a:r>
              <a:rPr lang="lt-LT" sz="2400" dirty="0" smtClean="0"/>
              <a:t>&lt; 24 </a:t>
            </a:r>
            <a:r>
              <a:rPr lang="ru-RU" sz="2400" dirty="0" smtClean="0"/>
              <a:t> часа)</a:t>
            </a:r>
            <a:r>
              <a:rPr lang="en-US" sz="2400" dirty="0" smtClean="0"/>
              <a:t>.</a:t>
            </a:r>
          </a:p>
          <a:p>
            <a:pPr eaLnBrk="1" hangingPunct="1">
              <a:spcBef>
                <a:spcPts val="1500"/>
              </a:spcBef>
              <a:spcAft>
                <a:spcPts val="1500"/>
              </a:spcAft>
            </a:pPr>
            <a:r>
              <a:rPr lang="ru-RU" sz="2400" b="1" dirty="0" smtClean="0"/>
              <a:t>Количественная мера</a:t>
            </a:r>
            <a:r>
              <a:rPr lang="en-US" sz="2400" b="1" dirty="0" smtClean="0"/>
              <a:t>:</a:t>
            </a:r>
            <a:r>
              <a:rPr lang="en-US" sz="2400" dirty="0" smtClean="0"/>
              <a:t> </a:t>
            </a:r>
            <a:r>
              <a:rPr lang="ru-RU" sz="2400" dirty="0" smtClean="0"/>
              <a:t>полулетальная доза (</a:t>
            </a:r>
            <a:r>
              <a:rPr lang="en-US" sz="2400" dirty="0" smtClean="0"/>
              <a:t>LD</a:t>
            </a:r>
            <a:r>
              <a:rPr lang="en-US" sz="2400" baseline="-25000" dirty="0" smtClean="0"/>
              <a:t>50</a:t>
            </a:r>
            <a:r>
              <a:rPr lang="en-US" sz="2400" dirty="0" smtClean="0"/>
              <a:t>)</a:t>
            </a:r>
          </a:p>
          <a:p>
            <a:pPr eaLnBrk="1" hangingPunct="1">
              <a:spcBef>
                <a:spcPts val="1500"/>
              </a:spcBef>
              <a:spcAft>
                <a:spcPts val="1500"/>
              </a:spcAft>
            </a:pPr>
            <a:r>
              <a:rPr lang="ru-RU" sz="2400" b="1" dirty="0" smtClean="0"/>
              <a:t>Измерения </a:t>
            </a:r>
            <a:r>
              <a:rPr lang="ru-RU" sz="2400" dirty="0" smtClean="0"/>
              <a:t>значений</a:t>
            </a:r>
            <a:r>
              <a:rPr lang="en-US" sz="2400" dirty="0" smtClean="0"/>
              <a:t> LD</a:t>
            </a:r>
            <a:r>
              <a:rPr lang="en-US" sz="2400" baseline="-25000" dirty="0" smtClean="0"/>
              <a:t>50</a:t>
            </a:r>
            <a:r>
              <a:rPr lang="en-US" sz="2400" dirty="0" smtClean="0"/>
              <a:t> </a:t>
            </a:r>
            <a:r>
              <a:rPr lang="en-US" sz="2400" i="1" dirty="0" smtClean="0"/>
              <a:t>in vivo</a:t>
            </a:r>
            <a:r>
              <a:rPr lang="en-US" sz="2400" dirty="0" smtClean="0"/>
              <a:t> </a:t>
            </a:r>
            <a:r>
              <a:rPr lang="ru-RU" sz="2400" dirty="0" smtClean="0"/>
              <a:t>обычно проводятся на мышах и крысах</a:t>
            </a:r>
            <a:endParaRPr lang="en-US" sz="240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ru-RU" dirty="0" smtClean="0"/>
              <a:t>Способы введения </a:t>
            </a:r>
            <a:r>
              <a:rPr lang="en-US" dirty="0" smtClean="0"/>
              <a:t>(1)</a:t>
            </a:r>
          </a:p>
        </p:txBody>
      </p:sp>
      <p:sp>
        <p:nvSpPr>
          <p:cNvPr id="32772" name="Content Placeholder 2"/>
          <p:cNvSpPr>
            <a:spLocks noGrp="1"/>
          </p:cNvSpPr>
          <p:nvPr>
            <p:ph sz="half" idx="2"/>
          </p:nvPr>
        </p:nvSpPr>
        <p:spPr>
          <a:xfrm>
            <a:off x="457200" y="3294136"/>
            <a:ext cx="4040188" cy="3951288"/>
          </a:xfrm>
        </p:spPr>
        <p:txBody>
          <a:bodyPr/>
          <a:lstStyle/>
          <a:p>
            <a:pPr eaLnBrk="1" hangingPunct="1">
              <a:spcBef>
                <a:spcPts val="500"/>
              </a:spcBef>
              <a:spcAft>
                <a:spcPts val="1000"/>
              </a:spcAft>
            </a:pPr>
            <a:r>
              <a:rPr lang="ru-RU" dirty="0" smtClean="0"/>
              <a:t>В брюшную полость</a:t>
            </a:r>
            <a:r>
              <a:rPr lang="en-US" dirty="0" smtClean="0"/>
              <a:t> (IP)</a:t>
            </a:r>
          </a:p>
          <a:p>
            <a:pPr eaLnBrk="1" hangingPunct="1">
              <a:spcBef>
                <a:spcPts val="500"/>
              </a:spcBef>
              <a:spcAft>
                <a:spcPts val="1000"/>
              </a:spcAft>
            </a:pPr>
            <a:r>
              <a:rPr lang="ru-RU" dirty="0" smtClean="0"/>
              <a:t>Пероральное</a:t>
            </a:r>
            <a:r>
              <a:rPr lang="en-US" dirty="0" smtClean="0"/>
              <a:t> (OR)</a:t>
            </a:r>
          </a:p>
          <a:p>
            <a:pPr eaLnBrk="1" hangingPunct="1">
              <a:spcBef>
                <a:spcPts val="500"/>
              </a:spcBef>
              <a:spcAft>
                <a:spcPts val="1000"/>
              </a:spcAft>
            </a:pPr>
            <a:r>
              <a:rPr lang="ru-RU" dirty="0" smtClean="0"/>
              <a:t>Внутривенное</a:t>
            </a:r>
            <a:r>
              <a:rPr lang="en-US" dirty="0" smtClean="0"/>
              <a:t> (IV)</a:t>
            </a:r>
          </a:p>
          <a:p>
            <a:pPr eaLnBrk="1" hangingPunct="1">
              <a:spcBef>
                <a:spcPts val="500"/>
              </a:spcBef>
              <a:spcAft>
                <a:spcPts val="1000"/>
              </a:spcAft>
            </a:pPr>
            <a:r>
              <a:rPr lang="ru-RU" dirty="0" smtClean="0"/>
              <a:t>Подкожное</a:t>
            </a:r>
            <a:r>
              <a:rPr lang="en-US" dirty="0" smtClean="0"/>
              <a:t> (SC)</a:t>
            </a:r>
          </a:p>
        </p:txBody>
      </p:sp>
      <p:sp>
        <p:nvSpPr>
          <p:cNvPr id="7" name="Text Placeholder 6"/>
          <p:cNvSpPr>
            <a:spLocks noGrp="1"/>
          </p:cNvSpPr>
          <p:nvPr>
            <p:ph type="body" sz="quarter" idx="3"/>
          </p:nvPr>
        </p:nvSpPr>
        <p:spPr>
          <a:xfrm>
            <a:off x="4645025" y="2654374"/>
            <a:ext cx="4041775" cy="639762"/>
          </a:xfrm>
        </p:spPr>
        <p:txBody>
          <a:bodyPr/>
          <a:lstStyle/>
          <a:p>
            <a:r>
              <a:rPr lang="ru-RU" dirty="0" smtClean="0"/>
              <a:t>Крыса</a:t>
            </a:r>
            <a:endParaRPr lang="en-US" dirty="0" smtClean="0"/>
          </a:p>
        </p:txBody>
      </p:sp>
      <p:sp>
        <p:nvSpPr>
          <p:cNvPr id="32773" name="Content Placeholder 5"/>
          <p:cNvSpPr>
            <a:spLocks noGrp="1"/>
          </p:cNvSpPr>
          <p:nvPr>
            <p:ph sz="quarter" idx="4"/>
          </p:nvPr>
        </p:nvSpPr>
        <p:spPr>
          <a:xfrm>
            <a:off x="4645025" y="3294136"/>
            <a:ext cx="4041775" cy="3951288"/>
          </a:xfrm>
        </p:spPr>
        <p:txBody>
          <a:bodyPr/>
          <a:lstStyle/>
          <a:p>
            <a:pPr eaLnBrk="1" hangingPunct="1">
              <a:spcBef>
                <a:spcPts val="500"/>
              </a:spcBef>
              <a:spcAft>
                <a:spcPts val="1000"/>
              </a:spcAft>
            </a:pPr>
            <a:r>
              <a:rPr lang="ru-RU" dirty="0" smtClean="0"/>
              <a:t>В брюшную полость</a:t>
            </a:r>
            <a:r>
              <a:rPr lang="en-US" dirty="0" smtClean="0"/>
              <a:t> (IP)</a:t>
            </a:r>
          </a:p>
          <a:p>
            <a:pPr eaLnBrk="1" hangingPunct="1">
              <a:spcBef>
                <a:spcPts val="500"/>
              </a:spcBef>
              <a:spcAft>
                <a:spcPts val="1000"/>
              </a:spcAft>
            </a:pPr>
            <a:r>
              <a:rPr lang="ru-RU" dirty="0" smtClean="0"/>
              <a:t>Пероральное</a:t>
            </a:r>
            <a:r>
              <a:rPr lang="en-US" dirty="0" smtClean="0"/>
              <a:t> (OR)</a:t>
            </a:r>
          </a:p>
          <a:p>
            <a:pPr>
              <a:spcBef>
                <a:spcPts val="500"/>
              </a:spcBef>
              <a:spcAft>
                <a:spcPts val="1000"/>
              </a:spcAft>
            </a:pPr>
            <a:endParaRPr lang="en-US" dirty="0" smtClean="0"/>
          </a:p>
        </p:txBody>
      </p:sp>
      <p:sp>
        <p:nvSpPr>
          <p:cNvPr id="8" name="Text Placeholder 1"/>
          <p:cNvSpPr txBox="1">
            <a:spLocks/>
          </p:cNvSpPr>
          <p:nvPr/>
        </p:nvSpPr>
        <p:spPr bwMode="auto">
          <a:xfrm>
            <a:off x="467544" y="1412776"/>
            <a:ext cx="7632848" cy="1215826"/>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kumimoji="0" lang="en-US" sz="2400" b="0" i="0" u="none" strike="noStrike" kern="0" cap="none" spc="0" normalizeH="0" baseline="0" noProof="0" dirty="0" smtClean="0">
                <a:ln>
                  <a:noFill/>
                </a:ln>
                <a:solidFill>
                  <a:schemeClr val="tx1"/>
                </a:solidFill>
                <a:effectLst/>
                <a:uLnTx/>
                <a:uFillTx/>
                <a:latin typeface="+mn-lt"/>
                <a:ea typeface="ＭＳ Ｐゴシック" pitchFamily="-107" charset="-128"/>
                <a:cs typeface="ＭＳ Ｐゴシック" pitchFamily="-107" charset="-128"/>
              </a:rPr>
              <a:t>ACD/</a:t>
            </a:r>
            <a:r>
              <a:rPr kumimoji="0" lang="lt-LT" sz="2400" b="0" i="0" u="none" strike="noStrike" kern="0" cap="none" spc="0" normalizeH="0" baseline="0" noProof="0" dirty="0" smtClean="0">
                <a:ln>
                  <a:noFill/>
                </a:ln>
                <a:solidFill>
                  <a:schemeClr val="tx1"/>
                </a:solidFill>
                <a:effectLst/>
                <a:uLnTx/>
                <a:uFillTx/>
                <a:latin typeface="+mn-lt"/>
                <a:ea typeface="ＭＳ Ｐゴシック" pitchFamily="-107" charset="-128"/>
                <a:cs typeface="ＭＳ Ｐゴシック" pitchFamily="-107" charset="-128"/>
              </a:rPr>
              <a:t>Percepta </a:t>
            </a:r>
            <a:r>
              <a:rPr kumimoji="0" lang="ru-RU" sz="2400" b="0" i="0" u="none" strike="noStrike" kern="0" cap="none" spc="0" normalizeH="0" baseline="0" noProof="0" dirty="0" smtClean="0">
                <a:ln>
                  <a:noFill/>
                </a:ln>
                <a:solidFill>
                  <a:schemeClr val="tx1"/>
                </a:solidFill>
                <a:effectLst/>
                <a:uLnTx/>
                <a:uFillTx/>
                <a:latin typeface="+mn-lt"/>
                <a:ea typeface="ＭＳ Ｐゴシック" pitchFamily="-107" charset="-128"/>
                <a:cs typeface="ＭＳ Ｐゴシック" pitchFamily="-107" charset="-128"/>
              </a:rPr>
              <a:t>включает алгоритмы рассчёта </a:t>
            </a:r>
            <a:r>
              <a:rPr kumimoji="0" lang="lt-LT" sz="2400" b="0" i="0" u="none" strike="noStrike" kern="0" cap="none" spc="0" normalizeH="0" baseline="0" noProof="0" dirty="0" smtClean="0">
                <a:ln>
                  <a:noFill/>
                </a:ln>
                <a:solidFill>
                  <a:schemeClr val="tx1"/>
                </a:solidFill>
                <a:effectLst/>
                <a:uLnTx/>
                <a:uFillTx/>
                <a:latin typeface="+mn-lt"/>
                <a:ea typeface="ＭＳ Ｐゴシック" pitchFamily="-107" charset="-128"/>
                <a:cs typeface="ＭＳ Ｐゴシック" pitchFamily="-107" charset="-128"/>
              </a:rPr>
              <a:t>LD</a:t>
            </a:r>
            <a:r>
              <a:rPr kumimoji="0" lang="lt-LT" sz="2400" b="0" i="0" u="none" strike="noStrike" kern="0" cap="none" spc="0" normalizeH="0" baseline="-25000" noProof="0" dirty="0" smtClean="0">
                <a:ln>
                  <a:noFill/>
                </a:ln>
                <a:solidFill>
                  <a:schemeClr val="tx1"/>
                </a:solidFill>
                <a:effectLst/>
                <a:uLnTx/>
                <a:uFillTx/>
                <a:latin typeface="+mn-lt"/>
                <a:ea typeface="ＭＳ Ｐゴシック" pitchFamily="-107" charset="-128"/>
                <a:cs typeface="ＭＳ Ｐゴシック" pitchFamily="-107" charset="-128"/>
              </a:rPr>
              <a:t>50</a:t>
            </a:r>
            <a:r>
              <a:rPr kumimoji="0" lang="lt-LT" sz="2400" b="0" i="0" u="none" strike="noStrike" kern="0" cap="none" spc="0" normalizeH="0" baseline="0" noProof="0" dirty="0" smtClean="0">
                <a:ln>
                  <a:noFill/>
                </a:ln>
                <a:solidFill>
                  <a:schemeClr val="tx1"/>
                </a:solidFill>
                <a:effectLst/>
                <a:uLnTx/>
                <a:uFillTx/>
                <a:latin typeface="+mn-lt"/>
                <a:ea typeface="ＭＳ Ｐゴシック" pitchFamily="-107" charset="-128"/>
                <a:cs typeface="ＭＳ Ｐゴシック" pitchFamily="-107" charset="-128"/>
              </a:rPr>
              <a:t> </a:t>
            </a:r>
            <a:r>
              <a:rPr kumimoji="0" lang="ru-RU" sz="2400" b="0" i="0" u="none" strike="noStrike" kern="0" cap="none" spc="0" normalizeH="0" baseline="0" noProof="0" dirty="0" smtClean="0">
                <a:ln>
                  <a:noFill/>
                </a:ln>
                <a:solidFill>
                  <a:schemeClr val="tx1"/>
                </a:solidFill>
                <a:effectLst/>
                <a:uLnTx/>
                <a:uFillTx/>
                <a:latin typeface="+mn-lt"/>
                <a:ea typeface="ＭＳ Ｐゴシック" pitchFamily="-107" charset="-128"/>
                <a:cs typeface="ＭＳ Ｐゴシック" pitchFamily="-107" charset="-128"/>
              </a:rPr>
              <a:t>для</a:t>
            </a:r>
            <a:r>
              <a:rPr kumimoji="0" lang="ru-RU" sz="2400" b="0" i="0" u="none" strike="noStrike" kern="0" cap="none" spc="0" normalizeH="0" noProof="0" dirty="0" smtClean="0">
                <a:ln>
                  <a:noFill/>
                </a:ln>
                <a:solidFill>
                  <a:schemeClr val="tx1"/>
                </a:solidFill>
                <a:effectLst/>
                <a:uLnTx/>
                <a:uFillTx/>
                <a:latin typeface="+mn-lt"/>
                <a:ea typeface="ＭＳ Ｐゴシック" pitchFamily="-107" charset="-128"/>
                <a:cs typeface="ＭＳ Ｐゴシック" pitchFamily="-107" charset="-128"/>
              </a:rPr>
              <a:t> 6 комбинаций </a:t>
            </a:r>
            <a:r>
              <a:rPr kumimoji="0" lang="ru-RU" sz="2400" b="0" i="0" u="none" strike="noStrike" kern="0" cap="none" spc="0" normalizeH="0" baseline="0" noProof="0" dirty="0" smtClean="0">
                <a:ln>
                  <a:noFill/>
                </a:ln>
                <a:solidFill>
                  <a:schemeClr val="tx1"/>
                </a:solidFill>
                <a:effectLst/>
                <a:uLnTx/>
                <a:uFillTx/>
                <a:latin typeface="+mn-lt"/>
                <a:ea typeface="ＭＳ Ｐゴシック" pitchFamily="-107" charset="-128"/>
                <a:cs typeface="ＭＳ Ｐゴシック" pitchFamily="-107" charset="-128"/>
              </a:rPr>
              <a:t>организм/способ введения</a:t>
            </a:r>
            <a:r>
              <a:rPr kumimoji="0" lang="en-US" sz="2400" b="0" i="0" u="none" strike="noStrike" kern="0" cap="none" spc="0" normalizeH="0" baseline="0" noProof="0" dirty="0" smtClean="0">
                <a:ln>
                  <a:noFill/>
                </a:ln>
                <a:solidFill>
                  <a:schemeClr val="tx1"/>
                </a:solidFill>
                <a:effectLst/>
                <a:uLnTx/>
                <a:uFillTx/>
                <a:latin typeface="+mn-lt"/>
                <a:ea typeface="ＭＳ Ｐゴシック" pitchFamily="-107" charset="-128"/>
                <a:cs typeface="ＭＳ Ｐゴシック" pitchFamily="-107" charset="-128"/>
              </a:rPr>
              <a:t>:</a:t>
            </a:r>
          </a:p>
        </p:txBody>
      </p:sp>
      <p:sp>
        <p:nvSpPr>
          <p:cNvPr id="9" name="Text Placeholder 8"/>
          <p:cNvSpPr>
            <a:spLocks noGrp="1"/>
          </p:cNvSpPr>
          <p:nvPr>
            <p:ph type="body" idx="1"/>
          </p:nvPr>
        </p:nvSpPr>
        <p:spPr>
          <a:xfrm>
            <a:off x="457200" y="2654374"/>
            <a:ext cx="4040188" cy="639762"/>
          </a:xfrm>
        </p:spPr>
        <p:txBody>
          <a:bodyPr/>
          <a:lstStyle/>
          <a:p>
            <a:r>
              <a:rPr lang="ru-RU" dirty="0" smtClean="0"/>
              <a:t>Мышь</a:t>
            </a:r>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ru-RU" dirty="0" smtClean="0"/>
              <a:t>Способы введения </a:t>
            </a:r>
            <a:r>
              <a:rPr lang="en-US" dirty="0" smtClean="0"/>
              <a:t>(2)</a:t>
            </a:r>
          </a:p>
        </p:txBody>
      </p:sp>
      <p:sp>
        <p:nvSpPr>
          <p:cNvPr id="33795" name="Content Placeholder 2"/>
          <p:cNvSpPr>
            <a:spLocks noGrp="1"/>
          </p:cNvSpPr>
          <p:nvPr>
            <p:ph idx="1"/>
          </p:nvPr>
        </p:nvSpPr>
        <p:spPr/>
        <p:txBody>
          <a:bodyPr/>
          <a:lstStyle/>
          <a:p>
            <a:pPr eaLnBrk="1" hangingPunct="1">
              <a:spcAft>
                <a:spcPts val="1000"/>
              </a:spcAft>
            </a:pPr>
            <a:r>
              <a:rPr lang="ru-RU" sz="2200" dirty="0" smtClean="0"/>
              <a:t>Четвертичные амины заметно менее токсичны после перорального введения из-за низкой биодоступности</a:t>
            </a:r>
            <a:r>
              <a:rPr lang="en-US" sz="2200" dirty="0" smtClean="0"/>
              <a:t>:</a:t>
            </a:r>
          </a:p>
        </p:txBody>
      </p:sp>
      <p:pic>
        <p:nvPicPr>
          <p:cNvPr id="33797" name="Picture 2"/>
          <p:cNvPicPr>
            <a:picLocks noChangeAspect="1" noChangeArrowheads="1"/>
          </p:cNvPicPr>
          <p:nvPr/>
        </p:nvPicPr>
        <p:blipFill>
          <a:blip r:embed="rId2" cstate="print"/>
          <a:srcRect/>
          <a:stretch>
            <a:fillRect/>
          </a:stretch>
        </p:blipFill>
        <p:spPr bwMode="auto">
          <a:xfrm>
            <a:off x="914400" y="2590800"/>
            <a:ext cx="3000375" cy="2362200"/>
          </a:xfrm>
          <a:prstGeom prst="rect">
            <a:avLst/>
          </a:prstGeom>
          <a:noFill/>
          <a:ln w="9525">
            <a:noFill/>
            <a:miter lim="800000"/>
            <a:headEnd/>
            <a:tailEnd/>
          </a:ln>
          <a:effectLst/>
        </p:spPr>
      </p:pic>
      <p:pic>
        <p:nvPicPr>
          <p:cNvPr id="33798" name="Picture 3"/>
          <p:cNvPicPr>
            <a:picLocks noChangeAspect="1" noChangeArrowheads="1"/>
          </p:cNvPicPr>
          <p:nvPr/>
        </p:nvPicPr>
        <p:blipFill>
          <a:blip r:embed="rId3" cstate="print"/>
          <a:srcRect/>
          <a:stretch>
            <a:fillRect/>
          </a:stretch>
        </p:blipFill>
        <p:spPr bwMode="auto">
          <a:xfrm>
            <a:off x="4495800" y="2514600"/>
            <a:ext cx="3992563" cy="1774825"/>
          </a:xfrm>
          <a:prstGeom prst="rect">
            <a:avLst/>
          </a:prstGeom>
          <a:noFill/>
          <a:ln w="9525">
            <a:noFill/>
            <a:miter lim="800000"/>
            <a:headEnd/>
            <a:tailEnd/>
          </a:ln>
          <a:effectLst/>
        </p:spPr>
      </p:pic>
      <p:pic>
        <p:nvPicPr>
          <p:cNvPr id="33799" name="Picture 4"/>
          <p:cNvPicPr>
            <a:picLocks noChangeAspect="1" noChangeArrowheads="1"/>
          </p:cNvPicPr>
          <p:nvPr/>
        </p:nvPicPr>
        <p:blipFill>
          <a:blip r:embed="rId4" cstate="print"/>
          <a:srcRect/>
          <a:stretch>
            <a:fillRect/>
          </a:stretch>
        </p:blipFill>
        <p:spPr bwMode="auto">
          <a:xfrm>
            <a:off x="4495800" y="4495800"/>
            <a:ext cx="3992563" cy="1858963"/>
          </a:xfrm>
          <a:prstGeom prst="rect">
            <a:avLst/>
          </a:prstGeom>
          <a:noFill/>
          <a:ln w="9525">
            <a:noFill/>
            <a:miter lim="800000"/>
            <a:headEnd/>
            <a:tailEnd/>
          </a:ln>
          <a:effectLst/>
        </p:spPr>
      </p:pic>
      <p:sp>
        <p:nvSpPr>
          <p:cNvPr id="33800" name="TextBox 1"/>
          <p:cNvSpPr txBox="1">
            <a:spLocks noChangeArrowheads="1"/>
          </p:cNvSpPr>
          <p:nvPr/>
        </p:nvSpPr>
        <p:spPr bwMode="auto">
          <a:xfrm>
            <a:off x="1907704" y="5024209"/>
            <a:ext cx="1113510" cy="276999"/>
          </a:xfrm>
          <a:prstGeom prst="rect">
            <a:avLst/>
          </a:prstGeom>
          <a:noFill/>
          <a:ln w="9525">
            <a:noFill/>
            <a:miter lim="800000"/>
            <a:headEnd/>
            <a:tailEnd/>
          </a:ln>
        </p:spPr>
        <p:txBody>
          <a:bodyPr wrap="none">
            <a:spAutoFit/>
          </a:bodyPr>
          <a:lstStyle/>
          <a:p>
            <a:r>
              <a:rPr lang="ru-RU" sz="1200" b="1" dirty="0" smtClean="0">
                <a:solidFill>
                  <a:srgbClr val="000000"/>
                </a:solidFill>
              </a:rPr>
              <a:t>Векурониум</a:t>
            </a:r>
            <a:endParaRPr lang="en-US" sz="1200" b="1" dirty="0">
              <a:solidFill>
                <a:srgbClr val="000000"/>
              </a:solidFill>
            </a:endParaRPr>
          </a:p>
        </p:txBody>
      </p:sp>
      <p:sp>
        <p:nvSpPr>
          <p:cNvPr id="15369" name="TextBox 103"/>
          <p:cNvSpPr txBox="1">
            <a:spLocks noChangeArrowheads="1"/>
          </p:cNvSpPr>
          <p:nvPr/>
        </p:nvSpPr>
        <p:spPr bwMode="auto">
          <a:xfrm>
            <a:off x="1181100" y="5414963"/>
            <a:ext cx="2354940" cy="830997"/>
          </a:xfrm>
          <a:prstGeom prst="rect">
            <a:avLst/>
          </a:prstGeom>
          <a:noFill/>
          <a:ln w="9525">
            <a:noFill/>
            <a:miter lim="800000"/>
            <a:headEnd/>
            <a:tailEnd/>
          </a:ln>
        </p:spPr>
        <p:txBody>
          <a:bodyPr wrap="none">
            <a:spAutoFit/>
          </a:bodyPr>
          <a:lstStyle/>
          <a:p>
            <a:r>
              <a:rPr lang="ru-RU" sz="1200" dirty="0" smtClean="0">
                <a:solidFill>
                  <a:srgbClr val="000000"/>
                </a:solidFill>
              </a:rPr>
              <a:t>Результаты рассчётов</a:t>
            </a:r>
            <a:r>
              <a:rPr lang="en-US" sz="1200" dirty="0" smtClean="0">
                <a:solidFill>
                  <a:srgbClr val="000000"/>
                </a:solidFill>
              </a:rPr>
              <a:t>:</a:t>
            </a:r>
            <a:endParaRPr lang="en-US" sz="1200" dirty="0">
              <a:solidFill>
                <a:srgbClr val="000000"/>
              </a:solidFill>
            </a:endParaRPr>
          </a:p>
          <a:p>
            <a:endParaRPr lang="en-US" sz="1200" dirty="0">
              <a:solidFill>
                <a:srgbClr val="000000"/>
              </a:solidFill>
            </a:endParaRPr>
          </a:p>
          <a:p>
            <a:r>
              <a:rPr lang="en-US" sz="1200" dirty="0">
                <a:solidFill>
                  <a:srgbClr val="000000"/>
                </a:solidFill>
              </a:rPr>
              <a:t>LD50 </a:t>
            </a:r>
            <a:r>
              <a:rPr lang="en-US" sz="1200" dirty="0" smtClean="0">
                <a:solidFill>
                  <a:srgbClr val="000000"/>
                </a:solidFill>
              </a:rPr>
              <a:t>(</a:t>
            </a:r>
            <a:r>
              <a:rPr lang="ru-RU" sz="1200" dirty="0" smtClean="0">
                <a:solidFill>
                  <a:srgbClr val="000000"/>
                </a:solidFill>
              </a:rPr>
              <a:t>Мышь</a:t>
            </a:r>
            <a:r>
              <a:rPr lang="en-US" sz="1200" dirty="0" smtClean="0">
                <a:solidFill>
                  <a:srgbClr val="000000"/>
                </a:solidFill>
              </a:rPr>
              <a:t>, </a:t>
            </a:r>
            <a:r>
              <a:rPr lang="en-US" sz="1200" dirty="0">
                <a:solidFill>
                  <a:srgbClr val="000000"/>
                </a:solidFill>
              </a:rPr>
              <a:t>IV) = 0.22 mg/kg</a:t>
            </a:r>
          </a:p>
          <a:p>
            <a:r>
              <a:rPr lang="en-US" sz="1200" dirty="0">
                <a:solidFill>
                  <a:srgbClr val="000000"/>
                </a:solidFill>
              </a:rPr>
              <a:t>LD50 </a:t>
            </a:r>
            <a:r>
              <a:rPr lang="en-US" sz="1200" dirty="0" smtClean="0">
                <a:solidFill>
                  <a:srgbClr val="000000"/>
                </a:solidFill>
              </a:rPr>
              <a:t>(</a:t>
            </a:r>
            <a:r>
              <a:rPr lang="ru-RU" sz="1200" dirty="0" smtClean="0">
                <a:solidFill>
                  <a:srgbClr val="000000"/>
                </a:solidFill>
              </a:rPr>
              <a:t>Мышь</a:t>
            </a:r>
            <a:r>
              <a:rPr lang="en-US" sz="1200" dirty="0" smtClean="0">
                <a:solidFill>
                  <a:srgbClr val="000000"/>
                </a:solidFill>
              </a:rPr>
              <a:t>, </a:t>
            </a:r>
            <a:r>
              <a:rPr lang="en-US" sz="1200" dirty="0">
                <a:solidFill>
                  <a:srgbClr val="000000"/>
                </a:solidFill>
              </a:rPr>
              <a:t>OR) = 110 mg/kg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dirty="0" smtClean="0"/>
              <a:t>OECD</a:t>
            </a:r>
            <a:r>
              <a:rPr lang="ru-RU" dirty="0" smtClean="0"/>
              <a:t> категории</a:t>
            </a:r>
            <a:endParaRPr lang="en-US" dirty="0" smtClean="0"/>
          </a:p>
        </p:txBody>
      </p:sp>
      <p:sp>
        <p:nvSpPr>
          <p:cNvPr id="34819" name="Content Placeholder 2"/>
          <p:cNvSpPr>
            <a:spLocks noGrp="1"/>
          </p:cNvSpPr>
          <p:nvPr>
            <p:ph idx="1"/>
          </p:nvPr>
        </p:nvSpPr>
        <p:spPr/>
        <p:txBody>
          <a:bodyPr/>
          <a:lstStyle/>
          <a:p>
            <a:pPr eaLnBrk="1" hangingPunct="1">
              <a:spcAft>
                <a:spcPts val="1000"/>
              </a:spcAft>
            </a:pPr>
            <a:r>
              <a:rPr lang="ru-RU" sz="2200" dirty="0" smtClean="0"/>
              <a:t>Качественная классификация</a:t>
            </a:r>
            <a:r>
              <a:rPr lang="en-US" sz="2200" dirty="0" smtClean="0"/>
              <a:t>, </a:t>
            </a:r>
            <a:r>
              <a:rPr lang="ru-RU" sz="2200" dirty="0" smtClean="0"/>
              <a:t>в соответствии с</a:t>
            </a:r>
            <a:r>
              <a:rPr lang="en-US" sz="2200" dirty="0" smtClean="0"/>
              <a:t> </a:t>
            </a:r>
            <a:r>
              <a:rPr lang="ru-RU" sz="2200" dirty="0" smtClean="0"/>
              <a:t>интервалами количественных значений </a:t>
            </a:r>
            <a:r>
              <a:rPr lang="en-US" sz="2200" dirty="0" smtClean="0"/>
              <a:t>LD50 </a:t>
            </a:r>
            <a:r>
              <a:rPr lang="ru-RU" sz="2200" dirty="0" smtClean="0"/>
              <a:t>(пероральное введение крысам):</a:t>
            </a:r>
            <a:endParaRPr lang="en-US" sz="2200" dirty="0" smtClean="0"/>
          </a:p>
        </p:txBody>
      </p:sp>
      <p:grpSp>
        <p:nvGrpSpPr>
          <p:cNvPr id="2" name="Group 212"/>
          <p:cNvGrpSpPr>
            <a:grpSpLocks/>
          </p:cNvGrpSpPr>
          <p:nvPr/>
        </p:nvGrpSpPr>
        <p:grpSpPr bwMode="auto">
          <a:xfrm>
            <a:off x="987425" y="2924944"/>
            <a:ext cx="7170738" cy="1955800"/>
            <a:chOff x="622" y="1553"/>
            <a:chExt cx="4517" cy="1232"/>
          </a:xfrm>
        </p:grpSpPr>
        <p:pic>
          <p:nvPicPr>
            <p:cNvPr id="34823" name="Picture 213" descr="DANGER"/>
            <p:cNvPicPr>
              <a:picLocks noChangeAspect="1" noChangeArrowheads="1"/>
            </p:cNvPicPr>
            <p:nvPr/>
          </p:nvPicPr>
          <p:blipFill>
            <a:blip r:embed="rId2" cstate="print">
              <a:clrChange>
                <a:clrFrom>
                  <a:srgbClr val="F4F4B6"/>
                </a:clrFrom>
                <a:clrTo>
                  <a:srgbClr val="F4F4B6">
                    <a:alpha val="0"/>
                  </a:srgbClr>
                </a:clrTo>
              </a:clrChange>
            </a:blip>
            <a:srcRect/>
            <a:stretch>
              <a:fillRect/>
            </a:stretch>
          </p:blipFill>
          <p:spPr bwMode="auto">
            <a:xfrm>
              <a:off x="1322" y="1902"/>
              <a:ext cx="462" cy="456"/>
            </a:xfrm>
            <a:prstGeom prst="rect">
              <a:avLst/>
            </a:prstGeom>
            <a:noFill/>
            <a:ln w="9525">
              <a:noFill/>
              <a:miter lim="800000"/>
              <a:headEnd/>
              <a:tailEnd/>
            </a:ln>
          </p:spPr>
        </p:pic>
        <p:pic>
          <p:nvPicPr>
            <p:cNvPr id="34824" name="Picture 214" descr="DANGER"/>
            <p:cNvPicPr>
              <a:picLocks noChangeAspect="1" noChangeArrowheads="1"/>
            </p:cNvPicPr>
            <p:nvPr/>
          </p:nvPicPr>
          <p:blipFill>
            <a:blip r:embed="rId2" cstate="print">
              <a:clrChange>
                <a:clrFrom>
                  <a:srgbClr val="F4F4B6"/>
                </a:clrFrom>
                <a:clrTo>
                  <a:srgbClr val="F4F4B6">
                    <a:alpha val="0"/>
                  </a:srgbClr>
                </a:clrTo>
              </a:clrChange>
            </a:blip>
            <a:srcRect/>
            <a:stretch>
              <a:fillRect/>
            </a:stretch>
          </p:blipFill>
          <p:spPr bwMode="auto">
            <a:xfrm>
              <a:off x="2100" y="1902"/>
              <a:ext cx="462" cy="456"/>
            </a:xfrm>
            <a:prstGeom prst="rect">
              <a:avLst/>
            </a:prstGeom>
            <a:noFill/>
            <a:ln w="9525">
              <a:noFill/>
              <a:miter lim="800000"/>
              <a:headEnd/>
              <a:tailEnd/>
            </a:ln>
          </p:spPr>
        </p:pic>
        <p:pic>
          <p:nvPicPr>
            <p:cNvPr id="34825" name="Picture 215" descr="DANGER"/>
            <p:cNvPicPr>
              <a:picLocks noChangeAspect="1" noChangeArrowheads="1"/>
            </p:cNvPicPr>
            <p:nvPr/>
          </p:nvPicPr>
          <p:blipFill>
            <a:blip r:embed="rId2" cstate="print">
              <a:clrChange>
                <a:clrFrom>
                  <a:srgbClr val="F4F4B6"/>
                </a:clrFrom>
                <a:clrTo>
                  <a:srgbClr val="F4F4B6">
                    <a:alpha val="0"/>
                  </a:srgbClr>
                </a:clrTo>
              </a:clrChange>
            </a:blip>
            <a:srcRect/>
            <a:stretch>
              <a:fillRect/>
            </a:stretch>
          </p:blipFill>
          <p:spPr bwMode="auto">
            <a:xfrm>
              <a:off x="2896" y="1902"/>
              <a:ext cx="462" cy="456"/>
            </a:xfrm>
            <a:prstGeom prst="rect">
              <a:avLst/>
            </a:prstGeom>
            <a:noFill/>
            <a:ln w="9525">
              <a:noFill/>
              <a:miter lim="800000"/>
              <a:headEnd/>
              <a:tailEnd/>
            </a:ln>
          </p:spPr>
        </p:pic>
        <p:pic>
          <p:nvPicPr>
            <p:cNvPr id="34826" name="Picture 216" descr="WARNING"/>
            <p:cNvPicPr>
              <a:picLocks noChangeAspect="1" noChangeArrowheads="1"/>
            </p:cNvPicPr>
            <p:nvPr/>
          </p:nvPicPr>
          <p:blipFill>
            <a:blip r:embed="rId3" cstate="print">
              <a:clrChange>
                <a:clrFrom>
                  <a:srgbClr val="F4F4B6"/>
                </a:clrFrom>
                <a:clrTo>
                  <a:srgbClr val="F4F4B6">
                    <a:alpha val="0"/>
                  </a:srgbClr>
                </a:clrTo>
              </a:clrChange>
            </a:blip>
            <a:srcRect/>
            <a:stretch>
              <a:fillRect/>
            </a:stretch>
          </p:blipFill>
          <p:spPr bwMode="auto">
            <a:xfrm>
              <a:off x="3662" y="1902"/>
              <a:ext cx="456" cy="450"/>
            </a:xfrm>
            <a:prstGeom prst="rect">
              <a:avLst/>
            </a:prstGeom>
            <a:noFill/>
            <a:ln w="9525">
              <a:noFill/>
              <a:miter lim="800000"/>
              <a:headEnd/>
              <a:tailEnd/>
            </a:ln>
          </p:spPr>
        </p:pic>
        <p:pic>
          <p:nvPicPr>
            <p:cNvPr id="34827" name="Picture 217" descr="WARNING"/>
            <p:cNvPicPr>
              <a:picLocks noChangeAspect="1" noChangeArrowheads="1"/>
            </p:cNvPicPr>
            <p:nvPr/>
          </p:nvPicPr>
          <p:blipFill>
            <a:blip r:embed="rId3" cstate="print">
              <a:clrChange>
                <a:clrFrom>
                  <a:srgbClr val="F4F4B6"/>
                </a:clrFrom>
                <a:clrTo>
                  <a:srgbClr val="F4F4B6">
                    <a:alpha val="0"/>
                  </a:srgbClr>
                </a:clrTo>
              </a:clrChange>
            </a:blip>
            <a:srcRect/>
            <a:stretch>
              <a:fillRect/>
            </a:stretch>
          </p:blipFill>
          <p:spPr bwMode="auto">
            <a:xfrm>
              <a:off x="4492" y="1902"/>
              <a:ext cx="456" cy="450"/>
            </a:xfrm>
            <a:prstGeom prst="rect">
              <a:avLst/>
            </a:prstGeom>
            <a:noFill/>
            <a:ln w="9525">
              <a:noFill/>
              <a:miter lim="800000"/>
              <a:headEnd/>
              <a:tailEnd/>
            </a:ln>
          </p:spPr>
        </p:pic>
        <p:sp>
          <p:nvSpPr>
            <p:cNvPr id="61" name="Rectangle 218"/>
            <p:cNvSpPr>
              <a:spLocks noChangeArrowheads="1"/>
            </p:cNvSpPr>
            <p:nvPr/>
          </p:nvSpPr>
          <p:spPr bwMode="auto">
            <a:xfrm>
              <a:off x="4354" y="2519"/>
              <a:ext cx="785" cy="249"/>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ctr"/>
            <a:lstStyle/>
            <a:p>
              <a:pPr algn="ctr" fontAlgn="ctr">
                <a:spcBef>
                  <a:spcPts val="0"/>
                </a:spcBef>
                <a:spcAft>
                  <a:spcPts val="0"/>
                </a:spcAft>
                <a:defRPr/>
              </a:pPr>
              <a:r>
                <a:rPr lang="en-US" sz="1000" kern="0">
                  <a:solidFill>
                    <a:sysClr val="windowText" lastClr="000000"/>
                  </a:solidFill>
                  <a:latin typeface="Arial" pitchFamily="34" charset="0"/>
                  <a:cs typeface="Arial" pitchFamily="34" charset="0"/>
                </a:rPr>
                <a:t>May be harmful if swallowed</a:t>
              </a:r>
              <a:endParaRPr lang="en-US" kern="0">
                <a:solidFill>
                  <a:sysClr val="windowText" lastClr="000000"/>
                </a:solidFill>
                <a:latin typeface="Arial" pitchFamily="34" charset="0"/>
                <a:cs typeface="Arial" pitchFamily="34" charset="0"/>
              </a:endParaRPr>
            </a:p>
          </p:txBody>
        </p:sp>
        <p:sp>
          <p:nvSpPr>
            <p:cNvPr id="62" name="Rectangle 219"/>
            <p:cNvSpPr>
              <a:spLocks noChangeArrowheads="1"/>
            </p:cNvSpPr>
            <p:nvPr/>
          </p:nvSpPr>
          <p:spPr bwMode="auto">
            <a:xfrm>
              <a:off x="3524" y="2519"/>
              <a:ext cx="830" cy="249"/>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ctr"/>
            <a:lstStyle/>
            <a:p>
              <a:pPr algn="ctr" fontAlgn="ctr">
                <a:spcBef>
                  <a:spcPts val="0"/>
                </a:spcBef>
                <a:spcAft>
                  <a:spcPts val="0"/>
                </a:spcAft>
                <a:defRPr/>
              </a:pPr>
              <a:r>
                <a:rPr lang="en-US" sz="1000" kern="0">
                  <a:solidFill>
                    <a:sysClr val="windowText" lastClr="000000"/>
                  </a:solidFill>
                  <a:latin typeface="Arial" pitchFamily="34" charset="0"/>
                  <a:cs typeface="Arial" pitchFamily="34" charset="0"/>
                </a:rPr>
                <a:t>Harmful if swallowed</a:t>
              </a:r>
              <a:endParaRPr lang="en-US" kern="0">
                <a:solidFill>
                  <a:sysClr val="windowText" lastClr="000000"/>
                </a:solidFill>
                <a:latin typeface="Arial" pitchFamily="34" charset="0"/>
                <a:cs typeface="Arial" pitchFamily="34" charset="0"/>
              </a:endParaRPr>
            </a:p>
          </p:txBody>
        </p:sp>
        <p:sp>
          <p:nvSpPr>
            <p:cNvPr id="63" name="Rectangle 220"/>
            <p:cNvSpPr>
              <a:spLocks noChangeArrowheads="1"/>
            </p:cNvSpPr>
            <p:nvPr/>
          </p:nvSpPr>
          <p:spPr bwMode="auto">
            <a:xfrm>
              <a:off x="2740" y="2519"/>
              <a:ext cx="784" cy="249"/>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ctr"/>
            <a:lstStyle/>
            <a:p>
              <a:pPr algn="ctr" fontAlgn="ctr">
                <a:spcBef>
                  <a:spcPts val="0"/>
                </a:spcBef>
                <a:spcAft>
                  <a:spcPts val="0"/>
                </a:spcAft>
                <a:defRPr/>
              </a:pPr>
              <a:r>
                <a:rPr lang="en-US" sz="1000" kern="0">
                  <a:solidFill>
                    <a:sysClr val="windowText" lastClr="000000"/>
                  </a:solidFill>
                  <a:latin typeface="Arial" pitchFamily="34" charset="0"/>
                  <a:cs typeface="Arial" pitchFamily="34" charset="0"/>
                </a:rPr>
                <a:t>Toxic if swallowed</a:t>
              </a:r>
              <a:endParaRPr lang="en-US" kern="0">
                <a:solidFill>
                  <a:sysClr val="windowText" lastClr="000000"/>
                </a:solidFill>
                <a:latin typeface="Arial" pitchFamily="34" charset="0"/>
                <a:cs typeface="Arial" pitchFamily="34" charset="0"/>
              </a:endParaRPr>
            </a:p>
          </p:txBody>
        </p:sp>
        <p:sp>
          <p:nvSpPr>
            <p:cNvPr id="64" name="Rectangle 221"/>
            <p:cNvSpPr>
              <a:spLocks noChangeArrowheads="1"/>
            </p:cNvSpPr>
            <p:nvPr/>
          </p:nvSpPr>
          <p:spPr bwMode="auto">
            <a:xfrm>
              <a:off x="1956" y="2519"/>
              <a:ext cx="784" cy="249"/>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ctr"/>
            <a:lstStyle/>
            <a:p>
              <a:pPr algn="ctr" fontAlgn="ctr">
                <a:spcBef>
                  <a:spcPts val="0"/>
                </a:spcBef>
                <a:spcAft>
                  <a:spcPts val="0"/>
                </a:spcAft>
                <a:defRPr/>
              </a:pPr>
              <a:r>
                <a:rPr lang="en-US" sz="1000" kern="0">
                  <a:solidFill>
                    <a:sysClr val="windowText" lastClr="000000"/>
                  </a:solidFill>
                  <a:latin typeface="Arial" pitchFamily="34" charset="0"/>
                  <a:cs typeface="Arial" pitchFamily="34" charset="0"/>
                </a:rPr>
                <a:t>Fatal if swallowed</a:t>
              </a:r>
              <a:endParaRPr lang="en-US" kern="0">
                <a:solidFill>
                  <a:sysClr val="windowText" lastClr="000000"/>
                </a:solidFill>
                <a:latin typeface="Arial" pitchFamily="34" charset="0"/>
                <a:cs typeface="Arial" pitchFamily="34" charset="0"/>
              </a:endParaRPr>
            </a:p>
          </p:txBody>
        </p:sp>
        <p:sp>
          <p:nvSpPr>
            <p:cNvPr id="65" name="Rectangle 222"/>
            <p:cNvSpPr>
              <a:spLocks noChangeArrowheads="1"/>
            </p:cNvSpPr>
            <p:nvPr/>
          </p:nvSpPr>
          <p:spPr bwMode="auto">
            <a:xfrm>
              <a:off x="1172" y="2519"/>
              <a:ext cx="784" cy="249"/>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ctr"/>
            <a:lstStyle/>
            <a:p>
              <a:pPr algn="ctr" fontAlgn="ctr">
                <a:spcBef>
                  <a:spcPts val="0"/>
                </a:spcBef>
                <a:spcAft>
                  <a:spcPts val="0"/>
                </a:spcAft>
                <a:defRPr/>
              </a:pPr>
              <a:r>
                <a:rPr lang="en-US" sz="1000" kern="0">
                  <a:solidFill>
                    <a:sysClr val="windowText" lastClr="000000"/>
                  </a:solidFill>
                  <a:latin typeface="Arial" pitchFamily="34" charset="0"/>
                  <a:cs typeface="Arial" pitchFamily="34" charset="0"/>
                </a:rPr>
                <a:t>Fatal if swallowed</a:t>
              </a:r>
              <a:endParaRPr lang="en-US" kern="0">
                <a:solidFill>
                  <a:sysClr val="windowText" lastClr="000000"/>
                </a:solidFill>
                <a:latin typeface="Arial" pitchFamily="34" charset="0"/>
                <a:cs typeface="Arial" pitchFamily="34" charset="0"/>
              </a:endParaRPr>
            </a:p>
          </p:txBody>
        </p:sp>
        <p:sp>
          <p:nvSpPr>
            <p:cNvPr id="66" name="Rectangle 223"/>
            <p:cNvSpPr>
              <a:spLocks noChangeArrowheads="1"/>
            </p:cNvSpPr>
            <p:nvPr/>
          </p:nvSpPr>
          <p:spPr bwMode="auto">
            <a:xfrm>
              <a:off x="622" y="2519"/>
              <a:ext cx="550" cy="249"/>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lstStyle/>
            <a:p>
              <a:pPr fontAlgn="t">
                <a:spcBef>
                  <a:spcPts val="0"/>
                </a:spcBef>
                <a:spcAft>
                  <a:spcPts val="0"/>
                </a:spcAft>
                <a:defRPr/>
              </a:pPr>
              <a:r>
                <a:rPr lang="en-US" sz="1000" kern="0">
                  <a:solidFill>
                    <a:sysClr val="windowText" lastClr="000000"/>
                  </a:solidFill>
                  <a:latin typeface="Arial" pitchFamily="34" charset="0"/>
                  <a:cs typeface="Arial" pitchFamily="34" charset="0"/>
                </a:rPr>
                <a:t>Hazard</a:t>
              </a:r>
              <a:br>
                <a:rPr lang="en-US" sz="1000" kern="0">
                  <a:solidFill>
                    <a:sysClr val="windowText" lastClr="000000"/>
                  </a:solidFill>
                  <a:latin typeface="Arial" pitchFamily="34" charset="0"/>
                  <a:cs typeface="Arial" pitchFamily="34" charset="0"/>
                </a:rPr>
              </a:br>
              <a:r>
                <a:rPr lang="en-US" sz="1000" kern="0">
                  <a:solidFill>
                    <a:sysClr val="windowText" lastClr="000000"/>
                  </a:solidFill>
                  <a:latin typeface="Arial" pitchFamily="34" charset="0"/>
                  <a:cs typeface="Arial" pitchFamily="34" charset="0"/>
                </a:rPr>
                <a:t>Statement</a:t>
              </a:r>
              <a:endParaRPr lang="en-US" kern="0">
                <a:solidFill>
                  <a:sysClr val="windowText" lastClr="000000"/>
                </a:solidFill>
                <a:latin typeface="Arial" pitchFamily="34" charset="0"/>
                <a:cs typeface="Arial" pitchFamily="34" charset="0"/>
              </a:endParaRPr>
            </a:p>
          </p:txBody>
        </p:sp>
        <p:sp>
          <p:nvSpPr>
            <p:cNvPr id="67" name="Rectangle 224"/>
            <p:cNvSpPr>
              <a:spLocks noChangeArrowheads="1"/>
            </p:cNvSpPr>
            <p:nvPr/>
          </p:nvSpPr>
          <p:spPr bwMode="auto">
            <a:xfrm>
              <a:off x="4354" y="2365"/>
              <a:ext cx="785"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algn="ctr" fontAlgn="b">
                <a:spcBef>
                  <a:spcPts val="0"/>
                </a:spcBef>
                <a:spcAft>
                  <a:spcPts val="0"/>
                </a:spcAft>
                <a:defRPr/>
              </a:pPr>
              <a:r>
                <a:rPr lang="en-US" sz="1000" kern="0">
                  <a:solidFill>
                    <a:sysClr val="windowText" lastClr="000000"/>
                  </a:solidFill>
                  <a:latin typeface="Arial" pitchFamily="34" charset="0"/>
                  <a:cs typeface="Arial" pitchFamily="34" charset="0"/>
                </a:rPr>
                <a:t>Warning</a:t>
              </a:r>
              <a:endParaRPr lang="en-US" kern="0">
                <a:solidFill>
                  <a:sysClr val="windowText" lastClr="000000"/>
                </a:solidFill>
                <a:latin typeface="Arial" pitchFamily="34" charset="0"/>
                <a:cs typeface="Arial" pitchFamily="34" charset="0"/>
              </a:endParaRPr>
            </a:p>
          </p:txBody>
        </p:sp>
        <p:sp>
          <p:nvSpPr>
            <p:cNvPr id="68" name="Rectangle 225"/>
            <p:cNvSpPr>
              <a:spLocks noChangeArrowheads="1"/>
            </p:cNvSpPr>
            <p:nvPr/>
          </p:nvSpPr>
          <p:spPr bwMode="auto">
            <a:xfrm>
              <a:off x="3524" y="2365"/>
              <a:ext cx="830"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algn="ctr" fontAlgn="b">
                <a:spcBef>
                  <a:spcPts val="0"/>
                </a:spcBef>
                <a:spcAft>
                  <a:spcPts val="0"/>
                </a:spcAft>
                <a:defRPr/>
              </a:pPr>
              <a:r>
                <a:rPr lang="en-US" sz="1000" kern="0">
                  <a:solidFill>
                    <a:sysClr val="windowText" lastClr="000000"/>
                  </a:solidFill>
                  <a:latin typeface="Arial" pitchFamily="34" charset="0"/>
                  <a:cs typeface="Arial" pitchFamily="34" charset="0"/>
                </a:rPr>
                <a:t>Warning</a:t>
              </a:r>
              <a:endParaRPr lang="en-US" kern="0">
                <a:solidFill>
                  <a:sysClr val="windowText" lastClr="000000"/>
                </a:solidFill>
                <a:latin typeface="Arial" pitchFamily="34" charset="0"/>
                <a:cs typeface="Arial" pitchFamily="34" charset="0"/>
              </a:endParaRPr>
            </a:p>
          </p:txBody>
        </p:sp>
        <p:sp>
          <p:nvSpPr>
            <p:cNvPr id="69" name="Rectangle 226"/>
            <p:cNvSpPr>
              <a:spLocks noChangeArrowheads="1"/>
            </p:cNvSpPr>
            <p:nvPr/>
          </p:nvSpPr>
          <p:spPr bwMode="auto">
            <a:xfrm>
              <a:off x="2740" y="2365"/>
              <a:ext cx="784"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algn="ctr" fontAlgn="b">
                <a:spcBef>
                  <a:spcPts val="0"/>
                </a:spcBef>
                <a:spcAft>
                  <a:spcPts val="0"/>
                </a:spcAft>
                <a:defRPr/>
              </a:pPr>
              <a:r>
                <a:rPr lang="en-US" sz="1000" kern="0">
                  <a:solidFill>
                    <a:sysClr val="windowText" lastClr="000000"/>
                  </a:solidFill>
                  <a:latin typeface="Arial" pitchFamily="34" charset="0"/>
                  <a:cs typeface="Arial" pitchFamily="34" charset="0"/>
                </a:rPr>
                <a:t>Danger</a:t>
              </a:r>
              <a:endParaRPr lang="en-US" kern="0">
                <a:solidFill>
                  <a:sysClr val="windowText" lastClr="000000"/>
                </a:solidFill>
                <a:latin typeface="Arial" pitchFamily="34" charset="0"/>
                <a:cs typeface="Arial" pitchFamily="34" charset="0"/>
              </a:endParaRPr>
            </a:p>
          </p:txBody>
        </p:sp>
        <p:sp>
          <p:nvSpPr>
            <p:cNvPr id="70" name="Rectangle 227"/>
            <p:cNvSpPr>
              <a:spLocks noChangeArrowheads="1"/>
            </p:cNvSpPr>
            <p:nvPr/>
          </p:nvSpPr>
          <p:spPr bwMode="auto">
            <a:xfrm>
              <a:off x="1956" y="2365"/>
              <a:ext cx="784"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algn="ctr" fontAlgn="b">
                <a:spcBef>
                  <a:spcPts val="0"/>
                </a:spcBef>
                <a:spcAft>
                  <a:spcPts val="0"/>
                </a:spcAft>
                <a:defRPr/>
              </a:pPr>
              <a:r>
                <a:rPr lang="en-US" sz="1000" kern="0">
                  <a:solidFill>
                    <a:sysClr val="windowText" lastClr="000000"/>
                  </a:solidFill>
                  <a:latin typeface="Arial" pitchFamily="34" charset="0"/>
                  <a:cs typeface="Arial" pitchFamily="34" charset="0"/>
                </a:rPr>
                <a:t>Danger</a:t>
              </a:r>
              <a:endParaRPr lang="en-US" kern="0">
                <a:solidFill>
                  <a:sysClr val="windowText" lastClr="000000"/>
                </a:solidFill>
                <a:latin typeface="Arial" pitchFamily="34" charset="0"/>
                <a:cs typeface="Arial" pitchFamily="34" charset="0"/>
              </a:endParaRPr>
            </a:p>
          </p:txBody>
        </p:sp>
        <p:sp>
          <p:nvSpPr>
            <p:cNvPr id="71" name="Rectangle 228"/>
            <p:cNvSpPr>
              <a:spLocks noChangeArrowheads="1"/>
            </p:cNvSpPr>
            <p:nvPr/>
          </p:nvSpPr>
          <p:spPr bwMode="auto">
            <a:xfrm>
              <a:off x="1172" y="2365"/>
              <a:ext cx="784"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algn="ctr" fontAlgn="b">
                <a:spcBef>
                  <a:spcPts val="0"/>
                </a:spcBef>
                <a:spcAft>
                  <a:spcPts val="0"/>
                </a:spcAft>
                <a:defRPr/>
              </a:pPr>
              <a:r>
                <a:rPr lang="en-US" sz="1000" kern="0">
                  <a:solidFill>
                    <a:sysClr val="windowText" lastClr="000000"/>
                  </a:solidFill>
                  <a:latin typeface="Arial" pitchFamily="34" charset="0"/>
                  <a:cs typeface="Arial" pitchFamily="34" charset="0"/>
                </a:rPr>
                <a:t>Danger</a:t>
              </a:r>
              <a:endParaRPr lang="en-US" kern="0">
                <a:solidFill>
                  <a:sysClr val="windowText" lastClr="000000"/>
                </a:solidFill>
                <a:latin typeface="Arial" pitchFamily="34" charset="0"/>
                <a:cs typeface="Arial" pitchFamily="34" charset="0"/>
              </a:endParaRPr>
            </a:p>
          </p:txBody>
        </p:sp>
        <p:sp>
          <p:nvSpPr>
            <p:cNvPr id="72" name="Rectangle 229"/>
            <p:cNvSpPr>
              <a:spLocks noChangeArrowheads="1"/>
            </p:cNvSpPr>
            <p:nvPr/>
          </p:nvSpPr>
          <p:spPr bwMode="auto">
            <a:xfrm>
              <a:off x="622" y="2365"/>
              <a:ext cx="550"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lstStyle/>
            <a:p>
              <a:pPr fontAlgn="t">
                <a:spcBef>
                  <a:spcPts val="0"/>
                </a:spcBef>
                <a:spcAft>
                  <a:spcPts val="0"/>
                </a:spcAft>
                <a:defRPr/>
              </a:pPr>
              <a:r>
                <a:rPr lang="en-US" sz="1000" kern="0">
                  <a:solidFill>
                    <a:sysClr val="windowText" lastClr="000000"/>
                  </a:solidFill>
                  <a:latin typeface="Arial" pitchFamily="34" charset="0"/>
                  <a:cs typeface="Arial" pitchFamily="34" charset="0"/>
                </a:rPr>
                <a:t>Signal Word</a:t>
              </a:r>
              <a:endParaRPr lang="en-US" kern="0">
                <a:solidFill>
                  <a:sysClr val="windowText" lastClr="000000"/>
                </a:solidFill>
                <a:latin typeface="Arial" pitchFamily="34" charset="0"/>
                <a:cs typeface="Arial" pitchFamily="34" charset="0"/>
              </a:endParaRPr>
            </a:p>
          </p:txBody>
        </p:sp>
        <p:sp>
          <p:nvSpPr>
            <p:cNvPr id="73" name="Rectangle 230"/>
            <p:cNvSpPr>
              <a:spLocks noChangeArrowheads="1"/>
            </p:cNvSpPr>
            <p:nvPr/>
          </p:nvSpPr>
          <p:spPr bwMode="auto">
            <a:xfrm>
              <a:off x="4354" y="1861"/>
              <a:ext cx="785" cy="50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fontAlgn="auto">
                <a:spcBef>
                  <a:spcPct val="20000"/>
                </a:spcBef>
                <a:spcAft>
                  <a:spcPts val="0"/>
                </a:spcAft>
                <a:defRPr/>
              </a:pPr>
              <a:endParaRPr lang="en-US" sz="2000" kern="0">
                <a:solidFill>
                  <a:sysClr val="windowText" lastClr="000000"/>
                </a:solidFill>
                <a:latin typeface="Arial" pitchFamily="34" charset="0"/>
                <a:cs typeface="Arial" pitchFamily="34" charset="0"/>
              </a:endParaRPr>
            </a:p>
          </p:txBody>
        </p:sp>
        <p:sp>
          <p:nvSpPr>
            <p:cNvPr id="74" name="Rectangle 231"/>
            <p:cNvSpPr>
              <a:spLocks noChangeArrowheads="1"/>
            </p:cNvSpPr>
            <p:nvPr/>
          </p:nvSpPr>
          <p:spPr bwMode="auto">
            <a:xfrm>
              <a:off x="3524" y="1861"/>
              <a:ext cx="830" cy="50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fontAlgn="auto">
                <a:spcBef>
                  <a:spcPct val="20000"/>
                </a:spcBef>
                <a:spcAft>
                  <a:spcPts val="0"/>
                </a:spcAft>
                <a:defRPr/>
              </a:pPr>
              <a:endParaRPr lang="en-US" sz="2000" kern="0">
                <a:solidFill>
                  <a:sysClr val="windowText" lastClr="000000"/>
                </a:solidFill>
                <a:latin typeface="Arial" pitchFamily="34" charset="0"/>
                <a:cs typeface="Arial" pitchFamily="34" charset="0"/>
              </a:endParaRPr>
            </a:p>
          </p:txBody>
        </p:sp>
        <p:sp>
          <p:nvSpPr>
            <p:cNvPr id="75" name="Rectangle 232"/>
            <p:cNvSpPr>
              <a:spLocks noChangeArrowheads="1"/>
            </p:cNvSpPr>
            <p:nvPr/>
          </p:nvSpPr>
          <p:spPr bwMode="auto">
            <a:xfrm>
              <a:off x="2740" y="1861"/>
              <a:ext cx="784" cy="50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fontAlgn="auto">
                <a:spcBef>
                  <a:spcPct val="20000"/>
                </a:spcBef>
                <a:spcAft>
                  <a:spcPts val="0"/>
                </a:spcAft>
                <a:defRPr/>
              </a:pPr>
              <a:endParaRPr lang="en-US" sz="2000" kern="0">
                <a:solidFill>
                  <a:sysClr val="windowText" lastClr="000000"/>
                </a:solidFill>
                <a:latin typeface="Arial" pitchFamily="34" charset="0"/>
                <a:cs typeface="Arial" pitchFamily="34" charset="0"/>
              </a:endParaRPr>
            </a:p>
          </p:txBody>
        </p:sp>
        <p:sp>
          <p:nvSpPr>
            <p:cNvPr id="76" name="Rectangle 233"/>
            <p:cNvSpPr>
              <a:spLocks noChangeArrowheads="1"/>
            </p:cNvSpPr>
            <p:nvPr/>
          </p:nvSpPr>
          <p:spPr bwMode="auto">
            <a:xfrm>
              <a:off x="1956" y="1861"/>
              <a:ext cx="784" cy="50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fontAlgn="auto">
                <a:spcBef>
                  <a:spcPct val="20000"/>
                </a:spcBef>
                <a:spcAft>
                  <a:spcPts val="0"/>
                </a:spcAft>
                <a:defRPr/>
              </a:pPr>
              <a:endParaRPr lang="en-US" sz="2000" kern="0">
                <a:solidFill>
                  <a:sysClr val="windowText" lastClr="000000"/>
                </a:solidFill>
                <a:latin typeface="Arial" pitchFamily="34" charset="0"/>
                <a:cs typeface="Arial" pitchFamily="34" charset="0"/>
              </a:endParaRPr>
            </a:p>
          </p:txBody>
        </p:sp>
        <p:sp>
          <p:nvSpPr>
            <p:cNvPr id="77" name="Rectangle 234"/>
            <p:cNvSpPr>
              <a:spLocks noChangeArrowheads="1"/>
            </p:cNvSpPr>
            <p:nvPr/>
          </p:nvSpPr>
          <p:spPr bwMode="auto">
            <a:xfrm>
              <a:off x="1172" y="1861"/>
              <a:ext cx="784" cy="50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fontAlgn="auto">
                <a:spcBef>
                  <a:spcPct val="20000"/>
                </a:spcBef>
                <a:spcAft>
                  <a:spcPts val="0"/>
                </a:spcAft>
                <a:defRPr/>
              </a:pPr>
              <a:endParaRPr lang="en-US" sz="2000" kern="0">
                <a:solidFill>
                  <a:sysClr val="windowText" lastClr="000000"/>
                </a:solidFill>
                <a:latin typeface="Arial" pitchFamily="34" charset="0"/>
                <a:cs typeface="Arial" pitchFamily="34" charset="0"/>
              </a:endParaRPr>
            </a:p>
          </p:txBody>
        </p:sp>
        <p:sp>
          <p:nvSpPr>
            <p:cNvPr id="78" name="Rectangle 235"/>
            <p:cNvSpPr>
              <a:spLocks noChangeArrowheads="1"/>
            </p:cNvSpPr>
            <p:nvPr/>
          </p:nvSpPr>
          <p:spPr bwMode="auto">
            <a:xfrm>
              <a:off x="622" y="1861"/>
              <a:ext cx="550" cy="50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lstStyle/>
            <a:p>
              <a:pPr fontAlgn="t">
                <a:spcBef>
                  <a:spcPts val="0"/>
                </a:spcBef>
                <a:spcAft>
                  <a:spcPts val="0"/>
                </a:spcAft>
                <a:defRPr/>
              </a:pPr>
              <a:r>
                <a:rPr lang="en-US" sz="1000" kern="0">
                  <a:solidFill>
                    <a:sysClr val="windowText" lastClr="000000"/>
                  </a:solidFill>
                  <a:latin typeface="Arial" pitchFamily="34" charset="0"/>
                  <a:cs typeface="Arial" pitchFamily="34" charset="0"/>
                </a:rPr>
                <a:t>Pictogram</a:t>
              </a:r>
              <a:endParaRPr lang="en-US" kern="0">
                <a:solidFill>
                  <a:sysClr val="windowText" lastClr="000000"/>
                </a:solidFill>
                <a:latin typeface="Arial" pitchFamily="34" charset="0"/>
                <a:cs typeface="Arial" pitchFamily="34" charset="0"/>
              </a:endParaRPr>
            </a:p>
          </p:txBody>
        </p:sp>
        <p:sp>
          <p:nvSpPr>
            <p:cNvPr id="79" name="Rectangle 236"/>
            <p:cNvSpPr>
              <a:spLocks noChangeArrowheads="1"/>
            </p:cNvSpPr>
            <p:nvPr/>
          </p:nvSpPr>
          <p:spPr bwMode="auto">
            <a:xfrm>
              <a:off x="4354" y="1707"/>
              <a:ext cx="785"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fontAlgn="b">
                <a:spcBef>
                  <a:spcPts val="0"/>
                </a:spcBef>
                <a:spcAft>
                  <a:spcPts val="0"/>
                </a:spcAft>
                <a:defRPr/>
              </a:pPr>
              <a:r>
                <a:rPr lang="en-US" sz="1000" kern="0">
                  <a:solidFill>
                    <a:sysClr val="windowText" lastClr="000000"/>
                  </a:solidFill>
                  <a:latin typeface="Arial" pitchFamily="34" charset="0"/>
                  <a:cs typeface="Arial" pitchFamily="34" charset="0"/>
                </a:rPr>
                <a:t>&gt;2000 and =&lt;5000</a:t>
              </a:r>
              <a:endParaRPr lang="en-US" kern="0">
                <a:solidFill>
                  <a:sysClr val="windowText" lastClr="000000"/>
                </a:solidFill>
                <a:latin typeface="Arial" pitchFamily="34" charset="0"/>
                <a:cs typeface="Arial" pitchFamily="34" charset="0"/>
              </a:endParaRPr>
            </a:p>
          </p:txBody>
        </p:sp>
        <p:sp>
          <p:nvSpPr>
            <p:cNvPr id="80" name="Rectangle 237"/>
            <p:cNvSpPr>
              <a:spLocks noChangeArrowheads="1"/>
            </p:cNvSpPr>
            <p:nvPr/>
          </p:nvSpPr>
          <p:spPr bwMode="auto">
            <a:xfrm>
              <a:off x="3524" y="1707"/>
              <a:ext cx="830"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fontAlgn="b">
                <a:spcBef>
                  <a:spcPts val="0"/>
                </a:spcBef>
                <a:spcAft>
                  <a:spcPts val="0"/>
                </a:spcAft>
                <a:defRPr/>
              </a:pPr>
              <a:r>
                <a:rPr lang="en-US" sz="1000" kern="0">
                  <a:solidFill>
                    <a:sysClr val="windowText" lastClr="000000"/>
                  </a:solidFill>
                  <a:latin typeface="Arial" pitchFamily="34" charset="0"/>
                  <a:cs typeface="Arial" pitchFamily="34" charset="0"/>
                </a:rPr>
                <a:t>&gt;300 and =&lt;2000</a:t>
              </a:r>
              <a:endParaRPr lang="en-US" kern="0">
                <a:solidFill>
                  <a:sysClr val="windowText" lastClr="000000"/>
                </a:solidFill>
                <a:latin typeface="Arial" pitchFamily="34" charset="0"/>
                <a:cs typeface="Arial" pitchFamily="34" charset="0"/>
              </a:endParaRPr>
            </a:p>
          </p:txBody>
        </p:sp>
        <p:sp>
          <p:nvSpPr>
            <p:cNvPr id="81" name="Rectangle 238"/>
            <p:cNvSpPr>
              <a:spLocks noChangeArrowheads="1"/>
            </p:cNvSpPr>
            <p:nvPr/>
          </p:nvSpPr>
          <p:spPr bwMode="auto">
            <a:xfrm>
              <a:off x="2740" y="1707"/>
              <a:ext cx="784"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fontAlgn="b">
                <a:spcBef>
                  <a:spcPts val="0"/>
                </a:spcBef>
                <a:spcAft>
                  <a:spcPts val="0"/>
                </a:spcAft>
                <a:defRPr/>
              </a:pPr>
              <a:r>
                <a:rPr lang="en-US" sz="1000" kern="0">
                  <a:solidFill>
                    <a:sysClr val="windowText" lastClr="000000"/>
                  </a:solidFill>
                  <a:latin typeface="Arial" pitchFamily="34" charset="0"/>
                  <a:cs typeface="Arial" pitchFamily="34" charset="0"/>
                </a:rPr>
                <a:t>&gt;50 and =&lt;300</a:t>
              </a:r>
              <a:endParaRPr lang="en-US" kern="0">
                <a:solidFill>
                  <a:sysClr val="windowText" lastClr="000000"/>
                </a:solidFill>
                <a:latin typeface="Arial" pitchFamily="34" charset="0"/>
                <a:cs typeface="Arial" pitchFamily="34" charset="0"/>
              </a:endParaRPr>
            </a:p>
          </p:txBody>
        </p:sp>
        <p:sp>
          <p:nvSpPr>
            <p:cNvPr id="82" name="Rectangle 239"/>
            <p:cNvSpPr>
              <a:spLocks noChangeArrowheads="1"/>
            </p:cNvSpPr>
            <p:nvPr/>
          </p:nvSpPr>
          <p:spPr bwMode="auto">
            <a:xfrm>
              <a:off x="1956" y="1707"/>
              <a:ext cx="784"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fontAlgn="b">
                <a:spcBef>
                  <a:spcPts val="0"/>
                </a:spcBef>
                <a:spcAft>
                  <a:spcPts val="0"/>
                </a:spcAft>
                <a:defRPr/>
              </a:pPr>
              <a:r>
                <a:rPr lang="en-US" sz="1000" kern="0">
                  <a:solidFill>
                    <a:sysClr val="windowText" lastClr="000000"/>
                  </a:solidFill>
                  <a:latin typeface="Arial" pitchFamily="34" charset="0"/>
                  <a:cs typeface="Arial" pitchFamily="34" charset="0"/>
                </a:rPr>
                <a:t>&gt;5 and =&lt;50</a:t>
              </a:r>
              <a:endParaRPr lang="en-US" kern="0">
                <a:solidFill>
                  <a:sysClr val="windowText" lastClr="000000"/>
                </a:solidFill>
                <a:latin typeface="Arial" pitchFamily="34" charset="0"/>
                <a:cs typeface="Arial" pitchFamily="34" charset="0"/>
              </a:endParaRPr>
            </a:p>
          </p:txBody>
        </p:sp>
        <p:sp>
          <p:nvSpPr>
            <p:cNvPr id="83" name="Rectangle 240"/>
            <p:cNvSpPr>
              <a:spLocks noChangeArrowheads="1"/>
            </p:cNvSpPr>
            <p:nvPr/>
          </p:nvSpPr>
          <p:spPr bwMode="auto">
            <a:xfrm>
              <a:off x="1172" y="1707"/>
              <a:ext cx="784"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fontAlgn="b">
                <a:spcBef>
                  <a:spcPts val="0"/>
                </a:spcBef>
                <a:spcAft>
                  <a:spcPts val="0"/>
                </a:spcAft>
                <a:defRPr/>
              </a:pPr>
              <a:r>
                <a:rPr lang="en-US" sz="1000" kern="0">
                  <a:solidFill>
                    <a:sysClr val="windowText" lastClr="000000"/>
                  </a:solidFill>
                  <a:latin typeface="Arial" pitchFamily="34" charset="0"/>
                  <a:cs typeface="Arial" pitchFamily="34" charset="0"/>
                </a:rPr>
                <a:t>=&lt;5</a:t>
              </a:r>
              <a:endParaRPr lang="en-US" kern="0">
                <a:solidFill>
                  <a:sysClr val="windowText" lastClr="000000"/>
                </a:solidFill>
                <a:latin typeface="Arial" pitchFamily="34" charset="0"/>
                <a:cs typeface="Arial" pitchFamily="34" charset="0"/>
              </a:endParaRPr>
            </a:p>
          </p:txBody>
        </p:sp>
        <p:sp>
          <p:nvSpPr>
            <p:cNvPr id="84" name="Rectangle 241"/>
            <p:cNvSpPr>
              <a:spLocks noChangeArrowheads="1"/>
            </p:cNvSpPr>
            <p:nvPr/>
          </p:nvSpPr>
          <p:spPr bwMode="auto">
            <a:xfrm>
              <a:off x="622" y="1707"/>
              <a:ext cx="550"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lstStyle/>
            <a:p>
              <a:pPr fontAlgn="t">
                <a:spcBef>
                  <a:spcPts val="0"/>
                </a:spcBef>
                <a:spcAft>
                  <a:spcPts val="0"/>
                </a:spcAft>
                <a:defRPr/>
              </a:pPr>
              <a:r>
                <a:rPr lang="en-US" sz="1000" kern="0" dirty="0">
                  <a:solidFill>
                    <a:sysClr val="windowText" lastClr="000000"/>
                  </a:solidFill>
                  <a:latin typeface="Arial" pitchFamily="34" charset="0"/>
                  <a:cs typeface="Arial" pitchFamily="34" charset="0"/>
                </a:rPr>
                <a:t>LD</a:t>
              </a:r>
              <a:r>
                <a:rPr lang="en-US" sz="1000" kern="0" baseline="-25000" dirty="0">
                  <a:solidFill>
                    <a:sysClr val="windowText" lastClr="000000"/>
                  </a:solidFill>
                  <a:latin typeface="Arial" pitchFamily="34" charset="0"/>
                  <a:cs typeface="Arial" pitchFamily="34" charset="0"/>
                </a:rPr>
                <a:t>50</a:t>
              </a:r>
              <a:r>
                <a:rPr lang="en-US" sz="1000" kern="0" dirty="0">
                  <a:solidFill>
                    <a:sysClr val="windowText" lastClr="000000"/>
                  </a:solidFill>
                  <a:latin typeface="Arial" pitchFamily="34" charset="0"/>
                  <a:cs typeface="Arial" pitchFamily="34" charset="0"/>
                </a:rPr>
                <a:t>, mg/kg</a:t>
              </a:r>
              <a:endParaRPr lang="en-US" kern="0" dirty="0">
                <a:solidFill>
                  <a:sysClr val="windowText" lastClr="000000"/>
                </a:solidFill>
                <a:latin typeface="Arial" pitchFamily="34" charset="0"/>
                <a:cs typeface="Arial" pitchFamily="34" charset="0"/>
              </a:endParaRPr>
            </a:p>
          </p:txBody>
        </p:sp>
        <p:sp>
          <p:nvSpPr>
            <p:cNvPr id="85" name="Rectangle 242"/>
            <p:cNvSpPr>
              <a:spLocks noChangeArrowheads="1"/>
            </p:cNvSpPr>
            <p:nvPr/>
          </p:nvSpPr>
          <p:spPr bwMode="auto">
            <a:xfrm>
              <a:off x="4354" y="1553"/>
              <a:ext cx="785"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algn="ctr" fontAlgn="b">
                <a:spcBef>
                  <a:spcPts val="0"/>
                </a:spcBef>
                <a:spcAft>
                  <a:spcPts val="0"/>
                </a:spcAft>
                <a:defRPr/>
              </a:pPr>
              <a:r>
                <a:rPr lang="en-US" sz="1000" kern="0">
                  <a:solidFill>
                    <a:sysClr val="windowText" lastClr="000000"/>
                  </a:solidFill>
                  <a:latin typeface="Arial" pitchFamily="34" charset="0"/>
                  <a:cs typeface="Arial" pitchFamily="34" charset="0"/>
                </a:rPr>
                <a:t>Category 5</a:t>
              </a:r>
              <a:endParaRPr lang="en-US" kern="0">
                <a:solidFill>
                  <a:sysClr val="windowText" lastClr="000000"/>
                </a:solidFill>
                <a:latin typeface="Arial" pitchFamily="34" charset="0"/>
                <a:cs typeface="Arial" pitchFamily="34" charset="0"/>
              </a:endParaRPr>
            </a:p>
          </p:txBody>
        </p:sp>
        <p:sp>
          <p:nvSpPr>
            <p:cNvPr id="86" name="Rectangle 243"/>
            <p:cNvSpPr>
              <a:spLocks noChangeArrowheads="1"/>
            </p:cNvSpPr>
            <p:nvPr/>
          </p:nvSpPr>
          <p:spPr bwMode="auto">
            <a:xfrm>
              <a:off x="3524" y="1553"/>
              <a:ext cx="830"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algn="ctr" fontAlgn="b">
                <a:spcBef>
                  <a:spcPts val="0"/>
                </a:spcBef>
                <a:spcAft>
                  <a:spcPts val="0"/>
                </a:spcAft>
                <a:defRPr/>
              </a:pPr>
              <a:r>
                <a:rPr lang="en-US" sz="1000" kern="0">
                  <a:solidFill>
                    <a:sysClr val="windowText" lastClr="000000"/>
                  </a:solidFill>
                  <a:latin typeface="Arial" pitchFamily="34" charset="0"/>
                  <a:cs typeface="Arial" pitchFamily="34" charset="0"/>
                </a:rPr>
                <a:t>Category 4</a:t>
              </a:r>
              <a:endParaRPr lang="en-US" kern="0">
                <a:solidFill>
                  <a:sysClr val="windowText" lastClr="000000"/>
                </a:solidFill>
                <a:latin typeface="Arial" pitchFamily="34" charset="0"/>
                <a:cs typeface="Arial" pitchFamily="34" charset="0"/>
              </a:endParaRPr>
            </a:p>
          </p:txBody>
        </p:sp>
        <p:sp>
          <p:nvSpPr>
            <p:cNvPr id="87" name="Rectangle 244"/>
            <p:cNvSpPr>
              <a:spLocks noChangeArrowheads="1"/>
            </p:cNvSpPr>
            <p:nvPr/>
          </p:nvSpPr>
          <p:spPr bwMode="auto">
            <a:xfrm>
              <a:off x="2740" y="1553"/>
              <a:ext cx="784"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algn="ctr" fontAlgn="b">
                <a:spcBef>
                  <a:spcPts val="0"/>
                </a:spcBef>
                <a:spcAft>
                  <a:spcPts val="0"/>
                </a:spcAft>
                <a:defRPr/>
              </a:pPr>
              <a:r>
                <a:rPr lang="en-US" sz="1000" kern="0">
                  <a:solidFill>
                    <a:sysClr val="windowText" lastClr="000000"/>
                  </a:solidFill>
                  <a:latin typeface="Arial" pitchFamily="34" charset="0"/>
                  <a:cs typeface="Arial" pitchFamily="34" charset="0"/>
                </a:rPr>
                <a:t>Category 3</a:t>
              </a:r>
              <a:endParaRPr lang="en-US" kern="0">
                <a:solidFill>
                  <a:sysClr val="windowText" lastClr="000000"/>
                </a:solidFill>
                <a:latin typeface="Arial" pitchFamily="34" charset="0"/>
                <a:cs typeface="Arial" pitchFamily="34" charset="0"/>
              </a:endParaRPr>
            </a:p>
          </p:txBody>
        </p:sp>
        <p:sp>
          <p:nvSpPr>
            <p:cNvPr id="88" name="Rectangle 245"/>
            <p:cNvSpPr>
              <a:spLocks noChangeArrowheads="1"/>
            </p:cNvSpPr>
            <p:nvPr/>
          </p:nvSpPr>
          <p:spPr bwMode="auto">
            <a:xfrm>
              <a:off x="1956" y="1553"/>
              <a:ext cx="784"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algn="ctr" fontAlgn="b">
                <a:spcBef>
                  <a:spcPts val="0"/>
                </a:spcBef>
                <a:spcAft>
                  <a:spcPts val="0"/>
                </a:spcAft>
                <a:defRPr/>
              </a:pPr>
              <a:r>
                <a:rPr lang="en-US" sz="1000" kern="0">
                  <a:solidFill>
                    <a:sysClr val="windowText" lastClr="000000"/>
                  </a:solidFill>
                  <a:latin typeface="Arial" pitchFamily="34" charset="0"/>
                  <a:cs typeface="Arial" pitchFamily="34" charset="0"/>
                </a:rPr>
                <a:t>Category 2</a:t>
              </a:r>
              <a:endParaRPr lang="en-US" kern="0">
                <a:solidFill>
                  <a:sysClr val="windowText" lastClr="000000"/>
                </a:solidFill>
                <a:latin typeface="Arial" pitchFamily="34" charset="0"/>
                <a:cs typeface="Arial" pitchFamily="34" charset="0"/>
              </a:endParaRPr>
            </a:p>
          </p:txBody>
        </p:sp>
        <p:sp>
          <p:nvSpPr>
            <p:cNvPr id="89" name="Rectangle 246"/>
            <p:cNvSpPr>
              <a:spLocks noChangeArrowheads="1"/>
            </p:cNvSpPr>
            <p:nvPr/>
          </p:nvSpPr>
          <p:spPr bwMode="auto">
            <a:xfrm>
              <a:off x="1172" y="1553"/>
              <a:ext cx="784" cy="154"/>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algn="ctr" fontAlgn="b">
                <a:spcBef>
                  <a:spcPts val="0"/>
                </a:spcBef>
                <a:spcAft>
                  <a:spcPts val="0"/>
                </a:spcAft>
                <a:defRPr/>
              </a:pPr>
              <a:r>
                <a:rPr lang="en-US" sz="1000" kern="0" dirty="0">
                  <a:solidFill>
                    <a:sysClr val="windowText" lastClr="000000"/>
                  </a:solidFill>
                  <a:latin typeface="Arial" pitchFamily="34" charset="0"/>
                  <a:cs typeface="Arial" pitchFamily="34" charset="0"/>
                </a:rPr>
                <a:t>Category 1</a:t>
              </a:r>
              <a:endParaRPr lang="en-US" kern="0" dirty="0">
                <a:solidFill>
                  <a:sysClr val="windowText" lastClr="000000"/>
                </a:solidFill>
                <a:latin typeface="Arial" pitchFamily="34" charset="0"/>
                <a:cs typeface="Arial" pitchFamily="34" charset="0"/>
              </a:endParaRPr>
            </a:p>
          </p:txBody>
        </p:sp>
        <p:sp>
          <p:nvSpPr>
            <p:cNvPr id="90" name="Rectangle 247"/>
            <p:cNvSpPr>
              <a:spLocks noChangeArrowheads="1"/>
            </p:cNvSpPr>
            <p:nvPr/>
          </p:nvSpPr>
          <p:spPr bwMode="auto">
            <a:xfrm>
              <a:off x="622" y="1570"/>
              <a:ext cx="550" cy="154"/>
            </a:xfrm>
            <a:prstGeom prst="rect">
              <a:avLst/>
            </a:prstGeom>
            <a:solidFill>
              <a:srgbClr val="006699"/>
            </a:solidFill>
            <a:ln>
              <a:noFill/>
            </a:ln>
            <a:extLs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txBody>
            <a:bodyPr anchor="b"/>
            <a:lstStyle/>
            <a:p>
              <a:pPr fontAlgn="b">
                <a:spcBef>
                  <a:spcPts val="0"/>
                </a:spcBef>
                <a:spcAft>
                  <a:spcPts val="0"/>
                </a:spcAft>
                <a:defRPr/>
              </a:pPr>
              <a:r>
                <a:rPr lang="en-US" sz="1000" kern="0">
                  <a:solidFill>
                    <a:sysClr val="windowText" lastClr="000000"/>
                  </a:solidFill>
                  <a:latin typeface="Arial" pitchFamily="34" charset="0"/>
                  <a:cs typeface="Arial" pitchFamily="34" charset="0"/>
                </a:rPr>
                <a:t> </a:t>
              </a:r>
              <a:endParaRPr lang="en-US" kern="0">
                <a:solidFill>
                  <a:sysClr val="windowText" lastClr="000000"/>
                </a:solidFill>
                <a:latin typeface="Arial" pitchFamily="34" charset="0"/>
                <a:cs typeface="Arial" pitchFamily="34" charset="0"/>
              </a:endParaRPr>
            </a:p>
          </p:txBody>
        </p:sp>
        <p:sp>
          <p:nvSpPr>
            <p:cNvPr id="91" name="Line 248"/>
            <p:cNvSpPr>
              <a:spLocks noChangeShapeType="1"/>
            </p:cNvSpPr>
            <p:nvPr/>
          </p:nvSpPr>
          <p:spPr bwMode="auto">
            <a:xfrm>
              <a:off x="622" y="1570"/>
              <a:ext cx="4517" cy="0"/>
            </a:xfrm>
            <a:prstGeom prst="line">
              <a:avLst/>
            </a:prstGeom>
            <a:noFill/>
            <a:ln w="254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sp>
          <p:nvSpPr>
            <p:cNvPr id="92" name="Line 249"/>
            <p:cNvSpPr>
              <a:spLocks noChangeShapeType="1"/>
            </p:cNvSpPr>
            <p:nvPr/>
          </p:nvSpPr>
          <p:spPr bwMode="auto">
            <a:xfrm>
              <a:off x="622" y="2785"/>
              <a:ext cx="4517" cy="0"/>
            </a:xfrm>
            <a:prstGeom prst="line">
              <a:avLst/>
            </a:prstGeom>
            <a:noFill/>
            <a:ln w="254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sp>
          <p:nvSpPr>
            <p:cNvPr id="93" name="Line 250"/>
            <p:cNvSpPr>
              <a:spLocks noChangeShapeType="1"/>
            </p:cNvSpPr>
            <p:nvPr/>
          </p:nvSpPr>
          <p:spPr bwMode="auto">
            <a:xfrm>
              <a:off x="622" y="1570"/>
              <a:ext cx="0" cy="1215"/>
            </a:xfrm>
            <a:prstGeom prst="line">
              <a:avLst/>
            </a:prstGeom>
            <a:noFill/>
            <a:ln w="254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sp>
          <p:nvSpPr>
            <p:cNvPr id="94" name="Line 251"/>
            <p:cNvSpPr>
              <a:spLocks noChangeShapeType="1"/>
            </p:cNvSpPr>
            <p:nvPr/>
          </p:nvSpPr>
          <p:spPr bwMode="auto">
            <a:xfrm>
              <a:off x="5139" y="1570"/>
              <a:ext cx="0" cy="1215"/>
            </a:xfrm>
            <a:prstGeom prst="line">
              <a:avLst/>
            </a:prstGeom>
            <a:noFill/>
            <a:ln w="254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sp>
          <p:nvSpPr>
            <p:cNvPr id="95" name="Line 252"/>
            <p:cNvSpPr>
              <a:spLocks noChangeShapeType="1"/>
            </p:cNvSpPr>
            <p:nvPr/>
          </p:nvSpPr>
          <p:spPr bwMode="auto">
            <a:xfrm>
              <a:off x="622" y="1724"/>
              <a:ext cx="4517" cy="0"/>
            </a:xfrm>
            <a:prstGeom prst="line">
              <a:avLst/>
            </a:prstGeom>
            <a:noFill/>
            <a:ln w="127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sp>
          <p:nvSpPr>
            <p:cNvPr id="96" name="Line 253"/>
            <p:cNvSpPr>
              <a:spLocks noChangeShapeType="1"/>
            </p:cNvSpPr>
            <p:nvPr/>
          </p:nvSpPr>
          <p:spPr bwMode="auto">
            <a:xfrm>
              <a:off x="1172" y="1570"/>
              <a:ext cx="0" cy="1215"/>
            </a:xfrm>
            <a:prstGeom prst="line">
              <a:avLst/>
            </a:prstGeom>
            <a:noFill/>
            <a:ln w="127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sp>
          <p:nvSpPr>
            <p:cNvPr id="97" name="Line 254"/>
            <p:cNvSpPr>
              <a:spLocks noChangeShapeType="1"/>
            </p:cNvSpPr>
            <p:nvPr/>
          </p:nvSpPr>
          <p:spPr bwMode="auto">
            <a:xfrm>
              <a:off x="1956" y="1570"/>
              <a:ext cx="0" cy="1215"/>
            </a:xfrm>
            <a:prstGeom prst="line">
              <a:avLst/>
            </a:prstGeom>
            <a:noFill/>
            <a:ln w="127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sp>
          <p:nvSpPr>
            <p:cNvPr id="98" name="Line 255"/>
            <p:cNvSpPr>
              <a:spLocks noChangeShapeType="1"/>
            </p:cNvSpPr>
            <p:nvPr/>
          </p:nvSpPr>
          <p:spPr bwMode="auto">
            <a:xfrm>
              <a:off x="2740" y="1570"/>
              <a:ext cx="0" cy="1215"/>
            </a:xfrm>
            <a:prstGeom prst="line">
              <a:avLst/>
            </a:prstGeom>
            <a:noFill/>
            <a:ln w="127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sp>
          <p:nvSpPr>
            <p:cNvPr id="99" name="Line 256"/>
            <p:cNvSpPr>
              <a:spLocks noChangeShapeType="1"/>
            </p:cNvSpPr>
            <p:nvPr/>
          </p:nvSpPr>
          <p:spPr bwMode="auto">
            <a:xfrm>
              <a:off x="3524" y="1570"/>
              <a:ext cx="0" cy="1215"/>
            </a:xfrm>
            <a:prstGeom prst="line">
              <a:avLst/>
            </a:prstGeom>
            <a:noFill/>
            <a:ln w="127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sp>
          <p:nvSpPr>
            <p:cNvPr id="100" name="Line 257"/>
            <p:cNvSpPr>
              <a:spLocks noChangeShapeType="1"/>
            </p:cNvSpPr>
            <p:nvPr/>
          </p:nvSpPr>
          <p:spPr bwMode="auto">
            <a:xfrm>
              <a:off x="4354" y="1570"/>
              <a:ext cx="0" cy="1215"/>
            </a:xfrm>
            <a:prstGeom prst="line">
              <a:avLst/>
            </a:prstGeom>
            <a:noFill/>
            <a:ln w="127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sp>
          <p:nvSpPr>
            <p:cNvPr id="101" name="Line 258"/>
            <p:cNvSpPr>
              <a:spLocks noChangeShapeType="1"/>
            </p:cNvSpPr>
            <p:nvPr/>
          </p:nvSpPr>
          <p:spPr bwMode="auto">
            <a:xfrm>
              <a:off x="622" y="1878"/>
              <a:ext cx="4517" cy="0"/>
            </a:xfrm>
            <a:prstGeom prst="line">
              <a:avLst/>
            </a:prstGeom>
            <a:noFill/>
            <a:ln w="127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sp>
          <p:nvSpPr>
            <p:cNvPr id="102" name="Line 259"/>
            <p:cNvSpPr>
              <a:spLocks noChangeShapeType="1"/>
            </p:cNvSpPr>
            <p:nvPr/>
          </p:nvSpPr>
          <p:spPr bwMode="auto">
            <a:xfrm>
              <a:off x="622" y="2382"/>
              <a:ext cx="4517" cy="0"/>
            </a:xfrm>
            <a:prstGeom prst="line">
              <a:avLst/>
            </a:prstGeom>
            <a:noFill/>
            <a:ln w="127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sp>
          <p:nvSpPr>
            <p:cNvPr id="103" name="Line 260"/>
            <p:cNvSpPr>
              <a:spLocks noChangeShapeType="1"/>
            </p:cNvSpPr>
            <p:nvPr/>
          </p:nvSpPr>
          <p:spPr bwMode="auto">
            <a:xfrm>
              <a:off x="622" y="2536"/>
              <a:ext cx="4517" cy="0"/>
            </a:xfrm>
            <a:prstGeom prst="line">
              <a:avLst/>
            </a:prstGeom>
            <a:noFill/>
            <a:ln w="12700" cap="rnd">
              <a:solidFill>
                <a:srgbClr val="006699"/>
              </a:solidFill>
              <a:round/>
              <a:headEnd/>
              <a:tailEnd/>
            </a:ln>
            <a:extLst>
              <a:ext uri="{909E8E84-426E-40DD-AFC4-6F175D3DCCD1}">
                <a14:hiddenFill xmlns:a14="http://schemas.microsoft.com/office/drawing/2010/main" xmlns="">
                  <a:noFill/>
                </a14:hiddenFill>
              </a:ext>
            </a:extLst>
          </p:spPr>
          <p:txBody>
            <a:bodyPr/>
            <a:lstStyle/>
            <a:p>
              <a:pPr fontAlgn="auto">
                <a:spcBef>
                  <a:spcPts val="0"/>
                </a:spcBef>
                <a:spcAft>
                  <a:spcPts val="0"/>
                </a:spcAft>
                <a:defRPr/>
              </a:pPr>
              <a:endParaRPr lang="en-US" kern="0">
                <a:solidFill>
                  <a:sysClr val="windowText" lastClr="000000"/>
                </a:solidFill>
                <a:latin typeface="Arial" pitchFamily="34" charset="0"/>
                <a:cs typeface="Arial" pitchFamily="34" charset="0"/>
              </a:endParaRPr>
            </a:p>
          </p:txBody>
        </p:sp>
      </p:grpSp>
      <p:sp>
        <p:nvSpPr>
          <p:cNvPr id="34822" name="Text Box 261"/>
          <p:cNvSpPr txBox="1">
            <a:spLocks noChangeArrowheads="1"/>
          </p:cNvSpPr>
          <p:nvPr/>
        </p:nvSpPr>
        <p:spPr bwMode="auto">
          <a:xfrm>
            <a:off x="539750" y="5439544"/>
            <a:ext cx="8064500" cy="396875"/>
          </a:xfrm>
          <a:prstGeom prst="rect">
            <a:avLst/>
          </a:prstGeom>
          <a:noFill/>
          <a:ln w="9525">
            <a:noFill/>
            <a:miter lim="800000"/>
            <a:headEnd/>
            <a:tailEnd/>
          </a:ln>
        </p:spPr>
        <p:txBody>
          <a:bodyPr>
            <a:spAutoFit/>
          </a:bodyPr>
          <a:lstStyle/>
          <a:p>
            <a:r>
              <a:rPr lang="lt-LT" sz="1000" dirty="0" smtClean="0"/>
              <a:t>OECD</a:t>
            </a:r>
            <a:r>
              <a:rPr lang="en-US" sz="1000" dirty="0" smtClean="0">
                <a:solidFill>
                  <a:schemeClr val="tx1"/>
                </a:solidFill>
                <a:latin typeface="Arial" charset="0"/>
              </a:rPr>
              <a:t> </a:t>
            </a:r>
            <a:r>
              <a:rPr lang="en-US" sz="1000" dirty="0">
                <a:solidFill>
                  <a:schemeClr val="tx1"/>
                </a:solidFill>
                <a:latin typeface="Arial" charset="0"/>
              </a:rPr>
              <a:t>- Organization for Economic Cooperation and Development. A Guide to The Globally Harmonized System of Classification and Labeling of Chemicals (GHS). www.oecd.org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ru-RU" dirty="0" smtClean="0"/>
              <a:t>Механизмы токсичности</a:t>
            </a:r>
            <a:endParaRPr lang="en-US" dirty="0" smtClean="0"/>
          </a:p>
        </p:txBody>
      </p:sp>
      <p:sp>
        <p:nvSpPr>
          <p:cNvPr id="35843" name="Content Placeholder 2"/>
          <p:cNvSpPr>
            <a:spLocks noGrp="1"/>
          </p:cNvSpPr>
          <p:nvPr>
            <p:ph idx="1"/>
          </p:nvPr>
        </p:nvSpPr>
        <p:spPr/>
        <p:txBody>
          <a:bodyPr/>
          <a:lstStyle/>
          <a:p>
            <a:pPr eaLnBrk="1" hangingPunct="1">
              <a:spcBef>
                <a:spcPts val="1500"/>
              </a:spcBef>
              <a:spcAft>
                <a:spcPts val="1500"/>
              </a:spcAft>
            </a:pPr>
            <a:r>
              <a:rPr lang="ru-RU" sz="2400" b="1" dirty="0" smtClean="0"/>
              <a:t>Неспецифическая реактивность</a:t>
            </a:r>
            <a:r>
              <a:rPr lang="en-US" sz="2400" b="1" dirty="0" smtClean="0"/>
              <a:t>:</a:t>
            </a:r>
          </a:p>
          <a:p>
            <a:pPr lvl="1" eaLnBrk="1" hangingPunct="1">
              <a:spcBef>
                <a:spcPts val="1500"/>
              </a:spcBef>
              <a:spcAft>
                <a:spcPts val="1500"/>
              </a:spcAft>
            </a:pPr>
            <a:r>
              <a:rPr lang="ru-RU" sz="2400" dirty="0" smtClean="0"/>
              <a:t>Электрофилы и проэлектрофилы</a:t>
            </a:r>
            <a:br>
              <a:rPr lang="ru-RU" sz="2400" dirty="0" smtClean="0"/>
            </a:br>
            <a:r>
              <a:rPr lang="ru-RU" sz="2400" dirty="0" smtClean="0"/>
              <a:t>(алкилирующие агенты)</a:t>
            </a:r>
            <a:endParaRPr lang="en-US" sz="2400" dirty="0" smtClean="0"/>
          </a:p>
          <a:p>
            <a:pPr eaLnBrk="1" hangingPunct="1">
              <a:spcBef>
                <a:spcPts val="1500"/>
              </a:spcBef>
              <a:spcAft>
                <a:spcPts val="1500"/>
              </a:spcAft>
            </a:pPr>
            <a:r>
              <a:rPr lang="ru-RU" sz="2400" b="1" dirty="0" smtClean="0"/>
              <a:t>Специфическая реактивность</a:t>
            </a:r>
            <a:r>
              <a:rPr lang="en-US" sz="2400" b="1" dirty="0" smtClean="0"/>
              <a:t>:</a:t>
            </a:r>
          </a:p>
          <a:p>
            <a:pPr lvl="1" eaLnBrk="1" hangingPunct="1">
              <a:spcBef>
                <a:spcPts val="500"/>
              </a:spcBef>
            </a:pPr>
            <a:r>
              <a:rPr lang="ru-RU" sz="2400" dirty="0" smtClean="0"/>
              <a:t>Ингибиция ацетилхолинэстеразы</a:t>
            </a:r>
            <a:endParaRPr lang="en-US" sz="2400" dirty="0" smtClean="0"/>
          </a:p>
          <a:p>
            <a:pPr lvl="1" eaLnBrk="1" hangingPunct="1">
              <a:spcBef>
                <a:spcPts val="500"/>
              </a:spcBef>
            </a:pPr>
            <a:r>
              <a:rPr lang="ru-RU" sz="2400" dirty="0" smtClean="0"/>
              <a:t>Ингибиция цикла Кребса</a:t>
            </a:r>
          </a:p>
          <a:p>
            <a:pPr lvl="1" eaLnBrk="1" hangingPunct="1">
              <a:spcBef>
                <a:spcPts val="500"/>
              </a:spcBef>
            </a:pPr>
            <a:r>
              <a:rPr lang="ru-RU" sz="2400" dirty="0" smtClean="0"/>
              <a:t>Разобщающие агенты окислительного фосфорилирования</a:t>
            </a:r>
            <a:endParaRPr lang="en-US" sz="2400" dirty="0" smtClean="0"/>
          </a:p>
          <a:p>
            <a:pPr lvl="1" eaLnBrk="1" hangingPunct="1">
              <a:spcBef>
                <a:spcPts val="500"/>
              </a:spcBef>
            </a:pPr>
            <a:r>
              <a:rPr lang="ru-RU" sz="2400" dirty="0" smtClean="0"/>
              <a:t>И т.д</a:t>
            </a:r>
            <a:r>
              <a:rPr lang="en-US" sz="2400" dirty="0" smtClean="0"/>
              <a:t>.</a:t>
            </a:r>
          </a:p>
          <a:p>
            <a:pPr lvl="1" eaLnBrk="1" hangingPunct="1">
              <a:spcBef>
                <a:spcPts val="1500"/>
              </a:spcBef>
              <a:spcAft>
                <a:spcPts val="1500"/>
              </a:spcAft>
            </a:pPr>
            <a:endParaRPr lang="en-US" sz="24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858838" y="3429000"/>
            <a:ext cx="8056562" cy="2551113"/>
            <a:chOff x="858838" y="3429000"/>
            <a:chExt cx="8056562" cy="2551113"/>
          </a:xfrm>
        </p:grpSpPr>
        <p:pic>
          <p:nvPicPr>
            <p:cNvPr id="36871" name="Picture 4"/>
            <p:cNvPicPr>
              <a:picLocks noChangeAspect="1" noChangeArrowheads="1"/>
            </p:cNvPicPr>
            <p:nvPr/>
          </p:nvPicPr>
          <p:blipFill>
            <a:blip r:embed="rId3" cstate="print"/>
            <a:srcRect/>
            <a:stretch>
              <a:fillRect/>
            </a:stretch>
          </p:blipFill>
          <p:spPr bwMode="auto">
            <a:xfrm>
              <a:off x="858838" y="3429000"/>
              <a:ext cx="3000375" cy="2362200"/>
            </a:xfrm>
            <a:prstGeom prst="rect">
              <a:avLst/>
            </a:prstGeom>
            <a:noFill/>
            <a:ln w="9525">
              <a:noFill/>
              <a:miter lim="800000"/>
              <a:headEnd/>
              <a:tailEnd/>
            </a:ln>
            <a:effectLst/>
          </p:spPr>
        </p:pic>
        <p:sp>
          <p:nvSpPr>
            <p:cNvPr id="36872" name="TextBox 5"/>
            <p:cNvSpPr txBox="1">
              <a:spLocks noChangeArrowheads="1"/>
            </p:cNvSpPr>
            <p:nvPr/>
          </p:nvSpPr>
          <p:spPr bwMode="auto">
            <a:xfrm>
              <a:off x="1138238" y="5334000"/>
              <a:ext cx="2443162" cy="646113"/>
            </a:xfrm>
            <a:prstGeom prst="rect">
              <a:avLst/>
            </a:prstGeom>
            <a:noFill/>
            <a:ln w="9525">
              <a:noFill/>
              <a:miter lim="800000"/>
              <a:headEnd/>
              <a:tailEnd/>
            </a:ln>
          </p:spPr>
          <p:txBody>
            <a:bodyPr wrap="none">
              <a:spAutoFit/>
            </a:bodyPr>
            <a:lstStyle/>
            <a:p>
              <a:pPr algn="ctr"/>
              <a:r>
                <a:rPr lang="en-US" sz="1200">
                  <a:solidFill>
                    <a:srgbClr val="000000"/>
                  </a:solidFill>
                </a:rPr>
                <a:t>Nitrogen mustard</a:t>
              </a:r>
            </a:p>
            <a:p>
              <a:pPr algn="ctr"/>
              <a:endParaRPr lang="en-US" sz="1200">
                <a:solidFill>
                  <a:srgbClr val="000000"/>
                </a:solidFill>
              </a:endParaRPr>
            </a:p>
            <a:p>
              <a:pPr algn="ctr"/>
              <a:r>
                <a:rPr lang="en-US" sz="1200">
                  <a:solidFill>
                    <a:srgbClr val="000000"/>
                  </a:solidFill>
                </a:rPr>
                <a:t>LD50 (Mouse, IV) = 2 mg/kg</a:t>
              </a:r>
            </a:p>
          </p:txBody>
        </p:sp>
        <p:pic>
          <p:nvPicPr>
            <p:cNvPr id="36873" name="Picture 5"/>
            <p:cNvPicPr>
              <a:picLocks noChangeAspect="1" noChangeArrowheads="1"/>
            </p:cNvPicPr>
            <p:nvPr/>
          </p:nvPicPr>
          <p:blipFill>
            <a:blip r:embed="rId4" cstate="print"/>
            <a:srcRect/>
            <a:stretch>
              <a:fillRect/>
            </a:stretch>
          </p:blipFill>
          <p:spPr bwMode="auto">
            <a:xfrm>
              <a:off x="3810000" y="3524250"/>
              <a:ext cx="3286125" cy="2133600"/>
            </a:xfrm>
            <a:prstGeom prst="rect">
              <a:avLst/>
            </a:prstGeom>
            <a:noFill/>
            <a:ln w="9525">
              <a:noFill/>
              <a:miter lim="800000"/>
              <a:headEnd/>
              <a:tailEnd/>
            </a:ln>
            <a:effectLst/>
          </p:spPr>
        </p:pic>
        <p:cxnSp>
          <p:nvCxnSpPr>
            <p:cNvPr id="12" name="Straight Arrow Connector 11"/>
            <p:cNvCxnSpPr/>
            <p:nvPr/>
          </p:nvCxnSpPr>
          <p:spPr bwMode="auto">
            <a:xfrm flipV="1">
              <a:off x="3578225" y="4572000"/>
              <a:ext cx="914400" cy="1588"/>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bwMode="auto">
            <a:xfrm flipV="1">
              <a:off x="6335713" y="4614863"/>
              <a:ext cx="914400" cy="1587"/>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6876" name="Object 1"/>
            <p:cNvGraphicFramePr>
              <a:graphicFrameLocks noChangeAspect="1"/>
            </p:cNvGraphicFramePr>
            <p:nvPr/>
          </p:nvGraphicFramePr>
          <p:xfrm>
            <a:off x="7543800" y="4440238"/>
            <a:ext cx="490538" cy="350837"/>
          </p:xfrm>
          <a:graphic>
            <a:graphicData uri="http://schemas.openxmlformats.org/presentationml/2006/ole">
              <p:oleObj spid="_x0000_s129026" name="ChemSketch" r:id="rId5" imgW="490728" imgH="350520" progId="ACD.ChemSketch.20">
                <p:embed/>
              </p:oleObj>
            </a:graphicData>
          </a:graphic>
        </p:graphicFrame>
        <p:sp>
          <p:nvSpPr>
            <p:cNvPr id="36877" name="TextBox 15"/>
            <p:cNvSpPr txBox="1">
              <a:spLocks noChangeArrowheads="1"/>
            </p:cNvSpPr>
            <p:nvPr/>
          </p:nvSpPr>
          <p:spPr bwMode="auto">
            <a:xfrm>
              <a:off x="4630738" y="5334000"/>
              <a:ext cx="4284662" cy="646113"/>
            </a:xfrm>
            <a:prstGeom prst="rect">
              <a:avLst/>
            </a:prstGeom>
            <a:noFill/>
            <a:ln w="9525">
              <a:noFill/>
              <a:miter lim="800000"/>
              <a:headEnd/>
              <a:tailEnd/>
            </a:ln>
          </p:spPr>
          <p:txBody>
            <a:bodyPr wrap="none">
              <a:spAutoFit/>
            </a:bodyPr>
            <a:lstStyle/>
            <a:p>
              <a:r>
                <a:rPr lang="en-US" sz="1200">
                  <a:solidFill>
                    <a:srgbClr val="000000"/>
                  </a:solidFill>
                </a:rPr>
                <a:t>Aziridinium cation</a:t>
              </a:r>
            </a:p>
            <a:p>
              <a:endParaRPr lang="en-US" sz="1200">
                <a:solidFill>
                  <a:srgbClr val="000000"/>
                </a:solidFill>
              </a:endParaRPr>
            </a:p>
            <a:p>
              <a:r>
                <a:rPr lang="en-US" sz="1200">
                  <a:solidFill>
                    <a:srgbClr val="000000"/>
                  </a:solidFill>
                </a:rPr>
                <a:t>Highly reactive towards nucleophiles (DNA, proteins)</a:t>
              </a:r>
            </a:p>
          </p:txBody>
        </p:sp>
      </p:grpSp>
      <p:sp>
        <p:nvSpPr>
          <p:cNvPr id="36866" name="Title 1"/>
          <p:cNvSpPr>
            <a:spLocks noGrp="1"/>
          </p:cNvSpPr>
          <p:nvPr>
            <p:ph type="title"/>
          </p:nvPr>
        </p:nvSpPr>
        <p:spPr/>
        <p:txBody>
          <a:bodyPr/>
          <a:lstStyle/>
          <a:p>
            <a:pPr eaLnBrk="1" hangingPunct="1"/>
            <a:r>
              <a:rPr lang="ru-RU" dirty="0" smtClean="0"/>
              <a:t>Опасные структурные фрагменты (1)</a:t>
            </a:r>
            <a:endParaRPr lang="en-US" dirty="0" smtClean="0"/>
          </a:p>
        </p:txBody>
      </p:sp>
      <p:sp>
        <p:nvSpPr>
          <p:cNvPr id="18436" name="Content Placeholder 2"/>
          <p:cNvSpPr>
            <a:spLocks noGrp="1"/>
          </p:cNvSpPr>
          <p:nvPr>
            <p:ph idx="4294967295"/>
          </p:nvPr>
        </p:nvSpPr>
        <p:spPr>
          <a:xfrm>
            <a:off x="0" y="1905000"/>
            <a:ext cx="8621713" cy="990600"/>
          </a:xfrm>
        </p:spPr>
        <p:txBody>
          <a:bodyPr/>
          <a:lstStyle/>
          <a:p>
            <a:pPr lvl="1" eaLnBrk="1" hangingPunct="1">
              <a:spcBef>
                <a:spcPts val="1500"/>
              </a:spcBef>
              <a:spcAft>
                <a:spcPts val="1500"/>
              </a:spcAft>
            </a:pPr>
            <a:r>
              <a:rPr lang="ru-RU" sz="2400" dirty="0" smtClean="0"/>
              <a:t>Данные: около</a:t>
            </a:r>
            <a:r>
              <a:rPr lang="en-US" sz="2400" dirty="0" smtClean="0"/>
              <a:t> 100,000 </a:t>
            </a:r>
            <a:r>
              <a:rPr lang="ru-RU" sz="2400" dirty="0" smtClean="0"/>
              <a:t>молекул</a:t>
            </a:r>
          </a:p>
          <a:p>
            <a:pPr lvl="1" eaLnBrk="1" hangingPunct="1">
              <a:spcBef>
                <a:spcPts val="1500"/>
              </a:spcBef>
              <a:spcAft>
                <a:spcPts val="1500"/>
              </a:spcAft>
            </a:pPr>
            <a:r>
              <a:rPr lang="ru-RU" sz="2400" dirty="0" smtClean="0"/>
              <a:t>Результат:</a:t>
            </a:r>
            <a:r>
              <a:rPr lang="en-US" sz="2400" dirty="0" smtClean="0"/>
              <a:t> </a:t>
            </a:r>
            <a:r>
              <a:rPr lang="en-US" sz="2400" b="1" dirty="0" smtClean="0"/>
              <a:t>86 </a:t>
            </a:r>
            <a:r>
              <a:rPr lang="ru-RU" sz="2400" b="1" dirty="0" smtClean="0"/>
              <a:t>субструктур</a:t>
            </a:r>
            <a:endParaRPr lang="en-US" sz="2400" b="1" dirty="0" smtClean="0"/>
          </a:p>
          <a:p>
            <a:pPr lvl="1" eaLnBrk="1" hangingPunct="1">
              <a:spcBef>
                <a:spcPts val="1500"/>
              </a:spcBef>
              <a:spcAft>
                <a:spcPts val="1000"/>
              </a:spcAft>
            </a:pPr>
            <a:r>
              <a:rPr lang="ru-RU" sz="2400" dirty="0" smtClean="0"/>
              <a:t>Примеры</a:t>
            </a:r>
            <a:r>
              <a:rPr lang="en-US" sz="24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3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43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3" name="Picture 4"/>
          <p:cNvPicPr>
            <a:picLocks noChangeAspect="1" noChangeArrowheads="1"/>
          </p:cNvPicPr>
          <p:nvPr/>
        </p:nvPicPr>
        <p:blipFill>
          <a:blip r:embed="rId2" cstate="print"/>
          <a:srcRect/>
          <a:stretch>
            <a:fillRect/>
          </a:stretch>
        </p:blipFill>
        <p:spPr bwMode="auto">
          <a:xfrm>
            <a:off x="5626100" y="3962400"/>
            <a:ext cx="3000375" cy="2362200"/>
          </a:xfrm>
          <a:prstGeom prst="rect">
            <a:avLst/>
          </a:prstGeom>
          <a:noFill/>
          <a:ln w="9525">
            <a:noFill/>
            <a:miter lim="800000"/>
            <a:headEnd/>
            <a:tailEnd/>
          </a:ln>
          <a:effectLst/>
        </p:spPr>
      </p:pic>
      <p:sp>
        <p:nvSpPr>
          <p:cNvPr id="37890" name="Title 1"/>
          <p:cNvSpPr>
            <a:spLocks noGrp="1"/>
          </p:cNvSpPr>
          <p:nvPr>
            <p:ph type="title"/>
          </p:nvPr>
        </p:nvSpPr>
        <p:spPr/>
        <p:txBody>
          <a:bodyPr/>
          <a:lstStyle/>
          <a:p>
            <a:pPr eaLnBrk="1" hangingPunct="1"/>
            <a:r>
              <a:rPr lang="ru-RU" dirty="0" smtClean="0"/>
              <a:t>Опасные структурные фрагменты (2)</a:t>
            </a:r>
            <a:endParaRPr lang="en-US" dirty="0" smtClean="0"/>
          </a:p>
        </p:txBody>
      </p:sp>
      <p:sp>
        <p:nvSpPr>
          <p:cNvPr id="19459" name="Content Placeholder 2"/>
          <p:cNvSpPr>
            <a:spLocks noGrp="1"/>
          </p:cNvSpPr>
          <p:nvPr>
            <p:ph idx="1"/>
          </p:nvPr>
        </p:nvSpPr>
        <p:spPr/>
        <p:txBody>
          <a:bodyPr/>
          <a:lstStyle/>
          <a:p>
            <a:pPr marL="338138" lvl="1" eaLnBrk="1" hangingPunct="1">
              <a:spcBef>
                <a:spcPts val="1500"/>
              </a:spcBef>
              <a:spcAft>
                <a:spcPts val="1500"/>
              </a:spcAft>
            </a:pPr>
            <a:r>
              <a:rPr lang="ru-RU" sz="2400" dirty="0" smtClean="0"/>
              <a:t>Примеры специфической токсичности</a:t>
            </a:r>
            <a:r>
              <a:rPr lang="en-US" sz="2400" dirty="0" smtClean="0"/>
              <a:t>:</a:t>
            </a:r>
            <a:endParaRPr lang="ru-RU" sz="2400" dirty="0" smtClean="0"/>
          </a:p>
          <a:p>
            <a:pPr marL="792163" lvl="2" eaLnBrk="1" hangingPunct="1">
              <a:spcBef>
                <a:spcPts val="1500"/>
              </a:spcBef>
              <a:spcAft>
                <a:spcPts val="1500"/>
              </a:spcAft>
            </a:pPr>
            <a:endParaRPr lang="ru-RU" sz="2000" dirty="0" smtClean="0"/>
          </a:p>
          <a:p>
            <a:pPr marL="792163" lvl="2" eaLnBrk="1" hangingPunct="1">
              <a:spcBef>
                <a:spcPts val="1500"/>
              </a:spcBef>
              <a:spcAft>
                <a:spcPts val="1500"/>
              </a:spcAft>
            </a:pPr>
            <a:r>
              <a:rPr lang="ru-RU" sz="2000" dirty="0" smtClean="0"/>
              <a:t>Трифторометилбензимидазол</a:t>
            </a:r>
            <a:br>
              <a:rPr lang="ru-RU" sz="2000" dirty="0" smtClean="0"/>
            </a:br>
            <a:r>
              <a:rPr lang="ru-RU" sz="2000" i="1" dirty="0" smtClean="0"/>
              <a:t>Разобщающий агент</a:t>
            </a:r>
          </a:p>
          <a:p>
            <a:pPr marL="792163" lvl="2" eaLnBrk="1" hangingPunct="1">
              <a:spcBef>
                <a:spcPts val="1500"/>
              </a:spcBef>
              <a:spcAft>
                <a:spcPts val="1500"/>
              </a:spcAft>
            </a:pPr>
            <a:endParaRPr lang="en-US" sz="2000" i="1" dirty="0" smtClean="0"/>
          </a:p>
          <a:p>
            <a:pPr marL="792163" lvl="2" eaLnBrk="1" hangingPunct="1">
              <a:spcBef>
                <a:spcPts val="1500"/>
              </a:spcBef>
              <a:spcAft>
                <a:spcPts val="1500"/>
              </a:spcAft>
            </a:pPr>
            <a:r>
              <a:rPr lang="ru-RU" sz="2000" dirty="0" smtClean="0"/>
              <a:t>Арилоксикарбамат</a:t>
            </a:r>
            <a:br>
              <a:rPr lang="ru-RU" sz="2000" dirty="0" smtClean="0"/>
            </a:br>
            <a:r>
              <a:rPr lang="ru-RU" sz="2000" i="1" dirty="0" smtClean="0"/>
              <a:t>Антихолинэстераза</a:t>
            </a:r>
            <a:endParaRPr lang="en-US" sz="2000" i="1" dirty="0" smtClean="0"/>
          </a:p>
        </p:txBody>
      </p:sp>
      <p:sp>
        <p:nvSpPr>
          <p:cNvPr id="19461" name="TextBox 5"/>
          <p:cNvSpPr txBox="1">
            <a:spLocks noChangeArrowheads="1"/>
          </p:cNvSpPr>
          <p:nvPr/>
        </p:nvSpPr>
        <p:spPr bwMode="auto">
          <a:xfrm>
            <a:off x="5105400" y="3738563"/>
            <a:ext cx="3705225" cy="461962"/>
          </a:xfrm>
          <a:prstGeom prst="rect">
            <a:avLst/>
          </a:prstGeom>
          <a:noFill/>
          <a:ln w="9525">
            <a:noFill/>
            <a:miter lim="800000"/>
            <a:headEnd/>
            <a:tailEnd/>
          </a:ln>
        </p:spPr>
        <p:txBody>
          <a:bodyPr wrap="none">
            <a:spAutoFit/>
          </a:bodyPr>
          <a:lstStyle/>
          <a:p>
            <a:pPr algn="ctr"/>
            <a:r>
              <a:rPr lang="en-US" sz="1200">
                <a:solidFill>
                  <a:srgbClr val="000000"/>
                </a:solidFill>
              </a:rPr>
              <a:t>5-ethyl-2-(trifluoromethyl)-1H-benzimidazole</a:t>
            </a:r>
          </a:p>
          <a:p>
            <a:pPr algn="ctr"/>
            <a:r>
              <a:rPr lang="en-US" sz="1200">
                <a:solidFill>
                  <a:srgbClr val="000000"/>
                </a:solidFill>
              </a:rPr>
              <a:t>LD50 (Rat, OR) = 28 mg/kg</a:t>
            </a:r>
          </a:p>
        </p:txBody>
      </p:sp>
      <p:pic>
        <p:nvPicPr>
          <p:cNvPr id="19462" name="Picture 3"/>
          <p:cNvPicPr>
            <a:picLocks noChangeAspect="1" noChangeArrowheads="1"/>
          </p:cNvPicPr>
          <p:nvPr/>
        </p:nvPicPr>
        <p:blipFill>
          <a:blip r:embed="rId3" cstate="print"/>
          <a:srcRect/>
          <a:stretch>
            <a:fillRect/>
          </a:stretch>
        </p:blipFill>
        <p:spPr bwMode="auto">
          <a:xfrm>
            <a:off x="5457825" y="1871663"/>
            <a:ext cx="3000375" cy="2362200"/>
          </a:xfrm>
          <a:prstGeom prst="rect">
            <a:avLst/>
          </a:prstGeom>
          <a:noFill/>
          <a:ln w="9525">
            <a:noFill/>
            <a:miter lim="800000"/>
            <a:headEnd/>
            <a:tailEnd/>
          </a:ln>
          <a:effectLst/>
        </p:spPr>
      </p:pic>
      <p:sp>
        <p:nvSpPr>
          <p:cNvPr id="19464" name="TextBox 8"/>
          <p:cNvSpPr txBox="1">
            <a:spLocks noChangeArrowheads="1"/>
          </p:cNvSpPr>
          <p:nvPr/>
        </p:nvSpPr>
        <p:spPr bwMode="auto">
          <a:xfrm>
            <a:off x="5856288" y="5943600"/>
            <a:ext cx="2541587" cy="276225"/>
          </a:xfrm>
          <a:prstGeom prst="rect">
            <a:avLst/>
          </a:prstGeom>
          <a:noFill/>
          <a:ln w="9525">
            <a:noFill/>
            <a:miter lim="800000"/>
            <a:headEnd/>
            <a:tailEnd/>
          </a:ln>
        </p:spPr>
        <p:txBody>
          <a:bodyPr wrap="none">
            <a:spAutoFit/>
          </a:bodyPr>
          <a:lstStyle/>
          <a:p>
            <a:pPr algn="ctr"/>
            <a:r>
              <a:rPr lang="en-US" sz="1200" dirty="0">
                <a:solidFill>
                  <a:srgbClr val="000000"/>
                </a:solidFill>
              </a:rPr>
              <a:t>LD50 (Mouse, IV) = 10 mg/kg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46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6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45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46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4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P spid="1946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hERG</a:t>
            </a:r>
          </a:p>
        </p:txBody>
      </p:sp>
      <p:sp>
        <p:nvSpPr>
          <p:cNvPr id="11267" name="Content Placeholder 2"/>
          <p:cNvSpPr>
            <a:spLocks noGrp="1"/>
          </p:cNvSpPr>
          <p:nvPr>
            <p:ph idx="1"/>
          </p:nvPr>
        </p:nvSpPr>
        <p:spPr>
          <a:xfrm>
            <a:off x="457200" y="1600200"/>
            <a:ext cx="7427168" cy="4525963"/>
          </a:xfrm>
        </p:spPr>
        <p:txBody>
          <a:bodyPr/>
          <a:lstStyle/>
          <a:p>
            <a:pPr eaLnBrk="1" hangingPunct="1">
              <a:spcBef>
                <a:spcPts val="1500"/>
              </a:spcBef>
              <a:spcAft>
                <a:spcPts val="1500"/>
              </a:spcAft>
            </a:pPr>
            <a:r>
              <a:rPr lang="en-US" sz="2200" b="1" dirty="0" err="1" smtClean="0"/>
              <a:t>hERG</a:t>
            </a:r>
            <a:r>
              <a:rPr lang="en-US" sz="2200" dirty="0" smtClean="0"/>
              <a:t> (</a:t>
            </a:r>
            <a:r>
              <a:rPr lang="en-US" sz="2200" b="1" dirty="0" smtClean="0"/>
              <a:t>h</a:t>
            </a:r>
            <a:r>
              <a:rPr lang="en-US" sz="2200" dirty="0" smtClean="0"/>
              <a:t>uman </a:t>
            </a:r>
            <a:r>
              <a:rPr lang="en-US" sz="2200" b="1" i="1" dirty="0" smtClean="0"/>
              <a:t>E</a:t>
            </a:r>
            <a:r>
              <a:rPr lang="en-US" sz="2200" i="1" dirty="0" smtClean="0"/>
              <a:t>ther-à-go-go</a:t>
            </a:r>
            <a:r>
              <a:rPr lang="en-US" sz="2200" dirty="0" smtClean="0"/>
              <a:t> </a:t>
            </a:r>
            <a:r>
              <a:rPr lang="en-US" sz="2200" b="1" dirty="0" smtClean="0"/>
              <a:t>R</a:t>
            </a:r>
            <a:r>
              <a:rPr lang="en-US" sz="2200" dirty="0" smtClean="0"/>
              <a:t>elated </a:t>
            </a:r>
            <a:r>
              <a:rPr lang="en-US" sz="2200" b="1" dirty="0" smtClean="0"/>
              <a:t>G</a:t>
            </a:r>
            <a:r>
              <a:rPr lang="en-US" sz="2200" dirty="0" smtClean="0"/>
              <a:t>ene) </a:t>
            </a:r>
            <a:r>
              <a:rPr lang="ru-RU" sz="2200" dirty="0" smtClean="0"/>
              <a:t>– канал ионов калия, необходимый для нормальной сердечной деполяризации</a:t>
            </a:r>
          </a:p>
          <a:p>
            <a:pPr eaLnBrk="1" hangingPunct="1">
              <a:spcBef>
                <a:spcPts val="1500"/>
              </a:spcBef>
              <a:spcAft>
                <a:spcPts val="1500"/>
              </a:spcAft>
            </a:pPr>
            <a:r>
              <a:rPr lang="ru-RU" sz="2200" dirty="0" smtClean="0"/>
              <a:t>Блокада </a:t>
            </a:r>
            <a:r>
              <a:rPr lang="lt-LT" sz="2200" dirty="0" err="1" smtClean="0"/>
              <a:t>hERG</a:t>
            </a:r>
            <a:r>
              <a:rPr lang="lt-LT" sz="2200" dirty="0" smtClean="0"/>
              <a:t> </a:t>
            </a:r>
            <a:r>
              <a:rPr lang="ru-RU" sz="2200" dirty="0" smtClean="0"/>
              <a:t>может привести к увеличению </a:t>
            </a:r>
            <a:r>
              <a:rPr lang="lt-LT" sz="2200" dirty="0" smtClean="0"/>
              <a:t>QT-</a:t>
            </a:r>
            <a:r>
              <a:rPr lang="ru-RU" sz="2200" dirty="0" smtClean="0"/>
              <a:t>интервала и типичной аритмии (</a:t>
            </a:r>
            <a:r>
              <a:rPr lang="lt-LT" sz="2200" i="1" dirty="0" err="1" smtClean="0"/>
              <a:t>Torsades</a:t>
            </a:r>
            <a:r>
              <a:rPr lang="lt-LT" sz="2200" i="1" dirty="0" smtClean="0"/>
              <a:t> </a:t>
            </a:r>
            <a:r>
              <a:rPr lang="lt-LT" sz="2200" i="1" dirty="0" err="1" smtClean="0"/>
              <a:t>de</a:t>
            </a:r>
            <a:r>
              <a:rPr lang="lt-LT" sz="2200" i="1" dirty="0" smtClean="0"/>
              <a:t> </a:t>
            </a:r>
            <a:r>
              <a:rPr lang="lt-LT" sz="2200" i="1" dirty="0" err="1" smtClean="0"/>
              <a:t>Pointes</a:t>
            </a:r>
            <a:r>
              <a:rPr lang="ru-RU" sz="2200" dirty="0" smtClean="0"/>
              <a:t>) с потенциально летальным исходом</a:t>
            </a:r>
            <a:endParaRPr lang="lt-LT" sz="2200" dirty="0" smtClean="0"/>
          </a:p>
          <a:p>
            <a:pPr eaLnBrk="1" hangingPunct="1">
              <a:spcBef>
                <a:spcPts val="1500"/>
              </a:spcBef>
              <a:spcAft>
                <a:spcPts val="1500"/>
              </a:spcAft>
            </a:pPr>
            <a:r>
              <a:rPr lang="ru-RU" sz="2200" dirty="0" smtClean="0"/>
              <a:t>Кардиотоксичность, вызванная взаимодействием с </a:t>
            </a:r>
            <a:r>
              <a:rPr lang="lt-LT" sz="2200" dirty="0" err="1" smtClean="0"/>
              <a:t>hERG</a:t>
            </a:r>
            <a:r>
              <a:rPr lang="lt-LT" sz="2200" dirty="0" smtClean="0"/>
              <a:t>, </a:t>
            </a:r>
            <a:r>
              <a:rPr lang="ru-RU" sz="2200" dirty="0" smtClean="0"/>
              <a:t>нередкая</a:t>
            </a:r>
            <a:br>
              <a:rPr lang="ru-RU" sz="2200" dirty="0" smtClean="0"/>
            </a:br>
            <a:r>
              <a:rPr lang="ru-RU" sz="2200" dirty="0" smtClean="0"/>
              <a:t>причина снятия лекарств с рынка</a:t>
            </a:r>
            <a:endParaRPr lang="en-US" sz="2200" dirty="0" smtClean="0"/>
          </a:p>
        </p:txBody>
      </p:sp>
      <p:pic>
        <p:nvPicPr>
          <p:cNvPr id="2" name="Picture 1"/>
          <p:cNvPicPr>
            <a:picLocks noChangeAspect="1"/>
          </p:cNvPicPr>
          <p:nvPr/>
        </p:nvPicPr>
        <p:blipFill>
          <a:blip r:embed="rId2" cstate="print"/>
          <a:srcRect/>
          <a:stretch>
            <a:fillRect/>
          </a:stretch>
        </p:blipFill>
        <p:spPr bwMode="auto">
          <a:xfrm>
            <a:off x="6444208" y="3717032"/>
            <a:ext cx="2190750" cy="21621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endParaRPr lang="en-US"/>
          </a:p>
        </p:txBody>
      </p:sp>
      <p:sp>
        <p:nvSpPr>
          <p:cNvPr id="38915" name="Text Placeholder 4"/>
          <p:cNvSpPr>
            <a:spLocks noGrp="1"/>
          </p:cNvSpPr>
          <p:nvPr>
            <p:ph type="body" idx="1"/>
          </p:nvPr>
        </p:nvSpPr>
        <p:spPr/>
        <p:txBody>
          <a:bodyPr anchor="ctr"/>
          <a:lstStyle/>
          <a:p>
            <a:pPr algn="ctr"/>
            <a:r>
              <a:rPr lang="ru-RU" sz="4000" dirty="0" smtClean="0"/>
              <a:t>Побочные эффекты</a:t>
            </a:r>
            <a:endParaRPr lang="en-US" sz="4000"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ru-RU" dirty="0" smtClean="0"/>
              <a:t>Побочные эффекты (1)</a:t>
            </a:r>
            <a:endParaRPr lang="en-US" dirty="0" smtClean="0"/>
          </a:p>
        </p:txBody>
      </p:sp>
      <p:sp>
        <p:nvSpPr>
          <p:cNvPr id="39939" name="Content Placeholder 2"/>
          <p:cNvSpPr>
            <a:spLocks noGrp="1"/>
          </p:cNvSpPr>
          <p:nvPr>
            <p:ph idx="1"/>
          </p:nvPr>
        </p:nvSpPr>
        <p:spPr/>
        <p:txBody>
          <a:bodyPr/>
          <a:lstStyle/>
          <a:p>
            <a:pPr eaLnBrk="1" hangingPunct="1">
              <a:spcBef>
                <a:spcPts val="1500"/>
              </a:spcBef>
              <a:spcAft>
                <a:spcPts val="1500"/>
              </a:spcAft>
            </a:pPr>
            <a:r>
              <a:rPr lang="en-US" sz="2200" dirty="0" smtClean="0"/>
              <a:t>ACD/Percepta </a:t>
            </a:r>
            <a:r>
              <a:rPr lang="ru-RU" sz="2200" dirty="0" smtClean="0"/>
              <a:t>предсказывает вероятность клинически значимых побочных эффектов </a:t>
            </a:r>
            <a:br>
              <a:rPr lang="ru-RU" sz="2200" dirty="0" smtClean="0"/>
            </a:br>
            <a:r>
              <a:rPr lang="ru-RU" sz="2200" dirty="0" smtClean="0"/>
              <a:t>в 6 органах/системах органов:</a:t>
            </a:r>
            <a:endParaRPr lang="en-US" sz="2200" dirty="0" smtClean="0"/>
          </a:p>
          <a:p>
            <a:pPr lvl="1" eaLnBrk="1" hangingPunct="1">
              <a:spcBef>
                <a:spcPts val="500"/>
              </a:spcBef>
            </a:pPr>
            <a:r>
              <a:rPr lang="ru-RU" sz="2400" dirty="0" smtClean="0"/>
              <a:t>Кровь</a:t>
            </a:r>
            <a:endParaRPr lang="en-US" sz="2400" dirty="0" smtClean="0"/>
          </a:p>
          <a:p>
            <a:pPr lvl="1" eaLnBrk="1" hangingPunct="1">
              <a:spcBef>
                <a:spcPts val="500"/>
              </a:spcBef>
            </a:pPr>
            <a:r>
              <a:rPr lang="ru-RU" sz="2400" dirty="0" smtClean="0"/>
              <a:t>Сердечно-сосудистая система</a:t>
            </a:r>
            <a:endParaRPr lang="en-US" sz="2400" dirty="0" smtClean="0"/>
          </a:p>
          <a:p>
            <a:pPr lvl="1" eaLnBrk="1" hangingPunct="1">
              <a:spcBef>
                <a:spcPts val="500"/>
              </a:spcBef>
            </a:pPr>
            <a:r>
              <a:rPr lang="ru-RU" sz="2400" dirty="0" smtClean="0"/>
              <a:t>Желудочно-кишечный тракт</a:t>
            </a:r>
            <a:endParaRPr lang="en-US" sz="2400" dirty="0" smtClean="0"/>
          </a:p>
          <a:p>
            <a:pPr lvl="1" eaLnBrk="1" hangingPunct="1">
              <a:spcBef>
                <a:spcPts val="500"/>
              </a:spcBef>
            </a:pPr>
            <a:r>
              <a:rPr lang="ru-RU" sz="2400" dirty="0" smtClean="0"/>
              <a:t>Почки</a:t>
            </a:r>
            <a:endParaRPr lang="en-US" sz="2400" dirty="0" smtClean="0"/>
          </a:p>
          <a:p>
            <a:pPr lvl="1" eaLnBrk="1" hangingPunct="1">
              <a:spcBef>
                <a:spcPts val="500"/>
              </a:spcBef>
            </a:pPr>
            <a:r>
              <a:rPr lang="ru-RU" sz="2400" dirty="0" smtClean="0"/>
              <a:t>Печень</a:t>
            </a:r>
            <a:endParaRPr lang="en-US" sz="2400" dirty="0" smtClean="0"/>
          </a:p>
          <a:p>
            <a:pPr lvl="1" eaLnBrk="1" hangingPunct="1">
              <a:spcBef>
                <a:spcPts val="500"/>
              </a:spcBef>
            </a:pPr>
            <a:r>
              <a:rPr lang="ru-RU" sz="2400" dirty="0" smtClean="0"/>
              <a:t>Лёгкие</a:t>
            </a:r>
            <a:endParaRPr lang="en-US" sz="2400" dirty="0" smtClean="0"/>
          </a:p>
          <a:p>
            <a:pPr lvl="2" eaLnBrk="1" hangingPunct="1">
              <a:spcBef>
                <a:spcPts val="500"/>
              </a:spcBef>
            </a:pPr>
            <a:endParaRPr lang="en-US" sz="2000" dirty="0" smtClean="0"/>
          </a:p>
          <a:p>
            <a:pPr lvl="1" eaLnBrk="1" hangingPunct="1">
              <a:spcBef>
                <a:spcPts val="1500"/>
              </a:spcBef>
              <a:spcAft>
                <a:spcPts val="1500"/>
              </a:spcAft>
            </a:pPr>
            <a:endParaRPr lang="en-US" sz="2400"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ru-RU" dirty="0" smtClean="0"/>
              <a:t>Побочные эффекты</a:t>
            </a:r>
            <a:r>
              <a:rPr lang="en-US" dirty="0" smtClean="0"/>
              <a:t> (2)</a:t>
            </a:r>
          </a:p>
        </p:txBody>
      </p:sp>
      <p:pic>
        <p:nvPicPr>
          <p:cNvPr id="40964" name="Picture 2"/>
          <p:cNvPicPr>
            <a:picLocks noChangeAspect="1"/>
          </p:cNvPicPr>
          <p:nvPr/>
        </p:nvPicPr>
        <p:blipFill>
          <a:blip r:embed="rId2" cstate="print"/>
          <a:srcRect/>
          <a:stretch>
            <a:fillRect/>
          </a:stretch>
        </p:blipFill>
        <p:spPr bwMode="auto">
          <a:xfrm>
            <a:off x="1133475" y="1676400"/>
            <a:ext cx="3209925" cy="2343150"/>
          </a:xfrm>
          <a:prstGeom prst="rect">
            <a:avLst/>
          </a:prstGeom>
          <a:noFill/>
          <a:ln w="9525">
            <a:noFill/>
            <a:miter lim="800000"/>
            <a:headEnd/>
            <a:tailEnd/>
          </a:ln>
        </p:spPr>
      </p:pic>
      <p:sp>
        <p:nvSpPr>
          <p:cNvPr id="40965" name="TextBox 7"/>
          <p:cNvSpPr txBox="1">
            <a:spLocks noChangeArrowheads="1"/>
          </p:cNvSpPr>
          <p:nvPr/>
        </p:nvSpPr>
        <p:spPr bwMode="auto">
          <a:xfrm>
            <a:off x="734389" y="3543399"/>
            <a:ext cx="2560957" cy="461665"/>
          </a:xfrm>
          <a:prstGeom prst="rect">
            <a:avLst/>
          </a:prstGeom>
          <a:noFill/>
          <a:ln w="9525">
            <a:noFill/>
            <a:miter lim="800000"/>
            <a:headEnd/>
            <a:tailEnd/>
          </a:ln>
        </p:spPr>
        <p:txBody>
          <a:bodyPr wrap="none">
            <a:spAutoFit/>
          </a:bodyPr>
          <a:lstStyle/>
          <a:p>
            <a:r>
              <a:rPr lang="ru-RU" sz="1200" b="1" dirty="0" smtClean="0">
                <a:solidFill>
                  <a:srgbClr val="000000"/>
                </a:solidFill>
              </a:rPr>
              <a:t>Сильденафил</a:t>
            </a:r>
            <a:endParaRPr lang="en-US" sz="1200" b="1" dirty="0">
              <a:solidFill>
                <a:srgbClr val="000000"/>
              </a:solidFill>
            </a:endParaRPr>
          </a:p>
          <a:p>
            <a:r>
              <a:rPr lang="en-US" sz="1200" dirty="0" smtClean="0">
                <a:solidFill>
                  <a:srgbClr val="000000"/>
                </a:solidFill>
              </a:rPr>
              <a:t>p(</a:t>
            </a:r>
            <a:r>
              <a:rPr lang="ru-RU" sz="1200" dirty="0" smtClean="0">
                <a:solidFill>
                  <a:srgbClr val="000000"/>
                </a:solidFill>
              </a:rPr>
              <a:t>Сердечно-сосудистая с.</a:t>
            </a:r>
            <a:r>
              <a:rPr lang="en-US" sz="1200" dirty="0" smtClean="0">
                <a:solidFill>
                  <a:srgbClr val="000000"/>
                </a:solidFill>
              </a:rPr>
              <a:t>) </a:t>
            </a:r>
            <a:r>
              <a:rPr lang="en-US" sz="1200" dirty="0">
                <a:solidFill>
                  <a:srgbClr val="000000"/>
                </a:solidFill>
              </a:rPr>
              <a:t>= 0.83</a:t>
            </a:r>
          </a:p>
        </p:txBody>
      </p:sp>
      <p:pic>
        <p:nvPicPr>
          <p:cNvPr id="40966" name="Picture 3"/>
          <p:cNvPicPr>
            <a:picLocks noChangeAspect="1"/>
          </p:cNvPicPr>
          <p:nvPr/>
        </p:nvPicPr>
        <p:blipFill>
          <a:blip r:embed="rId3" cstate="print"/>
          <a:srcRect/>
          <a:stretch>
            <a:fillRect/>
          </a:stretch>
        </p:blipFill>
        <p:spPr bwMode="auto">
          <a:xfrm>
            <a:off x="4814888" y="2590800"/>
            <a:ext cx="3086100" cy="2295525"/>
          </a:xfrm>
          <a:prstGeom prst="rect">
            <a:avLst/>
          </a:prstGeom>
          <a:noFill/>
          <a:ln w="9525">
            <a:noFill/>
            <a:miter lim="800000"/>
            <a:headEnd/>
            <a:tailEnd/>
          </a:ln>
        </p:spPr>
      </p:pic>
      <p:sp>
        <p:nvSpPr>
          <p:cNvPr id="40967" name="TextBox 9"/>
          <p:cNvSpPr txBox="1">
            <a:spLocks noChangeArrowheads="1"/>
          </p:cNvSpPr>
          <p:nvPr/>
        </p:nvSpPr>
        <p:spPr bwMode="auto">
          <a:xfrm>
            <a:off x="4800600" y="4724400"/>
            <a:ext cx="2206053" cy="830997"/>
          </a:xfrm>
          <a:prstGeom prst="rect">
            <a:avLst/>
          </a:prstGeom>
          <a:noFill/>
          <a:ln w="9525">
            <a:noFill/>
            <a:miter lim="800000"/>
            <a:headEnd/>
            <a:tailEnd/>
          </a:ln>
        </p:spPr>
        <p:txBody>
          <a:bodyPr wrap="none">
            <a:spAutoFit/>
          </a:bodyPr>
          <a:lstStyle/>
          <a:p>
            <a:r>
              <a:rPr lang="ru-RU" sz="1200" b="1" dirty="0" smtClean="0">
                <a:solidFill>
                  <a:srgbClr val="000000"/>
                </a:solidFill>
              </a:rPr>
              <a:t>Диклофенак</a:t>
            </a:r>
            <a:endParaRPr lang="en-US" sz="1200" b="1" dirty="0">
              <a:solidFill>
                <a:srgbClr val="000000"/>
              </a:solidFill>
            </a:endParaRPr>
          </a:p>
          <a:p>
            <a:r>
              <a:rPr lang="en-US" sz="1200" dirty="0" smtClean="0">
                <a:solidFill>
                  <a:srgbClr val="000000"/>
                </a:solidFill>
              </a:rPr>
              <a:t>p(</a:t>
            </a:r>
            <a:r>
              <a:rPr lang="ru-RU" sz="1200" dirty="0" smtClean="0">
                <a:solidFill>
                  <a:srgbClr val="000000"/>
                </a:solidFill>
              </a:rPr>
              <a:t>ЖК-тракт</a:t>
            </a:r>
            <a:r>
              <a:rPr lang="en-US" sz="1200" dirty="0" smtClean="0">
                <a:solidFill>
                  <a:srgbClr val="000000"/>
                </a:solidFill>
              </a:rPr>
              <a:t>) </a:t>
            </a:r>
            <a:r>
              <a:rPr lang="en-US" sz="1200" dirty="0">
                <a:solidFill>
                  <a:srgbClr val="000000"/>
                </a:solidFill>
              </a:rPr>
              <a:t>= 0.75</a:t>
            </a:r>
          </a:p>
          <a:p>
            <a:r>
              <a:rPr lang="ru-RU" sz="1200" dirty="0" smtClean="0">
                <a:solidFill>
                  <a:srgbClr val="000000"/>
                </a:solidFill>
              </a:rPr>
              <a:t>Клинические данные</a:t>
            </a:r>
            <a:r>
              <a:rPr lang="en-US" sz="1200" dirty="0" smtClean="0">
                <a:solidFill>
                  <a:srgbClr val="000000"/>
                </a:solidFill>
              </a:rPr>
              <a:t>: </a:t>
            </a:r>
            <a:r>
              <a:rPr lang="ru-RU" sz="1200" dirty="0" smtClean="0">
                <a:solidFill>
                  <a:srgbClr val="000000"/>
                </a:solidFill>
              </a:rPr>
              <a:t>язвы, </a:t>
            </a:r>
            <a:br>
              <a:rPr lang="ru-RU" sz="1200" dirty="0" smtClean="0">
                <a:solidFill>
                  <a:srgbClr val="000000"/>
                </a:solidFill>
              </a:rPr>
            </a:br>
            <a:r>
              <a:rPr lang="ru-RU" sz="1200" dirty="0" smtClean="0">
                <a:solidFill>
                  <a:srgbClr val="000000"/>
                </a:solidFill>
              </a:rPr>
              <a:t>кишечные кровотечения</a:t>
            </a:r>
            <a:endParaRPr lang="en-US" sz="1200" dirty="0">
              <a:solidFill>
                <a:srgbClr val="000000"/>
              </a:solidFill>
            </a:endParaRPr>
          </a:p>
        </p:txBody>
      </p:sp>
      <p:pic>
        <p:nvPicPr>
          <p:cNvPr id="40968" name="Picture 3"/>
          <p:cNvPicPr>
            <a:picLocks noChangeAspect="1" noChangeArrowheads="1"/>
          </p:cNvPicPr>
          <p:nvPr/>
        </p:nvPicPr>
        <p:blipFill>
          <a:blip r:embed="rId4" cstate="print"/>
          <a:srcRect/>
          <a:stretch>
            <a:fillRect/>
          </a:stretch>
        </p:blipFill>
        <p:spPr bwMode="auto">
          <a:xfrm>
            <a:off x="828675" y="3959225"/>
            <a:ext cx="2800350" cy="1847850"/>
          </a:xfrm>
          <a:prstGeom prst="rect">
            <a:avLst/>
          </a:prstGeom>
          <a:noFill/>
          <a:ln w="9525">
            <a:noFill/>
            <a:miter lim="800000"/>
            <a:headEnd/>
            <a:tailEnd/>
          </a:ln>
          <a:effectLst/>
        </p:spPr>
      </p:pic>
      <p:sp>
        <p:nvSpPr>
          <p:cNvPr id="40969" name="TextBox 11"/>
          <p:cNvSpPr txBox="1">
            <a:spLocks noChangeArrowheads="1"/>
          </p:cNvSpPr>
          <p:nvPr/>
        </p:nvSpPr>
        <p:spPr bwMode="auto">
          <a:xfrm>
            <a:off x="1203325" y="5715000"/>
            <a:ext cx="2499402" cy="830997"/>
          </a:xfrm>
          <a:prstGeom prst="rect">
            <a:avLst/>
          </a:prstGeom>
          <a:noFill/>
          <a:ln w="9525">
            <a:noFill/>
            <a:miter lim="800000"/>
            <a:headEnd/>
            <a:tailEnd/>
          </a:ln>
        </p:spPr>
        <p:txBody>
          <a:bodyPr wrap="none">
            <a:spAutoFit/>
          </a:bodyPr>
          <a:lstStyle/>
          <a:p>
            <a:r>
              <a:rPr lang="ru-RU" sz="1200" b="1" dirty="0" smtClean="0">
                <a:solidFill>
                  <a:srgbClr val="000000"/>
                </a:solidFill>
              </a:rPr>
              <a:t>Никотин</a:t>
            </a:r>
            <a:endParaRPr lang="en-US" sz="1200" b="1" dirty="0">
              <a:solidFill>
                <a:srgbClr val="000000"/>
              </a:solidFill>
            </a:endParaRPr>
          </a:p>
          <a:p>
            <a:r>
              <a:rPr lang="en-US" sz="1200" dirty="0" smtClean="0">
                <a:solidFill>
                  <a:srgbClr val="000000"/>
                </a:solidFill>
              </a:rPr>
              <a:t>p(</a:t>
            </a:r>
            <a:r>
              <a:rPr lang="ru-RU" sz="1200" dirty="0" smtClean="0">
                <a:solidFill>
                  <a:srgbClr val="000000"/>
                </a:solidFill>
              </a:rPr>
              <a:t>Лёгкие</a:t>
            </a:r>
            <a:r>
              <a:rPr lang="en-US" sz="1200" dirty="0" smtClean="0">
                <a:solidFill>
                  <a:srgbClr val="000000"/>
                </a:solidFill>
              </a:rPr>
              <a:t>) </a:t>
            </a:r>
            <a:r>
              <a:rPr lang="en-US" sz="1200" dirty="0">
                <a:solidFill>
                  <a:srgbClr val="000000"/>
                </a:solidFill>
              </a:rPr>
              <a:t>= 0.89</a:t>
            </a:r>
          </a:p>
          <a:p>
            <a:r>
              <a:rPr lang="ru-RU" sz="1200" dirty="0" smtClean="0">
                <a:solidFill>
                  <a:srgbClr val="000000"/>
                </a:solidFill>
              </a:rPr>
              <a:t>Клинические данные</a:t>
            </a:r>
            <a:r>
              <a:rPr lang="en-US" sz="1200" dirty="0" smtClean="0">
                <a:solidFill>
                  <a:srgbClr val="000000"/>
                </a:solidFill>
              </a:rPr>
              <a:t>: </a:t>
            </a:r>
            <a:r>
              <a:rPr lang="ru-RU" sz="1200" dirty="0" smtClean="0">
                <a:solidFill>
                  <a:srgbClr val="000000"/>
                </a:solidFill>
              </a:rPr>
              <a:t>Одышка</a:t>
            </a:r>
            <a:r>
              <a:rPr lang="en-US" sz="1200" dirty="0" smtClean="0">
                <a:solidFill>
                  <a:srgbClr val="000000"/>
                </a:solidFill>
              </a:rPr>
              <a:t>, </a:t>
            </a:r>
            <a:r>
              <a:rPr lang="ru-RU" sz="1200" dirty="0" smtClean="0">
                <a:solidFill>
                  <a:srgbClr val="000000"/>
                </a:solidFill>
              </a:rPr>
              <a:t/>
            </a:r>
            <a:br>
              <a:rPr lang="ru-RU" sz="1200" dirty="0" smtClean="0">
                <a:solidFill>
                  <a:srgbClr val="000000"/>
                </a:solidFill>
              </a:rPr>
            </a:br>
            <a:r>
              <a:rPr lang="ru-RU" sz="1200" dirty="0" smtClean="0">
                <a:solidFill>
                  <a:srgbClr val="000000"/>
                </a:solidFill>
              </a:rPr>
              <a:t>затруднённое дыхание</a:t>
            </a:r>
            <a:endParaRPr lang="en-US" sz="1200" dirty="0">
              <a:solidFill>
                <a:srgbClr val="00000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endParaRPr lang="en-US"/>
          </a:p>
        </p:txBody>
      </p:sp>
      <p:sp>
        <p:nvSpPr>
          <p:cNvPr id="41987" name="Text Placeholder 4"/>
          <p:cNvSpPr>
            <a:spLocks noGrp="1"/>
          </p:cNvSpPr>
          <p:nvPr>
            <p:ph type="body" idx="1"/>
          </p:nvPr>
        </p:nvSpPr>
        <p:spPr/>
        <p:txBody>
          <a:bodyPr anchor="ctr"/>
          <a:lstStyle/>
          <a:p>
            <a:pPr algn="ctr"/>
            <a:r>
              <a:rPr lang="ru-RU" sz="4000" dirty="0" smtClean="0"/>
              <a:t>Раздражение</a:t>
            </a:r>
            <a:endParaRPr lang="en-US" sz="4000"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ru-RU" dirty="0" smtClean="0"/>
              <a:t>Раздражение</a:t>
            </a:r>
            <a:endParaRPr lang="en-US" dirty="0" smtClean="0"/>
          </a:p>
        </p:txBody>
      </p:sp>
      <p:sp>
        <p:nvSpPr>
          <p:cNvPr id="24579" name="Content Placeholder 2"/>
          <p:cNvSpPr>
            <a:spLocks noGrp="1"/>
          </p:cNvSpPr>
          <p:nvPr>
            <p:ph idx="1"/>
          </p:nvPr>
        </p:nvSpPr>
        <p:spPr/>
        <p:txBody>
          <a:bodyPr/>
          <a:lstStyle/>
          <a:p>
            <a:pPr eaLnBrk="1" hangingPunct="1"/>
            <a:r>
              <a:rPr lang="ru-RU" sz="2200" dirty="0" smtClean="0"/>
              <a:t>Особенно важно для средств, предназначенных для наружного применения, косметики либо с высокой вероятностью вступление в непреднамеренный контакт с глазами или кожей</a:t>
            </a:r>
            <a:r>
              <a:rPr lang="en-US" sz="2200" dirty="0" smtClean="0"/>
              <a:t>.</a:t>
            </a:r>
          </a:p>
          <a:p>
            <a:pPr eaLnBrk="1" hangingPunct="1"/>
            <a:endParaRPr lang="en-US" sz="2200" dirty="0" smtClean="0"/>
          </a:p>
          <a:p>
            <a:pPr eaLnBrk="1" hangingPunct="1">
              <a:spcAft>
                <a:spcPts val="1000"/>
              </a:spcAft>
            </a:pPr>
            <a:r>
              <a:rPr lang="ru-RU" sz="2200" dirty="0" smtClean="0"/>
              <a:t>Стандартный экспериментальный метод для определения раздражения – тест Дрейза</a:t>
            </a:r>
            <a:r>
              <a:rPr lang="ru-RU" sz="2200" b="1" dirty="0" smtClean="0"/>
              <a:t> </a:t>
            </a:r>
            <a:r>
              <a:rPr lang="ru-RU" sz="2200" dirty="0" smtClean="0"/>
              <a:t>(англ.: </a:t>
            </a:r>
            <a:r>
              <a:rPr lang="en-US" sz="2200" dirty="0" err="1" smtClean="0"/>
              <a:t>Draize</a:t>
            </a:r>
            <a:r>
              <a:rPr lang="en-US" sz="2200" dirty="0" smtClean="0"/>
              <a:t> test</a:t>
            </a:r>
            <a:r>
              <a:rPr lang="ru-RU" sz="2200" dirty="0" smtClean="0"/>
              <a:t>)</a:t>
            </a:r>
            <a:r>
              <a:rPr lang="en-US" sz="2200" dirty="0" smtClean="0"/>
              <a:t> </a:t>
            </a:r>
            <a:r>
              <a:rPr lang="ru-RU" sz="2200" dirty="0" smtClean="0"/>
              <a:t>и его производные</a:t>
            </a:r>
            <a:endParaRPr lang="en-US" sz="2200" dirty="0" smtClean="0"/>
          </a:p>
          <a:p>
            <a:pPr lvl="1" eaLnBrk="1" hangingPunct="1">
              <a:spcAft>
                <a:spcPts val="1000"/>
              </a:spcAft>
            </a:pPr>
            <a:r>
              <a:rPr lang="ru-RU" sz="2200" dirty="0" smtClean="0"/>
              <a:t>Кожный тест Дрейза</a:t>
            </a:r>
            <a:endParaRPr lang="en-US" sz="2200" dirty="0" smtClean="0"/>
          </a:p>
          <a:p>
            <a:pPr lvl="1" eaLnBrk="1" hangingPunct="1">
              <a:spcAft>
                <a:spcPts val="1000"/>
              </a:spcAft>
            </a:pPr>
            <a:r>
              <a:rPr lang="ru-RU" sz="2200" dirty="0" smtClean="0"/>
              <a:t>Глазной тест Дрейза</a:t>
            </a:r>
          </a:p>
          <a:p>
            <a:pPr eaLnBrk="1" hangingPunct="1">
              <a:spcAft>
                <a:spcPts val="1000"/>
              </a:spcAft>
            </a:pPr>
            <a:r>
              <a:rPr lang="ru-RU" sz="2200" dirty="0" smtClean="0"/>
              <a:t>Более не используется в ЕС</a:t>
            </a:r>
            <a:endParaRPr lang="en-US" sz="2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24579">
                                            <p:txEl>
                                              <p:pRg st="2" end="2"/>
                                            </p:txEl>
                                          </p:spTgt>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4579">
                                            <p:txEl>
                                              <p:pRg st="3" end="3"/>
                                            </p:txEl>
                                          </p:spTgt>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457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2457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1"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ru-RU" dirty="0" smtClean="0"/>
              <a:t>Тест Дрейза</a:t>
            </a:r>
            <a:endParaRPr lang="en-US" dirty="0" smtClean="0"/>
          </a:p>
        </p:txBody>
      </p:sp>
      <p:sp>
        <p:nvSpPr>
          <p:cNvPr id="44035" name="Text Placeholder 1"/>
          <p:cNvSpPr>
            <a:spLocks noGrp="1"/>
          </p:cNvSpPr>
          <p:nvPr>
            <p:ph type="body" idx="1"/>
          </p:nvPr>
        </p:nvSpPr>
        <p:spPr/>
        <p:txBody>
          <a:bodyPr/>
          <a:lstStyle/>
          <a:p>
            <a:pPr eaLnBrk="1" hangingPunct="1"/>
            <a:r>
              <a:rPr lang="ru-RU" dirty="0" smtClean="0"/>
              <a:t>Для кожи:</a:t>
            </a:r>
            <a:endParaRPr lang="en-US" dirty="0" smtClean="0"/>
          </a:p>
        </p:txBody>
      </p:sp>
      <p:sp>
        <p:nvSpPr>
          <p:cNvPr id="44036" name="Content Placeholder 2"/>
          <p:cNvSpPr>
            <a:spLocks noGrp="1"/>
          </p:cNvSpPr>
          <p:nvPr>
            <p:ph sz="half" idx="2"/>
          </p:nvPr>
        </p:nvSpPr>
        <p:spPr/>
        <p:txBody>
          <a:bodyPr/>
          <a:lstStyle/>
          <a:p>
            <a:pPr eaLnBrk="1" hangingPunct="1"/>
            <a:r>
              <a:rPr lang="ru-RU" sz="2000" dirty="0" smtClean="0"/>
              <a:t>Организм</a:t>
            </a:r>
            <a:r>
              <a:rPr lang="en-US" sz="2000" dirty="0" smtClean="0"/>
              <a:t>: </a:t>
            </a:r>
            <a:r>
              <a:rPr lang="ru-RU" sz="2000" dirty="0" smtClean="0"/>
              <a:t>кролик</a:t>
            </a:r>
            <a:endParaRPr lang="en-US" sz="2000" dirty="0" smtClean="0"/>
          </a:p>
          <a:p>
            <a:pPr eaLnBrk="1" hangingPunct="1"/>
            <a:r>
              <a:rPr lang="ru-RU" sz="2000" dirty="0" smtClean="0"/>
              <a:t>Проба удерживается на коже в течение 24 часов</a:t>
            </a:r>
            <a:endParaRPr lang="en-US" sz="2000" dirty="0" smtClean="0"/>
          </a:p>
          <a:p>
            <a:pPr eaLnBrk="1" hangingPunct="1"/>
            <a:r>
              <a:rPr lang="ru-RU" sz="2000" dirty="0" smtClean="0"/>
              <a:t>Дозировка</a:t>
            </a:r>
            <a:r>
              <a:rPr lang="en-US" sz="2000" dirty="0" smtClean="0"/>
              <a:t>: </a:t>
            </a:r>
            <a:r>
              <a:rPr lang="ru-RU" sz="2000" dirty="0" smtClean="0"/>
              <a:t/>
            </a:r>
            <a:br>
              <a:rPr lang="ru-RU" sz="2000" dirty="0" smtClean="0"/>
            </a:br>
            <a:r>
              <a:rPr lang="en-US" sz="2000" dirty="0" smtClean="0"/>
              <a:t>0.5 </a:t>
            </a:r>
            <a:r>
              <a:rPr lang="ru-RU" sz="2000" dirty="0" smtClean="0"/>
              <a:t>мл</a:t>
            </a:r>
            <a:r>
              <a:rPr lang="en-US" sz="2000" dirty="0" smtClean="0"/>
              <a:t> </a:t>
            </a:r>
            <a:r>
              <a:rPr lang="ru-RU" sz="2000" dirty="0" smtClean="0"/>
              <a:t>(жидкости</a:t>
            </a:r>
            <a:r>
              <a:rPr lang="en-US" sz="2000" dirty="0" smtClean="0"/>
              <a:t>)</a:t>
            </a:r>
            <a:br>
              <a:rPr lang="en-US" sz="2000" dirty="0" smtClean="0"/>
            </a:br>
            <a:r>
              <a:rPr lang="en-US" sz="2000" dirty="0" smtClean="0"/>
              <a:t>0.5 </a:t>
            </a:r>
            <a:r>
              <a:rPr lang="ru-RU" sz="2000" dirty="0" smtClean="0"/>
              <a:t>г</a:t>
            </a:r>
            <a:r>
              <a:rPr lang="en-US" sz="2000" dirty="0" smtClean="0"/>
              <a:t> (</a:t>
            </a:r>
            <a:r>
              <a:rPr lang="ru-RU" sz="2000" dirty="0" smtClean="0"/>
              <a:t>твёрдые вещества, пасты</a:t>
            </a:r>
            <a:r>
              <a:rPr lang="en-US" sz="2000" dirty="0" smtClean="0"/>
              <a:t>)</a:t>
            </a:r>
          </a:p>
        </p:txBody>
      </p:sp>
      <p:sp>
        <p:nvSpPr>
          <p:cNvPr id="44037" name="Text Placeholder 2"/>
          <p:cNvSpPr>
            <a:spLocks noGrp="1"/>
          </p:cNvSpPr>
          <p:nvPr>
            <p:ph type="body" sz="quarter" idx="3"/>
          </p:nvPr>
        </p:nvSpPr>
        <p:spPr/>
        <p:txBody>
          <a:bodyPr/>
          <a:lstStyle/>
          <a:p>
            <a:r>
              <a:rPr lang="ru-RU" dirty="0" smtClean="0"/>
              <a:t>Для глаз:</a:t>
            </a:r>
            <a:endParaRPr lang="en-US" dirty="0" smtClean="0"/>
          </a:p>
        </p:txBody>
      </p:sp>
      <p:sp>
        <p:nvSpPr>
          <p:cNvPr id="44038" name="Content Placeholder 3"/>
          <p:cNvSpPr>
            <a:spLocks noGrp="1"/>
          </p:cNvSpPr>
          <p:nvPr>
            <p:ph sz="quarter" idx="4"/>
          </p:nvPr>
        </p:nvSpPr>
        <p:spPr/>
        <p:txBody>
          <a:bodyPr/>
          <a:lstStyle/>
          <a:p>
            <a:pPr eaLnBrk="1" hangingPunct="1"/>
            <a:r>
              <a:rPr lang="ru-RU" sz="2000" dirty="0" smtClean="0"/>
              <a:t>Организм</a:t>
            </a:r>
            <a:r>
              <a:rPr lang="en-US" sz="2000" dirty="0" smtClean="0"/>
              <a:t>: </a:t>
            </a:r>
            <a:r>
              <a:rPr lang="ru-RU" sz="2000" dirty="0" smtClean="0"/>
              <a:t>кролик</a:t>
            </a:r>
            <a:endParaRPr lang="en-US" sz="2000" dirty="0" smtClean="0"/>
          </a:p>
          <a:p>
            <a:r>
              <a:rPr lang="ru-RU" sz="2000" dirty="0" smtClean="0"/>
              <a:t>Проба вводится в конъюнктивальный мешок и не смывается в течение 24 часов</a:t>
            </a:r>
            <a:endParaRPr lang="en-US" sz="2000" dirty="0" smtClean="0"/>
          </a:p>
          <a:p>
            <a:pPr eaLnBrk="1" hangingPunct="1"/>
            <a:r>
              <a:rPr lang="ru-RU" sz="2000" dirty="0" smtClean="0"/>
              <a:t>Дозировка</a:t>
            </a:r>
            <a:r>
              <a:rPr lang="en-US" sz="2000" dirty="0" smtClean="0"/>
              <a:t>: </a:t>
            </a:r>
            <a:r>
              <a:rPr lang="ru-RU" sz="2000" dirty="0" smtClean="0"/>
              <a:t/>
            </a:r>
            <a:br>
              <a:rPr lang="ru-RU" sz="2000" dirty="0" smtClean="0"/>
            </a:br>
            <a:r>
              <a:rPr lang="en-US" sz="2000" dirty="0" smtClean="0"/>
              <a:t>0.</a:t>
            </a:r>
            <a:r>
              <a:rPr lang="ru-RU" sz="2000" dirty="0" smtClean="0"/>
              <a:t>1мл</a:t>
            </a:r>
            <a:r>
              <a:rPr lang="en-US" sz="2000" dirty="0" smtClean="0"/>
              <a:t> </a:t>
            </a:r>
            <a:r>
              <a:rPr lang="ru-RU" sz="2000" dirty="0" smtClean="0"/>
              <a:t>(жидкости</a:t>
            </a:r>
            <a:r>
              <a:rPr lang="en-US" sz="2000" dirty="0" smtClean="0"/>
              <a:t>)</a:t>
            </a:r>
            <a:br>
              <a:rPr lang="en-US" sz="2000" dirty="0" smtClean="0"/>
            </a:br>
            <a:r>
              <a:rPr lang="en-US" sz="2000" dirty="0" smtClean="0"/>
              <a:t>0.</a:t>
            </a:r>
            <a:r>
              <a:rPr lang="ru-RU" sz="2000" dirty="0" smtClean="0"/>
              <a:t>1</a:t>
            </a:r>
            <a:r>
              <a:rPr lang="en-US" sz="2000" dirty="0" smtClean="0"/>
              <a:t> </a:t>
            </a:r>
            <a:r>
              <a:rPr lang="ru-RU" sz="2000" dirty="0" smtClean="0"/>
              <a:t>г</a:t>
            </a:r>
            <a:r>
              <a:rPr lang="en-US" sz="2000" dirty="0" smtClean="0"/>
              <a:t> (</a:t>
            </a:r>
            <a:r>
              <a:rPr lang="ru-RU" sz="2000" dirty="0" smtClean="0"/>
              <a:t>твёрдые вещества, пасты</a:t>
            </a:r>
            <a:r>
              <a:rPr lang="en-US" sz="2000" dirty="0" smtClean="0"/>
              <a: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ru-RU" sz="3200" dirty="0" smtClean="0"/>
              <a:t>Классификация раздражителей</a:t>
            </a:r>
            <a:endParaRPr lang="en-US" sz="3200" dirty="0" smtClean="0"/>
          </a:p>
        </p:txBody>
      </p:sp>
      <p:sp>
        <p:nvSpPr>
          <p:cNvPr id="45059" name="Text Placeholder 1"/>
          <p:cNvSpPr>
            <a:spLocks noGrp="1"/>
          </p:cNvSpPr>
          <p:nvPr>
            <p:ph idx="1"/>
          </p:nvPr>
        </p:nvSpPr>
        <p:spPr/>
        <p:txBody>
          <a:bodyPr/>
          <a:lstStyle/>
          <a:p>
            <a:r>
              <a:rPr lang="ru-RU" sz="2800" dirty="0" smtClean="0"/>
              <a:t>В </a:t>
            </a:r>
            <a:r>
              <a:rPr lang="en-US" sz="2800" dirty="0" smtClean="0"/>
              <a:t>ACD/Percepta</a:t>
            </a:r>
            <a:r>
              <a:rPr lang="ru-RU" sz="2800" dirty="0" smtClean="0"/>
              <a:t> раздражителями считаются вещества, проявляющие как минимум умеренный эффект:</a:t>
            </a:r>
            <a:endParaRPr lang="en-US" sz="2800" dirty="0" smtClean="0"/>
          </a:p>
        </p:txBody>
      </p:sp>
      <p:graphicFrame>
        <p:nvGraphicFramePr>
          <p:cNvPr id="9" name="Table 8"/>
          <p:cNvGraphicFramePr>
            <a:graphicFrameLocks noGrp="1"/>
          </p:cNvGraphicFramePr>
          <p:nvPr/>
        </p:nvGraphicFramePr>
        <p:xfrm>
          <a:off x="1371600" y="3466306"/>
          <a:ext cx="6515100" cy="2266950"/>
        </p:xfrm>
        <a:graphic>
          <a:graphicData uri="http://schemas.openxmlformats.org/drawingml/2006/table">
            <a:tbl>
              <a:tblPr/>
              <a:tblGrid>
                <a:gridCol w="2954936"/>
                <a:gridCol w="3560164"/>
              </a:tblGrid>
              <a:tr h="631394">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Результата теста Дрейза</a:t>
                      </a:r>
                      <a:endParaRPr kumimoji="0" lang="en-US" sz="1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Классификация</a:t>
                      </a:r>
                      <a:endParaRPr kumimoji="0" lang="en-US" sz="1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r>
              <a:tr h="359256">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rPr>
                        <a:t>Не раздражает</a:t>
                      </a: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a:t>
                      </a: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rowSpan="2">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rPr>
                        <a:t>Не раздражители</a:t>
                      </a: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(0)</a:t>
                      </a: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0272">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rPr>
                        <a:t>Слабо раздражает</a:t>
                      </a: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a:t>
                      </a: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vMerge="1">
                  <a:txBody>
                    <a:bodyPr/>
                    <a:lstStyle/>
                    <a:p>
                      <a:pPr marL="0" marR="0" lvl="0" indent="0" algn="l" defTabSz="914400" rtl="0" eaLnBrk="1" fontAlgn="base" latinLnBrk="0" hangingPunct="1">
                        <a:lnSpc>
                          <a:spcPct val="115000"/>
                        </a:lnSpc>
                        <a:spcBef>
                          <a:spcPts val="300"/>
                        </a:spcBef>
                        <a:spcAft>
                          <a:spcPts val="300"/>
                        </a:spcAft>
                        <a:buClrTx/>
                        <a:buSzTx/>
                        <a:buFontTx/>
                        <a:buNone/>
                        <a:tabLst/>
                      </a:pPr>
                      <a:endParaRPr kumimoji="0" lang="en-US"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0272">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rPr>
                        <a:t>Умеренно раздражает</a:t>
                      </a: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a:t>
                      </a: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99"/>
                    </a:solidFill>
                  </a:tcPr>
                </a:tc>
                <a:tc rowSpan="3">
                  <a:txBody>
                    <a:bodyPr/>
                    <a:lstStyle/>
                    <a:p>
                      <a:pPr marL="0" marR="0" lvl="0" indent="0" algn="ctr" defTabSz="914400" rtl="0" eaLnBrk="1" fontAlgn="base" latinLnBrk="0" hangingPunct="1">
                        <a:lnSpc>
                          <a:spcPct val="115000"/>
                        </a:lnSpc>
                        <a:spcBef>
                          <a:spcPts val="300"/>
                        </a:spcBef>
                        <a:spcAft>
                          <a:spcPts val="300"/>
                        </a:spcAft>
                        <a:buClrTx/>
                        <a:buSzTx/>
                        <a:buFontTx/>
                        <a:buNone/>
                        <a:tabLst/>
                        <a:defRPr/>
                      </a:pPr>
                      <a:r>
                        <a:rPr kumimoji="0" lang="ru-RU"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rPr>
                        <a:t>Раздражители</a:t>
                      </a:r>
                      <a:r>
                        <a:rPr kumimoji="0" lang="en-US"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rPr>
                        <a:t> (1)</a:t>
                      </a: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320272">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rPr>
                        <a:t>Сильно раздражает</a:t>
                      </a:r>
                      <a:endPar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66"/>
                    </a:solidFill>
                  </a:tcPr>
                </a:tc>
                <a:tc vMerge="1">
                  <a:txBody>
                    <a:bodyPr/>
                    <a:lstStyle/>
                    <a:p>
                      <a:pPr marL="0" marR="0" lvl="0" indent="0" algn="l" defTabSz="914400" rtl="0" eaLnBrk="1" fontAlgn="base" latinLnBrk="0" hangingPunct="1">
                        <a:lnSpc>
                          <a:spcPct val="115000"/>
                        </a:lnSpc>
                        <a:spcBef>
                          <a:spcPts val="300"/>
                        </a:spcBef>
                        <a:spcAft>
                          <a:spcPts val="300"/>
                        </a:spcAft>
                        <a:buClrTx/>
                        <a:buSzTx/>
                        <a:buFontTx/>
                        <a:buNone/>
                        <a:tabLst/>
                        <a:defRPr/>
                      </a:pPr>
                      <a:endParaRPr kumimoji="0" lang="en-US"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484">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Разъедает</a:t>
                      </a:r>
                      <a:endPar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vMerge="1">
                  <a:txBody>
                    <a:bodyPr/>
                    <a:lstStyle/>
                    <a:p>
                      <a:pPr marL="0" marR="0" lvl="0" indent="0" algn="l" defTabSz="914400" rtl="0" eaLnBrk="1" fontAlgn="base" latinLnBrk="0" hangingPunct="1">
                        <a:lnSpc>
                          <a:spcPct val="115000"/>
                        </a:lnSpc>
                        <a:spcBef>
                          <a:spcPts val="300"/>
                        </a:spcBef>
                        <a:spcAft>
                          <a:spcPts val="300"/>
                        </a:spcAft>
                        <a:buClrTx/>
                        <a:buSzTx/>
                        <a:buFontTx/>
                        <a:buNone/>
                        <a:tabLst/>
                        <a:defRPr/>
                      </a:pPr>
                      <a:endParaRPr kumimoji="0" lang="en-US"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5" name="Picture 67"/>
          <p:cNvPicPr>
            <a:picLocks noChangeAspect="1" noChangeArrowheads="1"/>
          </p:cNvPicPr>
          <p:nvPr/>
        </p:nvPicPr>
        <p:blipFill>
          <a:blip r:embed="rId2" cstate="print"/>
          <a:srcRect/>
          <a:stretch>
            <a:fillRect/>
          </a:stretch>
        </p:blipFill>
        <p:spPr bwMode="auto">
          <a:xfrm>
            <a:off x="5856288" y="3048000"/>
            <a:ext cx="3286125" cy="2133600"/>
          </a:xfrm>
          <a:prstGeom prst="rect">
            <a:avLst/>
          </a:prstGeom>
          <a:noFill/>
          <a:ln w="9525">
            <a:noFill/>
            <a:miter lim="800000"/>
            <a:headEnd/>
            <a:tailEnd/>
          </a:ln>
          <a:effectLst/>
        </p:spPr>
      </p:pic>
      <p:pic>
        <p:nvPicPr>
          <p:cNvPr id="46086" name="Picture 66"/>
          <p:cNvPicPr>
            <a:picLocks noChangeAspect="1" noChangeArrowheads="1"/>
          </p:cNvPicPr>
          <p:nvPr/>
        </p:nvPicPr>
        <p:blipFill>
          <a:blip r:embed="rId3" cstate="print"/>
          <a:srcRect/>
          <a:stretch>
            <a:fillRect/>
          </a:stretch>
        </p:blipFill>
        <p:spPr bwMode="auto">
          <a:xfrm>
            <a:off x="5857875" y="3048000"/>
            <a:ext cx="3286125" cy="2133600"/>
          </a:xfrm>
          <a:prstGeom prst="rect">
            <a:avLst/>
          </a:prstGeom>
          <a:noFill/>
          <a:ln w="9525">
            <a:noFill/>
            <a:miter lim="800000"/>
            <a:headEnd/>
            <a:tailEnd/>
          </a:ln>
          <a:effectLst/>
        </p:spPr>
      </p:pic>
      <p:sp>
        <p:nvSpPr>
          <p:cNvPr id="46084" name="Title 1"/>
          <p:cNvSpPr>
            <a:spLocks noGrp="1"/>
          </p:cNvSpPr>
          <p:nvPr>
            <p:ph type="title"/>
          </p:nvPr>
        </p:nvSpPr>
        <p:spPr/>
        <p:txBody>
          <a:bodyPr/>
          <a:lstStyle/>
          <a:p>
            <a:pPr eaLnBrk="1" hangingPunct="1"/>
            <a:r>
              <a:rPr lang="ru-RU" dirty="0" smtClean="0"/>
              <a:t>Типичные раздражители</a:t>
            </a:r>
            <a:endParaRPr lang="en-US" dirty="0" smtClean="0"/>
          </a:p>
        </p:txBody>
      </p:sp>
      <p:sp>
        <p:nvSpPr>
          <p:cNvPr id="27651" name="Content Placeholder 2"/>
          <p:cNvSpPr>
            <a:spLocks noGrp="1"/>
          </p:cNvSpPr>
          <p:nvPr>
            <p:ph idx="1"/>
          </p:nvPr>
        </p:nvSpPr>
        <p:spPr>
          <a:xfrm>
            <a:off x="457200" y="1600200"/>
            <a:ext cx="5842992" cy="4525963"/>
          </a:xfrm>
        </p:spPr>
        <p:txBody>
          <a:bodyPr/>
          <a:lstStyle/>
          <a:p>
            <a:pPr eaLnBrk="1" hangingPunct="1"/>
            <a:r>
              <a:rPr lang="ru-RU" sz="2000" dirty="0" smtClean="0"/>
              <a:t>Первичные амины, не имеющие кислотных групп (</a:t>
            </a:r>
            <a:r>
              <a:rPr lang="en-US" sz="2000" dirty="0" err="1" smtClean="0"/>
              <a:t>pKa</a:t>
            </a:r>
            <a:r>
              <a:rPr lang="en-US" sz="2000" dirty="0" smtClean="0"/>
              <a:t> &lt; 7</a:t>
            </a:r>
            <a:r>
              <a:rPr lang="ru-RU" sz="2000" dirty="0" smtClean="0"/>
              <a:t>)</a:t>
            </a:r>
            <a:r>
              <a:rPr lang="en-US" sz="2000" dirty="0" smtClean="0"/>
              <a:t> </a:t>
            </a:r>
            <a:r>
              <a:rPr lang="ru-RU" sz="2000" dirty="0" smtClean="0"/>
              <a:t>с высокой вероятностью</a:t>
            </a:r>
            <a:r>
              <a:rPr lang="en-US" sz="2000" dirty="0" smtClean="0"/>
              <a:t> </a:t>
            </a:r>
            <a:r>
              <a:rPr lang="ru-RU" sz="2000" dirty="0" smtClean="0"/>
              <a:t>раздражают как глаза, так и кожу</a:t>
            </a:r>
            <a:endParaRPr lang="en-US" sz="2000" dirty="0" smtClean="0"/>
          </a:p>
          <a:p>
            <a:pPr eaLnBrk="1" hangingPunct="1"/>
            <a:endParaRPr lang="en-US" sz="2000" dirty="0" smtClean="0"/>
          </a:p>
          <a:p>
            <a:pPr eaLnBrk="1" hangingPunct="1"/>
            <a:r>
              <a:rPr lang="ru-RU" sz="2000" dirty="0" smtClean="0"/>
              <a:t>Фенолы</a:t>
            </a:r>
            <a:r>
              <a:rPr lang="en-US" sz="2000" dirty="0" smtClean="0"/>
              <a:t> </a:t>
            </a:r>
            <a:r>
              <a:rPr lang="ru-RU" sz="2000" dirty="0" smtClean="0"/>
              <a:t>и</a:t>
            </a:r>
            <a:r>
              <a:rPr lang="en-US" sz="2000" dirty="0" smtClean="0"/>
              <a:t> </a:t>
            </a:r>
            <a:r>
              <a:rPr lang="ru-RU" sz="2000" dirty="0" smtClean="0"/>
              <a:t>моногидроксиспирты</a:t>
            </a:r>
            <a:r>
              <a:rPr lang="en-US" sz="2000" dirty="0" smtClean="0"/>
              <a:t> </a:t>
            </a:r>
            <a:r>
              <a:rPr lang="ru-RU" sz="2000" dirty="0" smtClean="0"/>
              <a:t>являются глазными раздражителями. Большинство алифатических спиртов также раздражают кожу.</a:t>
            </a:r>
            <a:endParaRPr lang="en-US" sz="2000" dirty="0" smtClean="0"/>
          </a:p>
          <a:p>
            <a:pPr eaLnBrk="1" hangingPunct="1"/>
            <a:endParaRPr lang="en-US" sz="2000" dirty="0" smtClean="0"/>
          </a:p>
          <a:p>
            <a:pPr eaLnBrk="1" hangingPunct="1"/>
            <a:r>
              <a:rPr lang="ru-RU" sz="2000" dirty="0" smtClean="0"/>
              <a:t>Молекулы, в состав которых входят активированные двойные связи, являются и глазными, и кожными раздражителями</a:t>
            </a:r>
            <a:endParaRPr lang="en-US" sz="2000" dirty="0" smtClean="0"/>
          </a:p>
          <a:p>
            <a:pPr eaLnBrk="1" hangingPunct="1"/>
            <a:endParaRPr lang="en-US" sz="2000" dirty="0" smtClean="0"/>
          </a:p>
          <a:p>
            <a:pPr eaLnBrk="1" hangingPunct="1"/>
            <a:endParaRPr lang="en-US" sz="2000" dirty="0" smtClean="0"/>
          </a:p>
        </p:txBody>
      </p:sp>
      <p:pic>
        <p:nvPicPr>
          <p:cNvPr id="27653" name="Picture 65"/>
          <p:cNvPicPr>
            <a:picLocks noChangeAspect="1" noChangeArrowheads="1"/>
          </p:cNvPicPr>
          <p:nvPr/>
        </p:nvPicPr>
        <p:blipFill>
          <a:blip r:embed="rId4" cstate="print"/>
          <a:srcRect/>
          <a:stretch>
            <a:fillRect/>
          </a:stretch>
        </p:blipFill>
        <p:spPr bwMode="auto">
          <a:xfrm>
            <a:off x="5638800" y="1524000"/>
            <a:ext cx="3286125" cy="2133600"/>
          </a:xfrm>
          <a:prstGeom prst="rect">
            <a:avLst/>
          </a:prstGeom>
          <a:noFill/>
          <a:ln w="9525">
            <a:noFill/>
            <a:miter lim="800000"/>
            <a:headEnd/>
            <a:tailEnd/>
          </a:ln>
          <a:effectLst/>
        </p:spPr>
      </p:pic>
      <p:pic>
        <p:nvPicPr>
          <p:cNvPr id="27656" name="Picture 68"/>
          <p:cNvPicPr>
            <a:picLocks noChangeAspect="1" noChangeArrowheads="1"/>
          </p:cNvPicPr>
          <p:nvPr/>
        </p:nvPicPr>
        <p:blipFill>
          <a:blip r:embed="rId5" cstate="print"/>
          <a:srcRect/>
          <a:stretch>
            <a:fillRect/>
          </a:stretch>
        </p:blipFill>
        <p:spPr bwMode="auto">
          <a:xfrm>
            <a:off x="5857875" y="4710113"/>
            <a:ext cx="3286125" cy="21336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65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65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608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655"/>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7651">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6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r>
              <a:rPr lang="ru-RU" dirty="0" smtClean="0"/>
              <a:t>Влияние ионизации</a:t>
            </a:r>
            <a:endParaRPr lang="en-US" dirty="0" smtClean="0"/>
          </a:p>
        </p:txBody>
      </p:sp>
      <p:sp>
        <p:nvSpPr>
          <p:cNvPr id="47107" name="Content Placeholder 2"/>
          <p:cNvSpPr>
            <a:spLocks noGrp="1"/>
          </p:cNvSpPr>
          <p:nvPr>
            <p:ph idx="1"/>
          </p:nvPr>
        </p:nvSpPr>
        <p:spPr/>
        <p:txBody>
          <a:bodyPr/>
          <a:lstStyle/>
          <a:p>
            <a:pPr eaLnBrk="1" hangingPunct="1"/>
            <a:r>
              <a:rPr lang="ru-RU" sz="2200" dirty="0" smtClean="0"/>
              <a:t>Из-за отсутствия буфферного эффекта поведение кислот (или оснований)</a:t>
            </a:r>
            <a:r>
              <a:rPr lang="en-US" sz="2200" dirty="0" smtClean="0"/>
              <a:t> </a:t>
            </a:r>
            <a:r>
              <a:rPr lang="ru-RU" sz="2200" dirty="0" smtClean="0"/>
              <a:t>и их солей</a:t>
            </a:r>
            <a:r>
              <a:rPr lang="en-US" sz="2200" dirty="0" smtClean="0"/>
              <a:t> </a:t>
            </a:r>
            <a:r>
              <a:rPr lang="ru-RU" sz="2200" dirty="0" smtClean="0"/>
              <a:t>принципиально отличается:</a:t>
            </a:r>
            <a:endParaRPr lang="en-US" sz="2200" dirty="0" smtClean="0"/>
          </a:p>
        </p:txBody>
      </p:sp>
      <p:pic>
        <p:nvPicPr>
          <p:cNvPr id="47109" name="Picture 2"/>
          <p:cNvPicPr>
            <a:picLocks noChangeAspect="1" noChangeArrowheads="1"/>
          </p:cNvPicPr>
          <p:nvPr/>
        </p:nvPicPr>
        <p:blipFill>
          <a:blip r:embed="rId2" cstate="print"/>
          <a:srcRect/>
          <a:stretch>
            <a:fillRect/>
          </a:stretch>
        </p:blipFill>
        <p:spPr bwMode="auto">
          <a:xfrm>
            <a:off x="-324544" y="2492896"/>
            <a:ext cx="3286125" cy="2133600"/>
          </a:xfrm>
          <a:prstGeom prst="rect">
            <a:avLst/>
          </a:prstGeom>
          <a:noFill/>
          <a:ln w="9525">
            <a:noFill/>
            <a:miter lim="800000"/>
            <a:headEnd/>
            <a:tailEnd/>
          </a:ln>
          <a:effectLst/>
        </p:spPr>
      </p:pic>
      <p:pic>
        <p:nvPicPr>
          <p:cNvPr id="47110" name="Picture 3"/>
          <p:cNvPicPr>
            <a:picLocks noChangeAspect="1" noChangeArrowheads="1"/>
          </p:cNvPicPr>
          <p:nvPr/>
        </p:nvPicPr>
        <p:blipFill>
          <a:blip r:embed="rId3" cstate="print"/>
          <a:srcRect/>
          <a:stretch>
            <a:fillRect/>
          </a:stretch>
        </p:blipFill>
        <p:spPr bwMode="auto">
          <a:xfrm>
            <a:off x="-322957" y="2492896"/>
            <a:ext cx="3286125" cy="2133600"/>
          </a:xfrm>
          <a:prstGeom prst="rect">
            <a:avLst/>
          </a:prstGeom>
          <a:noFill/>
          <a:ln w="9525">
            <a:noFill/>
            <a:miter lim="800000"/>
            <a:headEnd/>
            <a:tailEnd/>
          </a:ln>
          <a:effectLst/>
        </p:spPr>
      </p:pic>
      <p:pic>
        <p:nvPicPr>
          <p:cNvPr id="47111" name="Picture 4"/>
          <p:cNvPicPr>
            <a:picLocks noChangeAspect="1" noChangeArrowheads="1"/>
          </p:cNvPicPr>
          <p:nvPr/>
        </p:nvPicPr>
        <p:blipFill>
          <a:blip r:embed="rId4" cstate="print"/>
          <a:srcRect/>
          <a:stretch>
            <a:fillRect/>
          </a:stretch>
        </p:blipFill>
        <p:spPr bwMode="auto">
          <a:xfrm>
            <a:off x="-324544" y="4245496"/>
            <a:ext cx="3286125" cy="2133600"/>
          </a:xfrm>
          <a:prstGeom prst="rect">
            <a:avLst/>
          </a:prstGeom>
          <a:noFill/>
          <a:ln w="9525">
            <a:noFill/>
            <a:miter lim="800000"/>
            <a:headEnd/>
            <a:tailEnd/>
          </a:ln>
          <a:effectLst/>
        </p:spPr>
      </p:pic>
      <p:pic>
        <p:nvPicPr>
          <p:cNvPr id="47112" name="Picture 5"/>
          <p:cNvPicPr>
            <a:picLocks noChangeAspect="1" noChangeArrowheads="1"/>
          </p:cNvPicPr>
          <p:nvPr/>
        </p:nvPicPr>
        <p:blipFill>
          <a:blip r:embed="rId5" cstate="print"/>
          <a:srcRect/>
          <a:stretch>
            <a:fillRect/>
          </a:stretch>
        </p:blipFill>
        <p:spPr bwMode="auto">
          <a:xfrm>
            <a:off x="3869829" y="4232920"/>
            <a:ext cx="3286125" cy="2133600"/>
          </a:xfrm>
          <a:prstGeom prst="rect">
            <a:avLst/>
          </a:prstGeom>
          <a:noFill/>
          <a:ln w="9525">
            <a:noFill/>
            <a:miter lim="800000"/>
            <a:headEnd/>
            <a:tailEnd/>
          </a:ln>
          <a:effectLst/>
        </p:spPr>
      </p:pic>
      <p:sp>
        <p:nvSpPr>
          <p:cNvPr id="47113" name="TextBox 10"/>
          <p:cNvSpPr txBox="1">
            <a:spLocks noChangeArrowheads="1"/>
          </p:cNvSpPr>
          <p:nvPr/>
        </p:nvSpPr>
        <p:spPr bwMode="auto">
          <a:xfrm>
            <a:off x="2312293" y="3026296"/>
            <a:ext cx="1803058" cy="1200329"/>
          </a:xfrm>
          <a:prstGeom prst="rect">
            <a:avLst/>
          </a:prstGeom>
          <a:noFill/>
          <a:ln w="9525">
            <a:noFill/>
            <a:miter lim="800000"/>
            <a:headEnd/>
            <a:tailEnd/>
          </a:ln>
        </p:spPr>
        <p:txBody>
          <a:bodyPr wrap="none">
            <a:spAutoFit/>
          </a:bodyPr>
          <a:lstStyle/>
          <a:p>
            <a:r>
              <a:rPr lang="ru-RU" sz="1200" dirty="0" smtClean="0">
                <a:solidFill>
                  <a:srgbClr val="000000"/>
                </a:solidFill>
              </a:rPr>
              <a:t>Результаты рассчётов</a:t>
            </a:r>
            <a:r>
              <a:rPr lang="en-US" sz="1200" dirty="0" smtClean="0">
                <a:solidFill>
                  <a:srgbClr val="000000"/>
                </a:solidFill>
              </a:rPr>
              <a:t>:</a:t>
            </a:r>
            <a:endParaRPr lang="en-US" sz="1200" dirty="0">
              <a:solidFill>
                <a:srgbClr val="000000"/>
              </a:solidFill>
            </a:endParaRPr>
          </a:p>
          <a:p>
            <a:endParaRPr lang="en-US" sz="1200" dirty="0">
              <a:solidFill>
                <a:srgbClr val="000000"/>
              </a:solidFill>
            </a:endParaRPr>
          </a:p>
          <a:p>
            <a:r>
              <a:rPr lang="en-US" sz="1200" dirty="0" smtClean="0">
                <a:solidFill>
                  <a:srgbClr val="000000"/>
                </a:solidFill>
              </a:rPr>
              <a:t>p(Eye)= </a:t>
            </a:r>
            <a:r>
              <a:rPr lang="en-US" sz="1200" dirty="0">
                <a:solidFill>
                  <a:srgbClr val="000000"/>
                </a:solidFill>
              </a:rPr>
              <a:t>1.00</a:t>
            </a:r>
            <a:br>
              <a:rPr lang="en-US" sz="1200" dirty="0">
                <a:solidFill>
                  <a:srgbClr val="000000"/>
                </a:solidFill>
              </a:rPr>
            </a:br>
            <a:r>
              <a:rPr lang="en-US" sz="1200" dirty="0" smtClean="0">
                <a:solidFill>
                  <a:srgbClr val="000000"/>
                </a:solidFill>
              </a:rPr>
              <a:t>p(Skin) </a:t>
            </a:r>
            <a:r>
              <a:rPr lang="en-US" sz="1200" dirty="0">
                <a:solidFill>
                  <a:srgbClr val="000000"/>
                </a:solidFill>
              </a:rPr>
              <a:t>= 0.98</a:t>
            </a:r>
          </a:p>
          <a:p>
            <a:endParaRPr lang="en-US" sz="1200" dirty="0">
              <a:solidFill>
                <a:srgbClr val="000000"/>
              </a:solidFill>
            </a:endParaRPr>
          </a:p>
          <a:p>
            <a:r>
              <a:rPr lang="ru-RU" sz="1200" dirty="0" smtClean="0">
                <a:solidFill>
                  <a:srgbClr val="000000"/>
                </a:solidFill>
              </a:rPr>
              <a:t>Предупреждения</a:t>
            </a:r>
            <a:r>
              <a:rPr lang="en-US" sz="1200" dirty="0" smtClean="0">
                <a:solidFill>
                  <a:srgbClr val="000000"/>
                </a:solidFill>
              </a:rPr>
              <a:t>: </a:t>
            </a:r>
            <a:r>
              <a:rPr lang="en-US" sz="1200" dirty="0">
                <a:solidFill>
                  <a:srgbClr val="000000"/>
                </a:solidFill>
              </a:rPr>
              <a:t>2</a:t>
            </a:r>
          </a:p>
        </p:txBody>
      </p:sp>
      <p:sp>
        <p:nvSpPr>
          <p:cNvPr id="47114" name="TextBox 11"/>
          <p:cNvSpPr txBox="1">
            <a:spLocks noChangeArrowheads="1"/>
          </p:cNvSpPr>
          <p:nvPr/>
        </p:nvSpPr>
        <p:spPr bwMode="auto">
          <a:xfrm>
            <a:off x="2312293" y="4702696"/>
            <a:ext cx="1803058" cy="1200329"/>
          </a:xfrm>
          <a:prstGeom prst="rect">
            <a:avLst/>
          </a:prstGeom>
          <a:noFill/>
          <a:ln w="9525">
            <a:noFill/>
            <a:miter lim="800000"/>
            <a:headEnd/>
            <a:tailEnd/>
          </a:ln>
        </p:spPr>
        <p:txBody>
          <a:bodyPr wrap="none">
            <a:spAutoFit/>
          </a:bodyPr>
          <a:lstStyle/>
          <a:p>
            <a:r>
              <a:rPr lang="ru-RU" sz="1200" dirty="0" smtClean="0">
                <a:solidFill>
                  <a:srgbClr val="000000"/>
                </a:solidFill>
              </a:rPr>
              <a:t>Результаты рассчётов</a:t>
            </a:r>
            <a:r>
              <a:rPr lang="en-US" sz="1200" dirty="0" smtClean="0">
                <a:solidFill>
                  <a:srgbClr val="000000"/>
                </a:solidFill>
              </a:rPr>
              <a:t>:</a:t>
            </a:r>
            <a:endParaRPr lang="en-US" sz="1200" dirty="0">
              <a:solidFill>
                <a:srgbClr val="000000"/>
              </a:solidFill>
            </a:endParaRPr>
          </a:p>
          <a:p>
            <a:endParaRPr lang="en-US" sz="1200" dirty="0">
              <a:solidFill>
                <a:srgbClr val="000000"/>
              </a:solidFill>
            </a:endParaRPr>
          </a:p>
          <a:p>
            <a:r>
              <a:rPr lang="en-US" sz="1200" dirty="0" smtClean="0">
                <a:solidFill>
                  <a:srgbClr val="000000"/>
                </a:solidFill>
              </a:rPr>
              <a:t>p(Eye)= </a:t>
            </a:r>
            <a:r>
              <a:rPr lang="en-US" sz="1200" dirty="0">
                <a:solidFill>
                  <a:srgbClr val="000000"/>
                </a:solidFill>
              </a:rPr>
              <a:t>0.75</a:t>
            </a:r>
            <a:br>
              <a:rPr lang="en-US" sz="1200" dirty="0">
                <a:solidFill>
                  <a:srgbClr val="000000"/>
                </a:solidFill>
              </a:rPr>
            </a:br>
            <a:r>
              <a:rPr lang="en-US" sz="1200" dirty="0" smtClean="0">
                <a:solidFill>
                  <a:srgbClr val="000000"/>
                </a:solidFill>
              </a:rPr>
              <a:t>p(Skin) </a:t>
            </a:r>
            <a:r>
              <a:rPr lang="en-US" sz="1200" dirty="0">
                <a:solidFill>
                  <a:srgbClr val="000000"/>
                </a:solidFill>
              </a:rPr>
              <a:t>= 0.72</a:t>
            </a:r>
          </a:p>
          <a:p>
            <a:endParaRPr lang="en-US" sz="1200" dirty="0">
              <a:solidFill>
                <a:srgbClr val="000000"/>
              </a:solidFill>
            </a:endParaRPr>
          </a:p>
          <a:p>
            <a:r>
              <a:rPr lang="ru-RU" sz="1200" dirty="0" smtClean="0">
                <a:solidFill>
                  <a:srgbClr val="000000"/>
                </a:solidFill>
              </a:rPr>
              <a:t>Предупреждения</a:t>
            </a:r>
            <a:r>
              <a:rPr lang="en-US" sz="1200" dirty="0" smtClean="0">
                <a:solidFill>
                  <a:srgbClr val="000000"/>
                </a:solidFill>
              </a:rPr>
              <a:t>: </a:t>
            </a:r>
            <a:r>
              <a:rPr lang="en-US" sz="1200" dirty="0">
                <a:solidFill>
                  <a:srgbClr val="000000"/>
                </a:solidFill>
              </a:rPr>
              <a:t>1</a:t>
            </a:r>
          </a:p>
        </p:txBody>
      </p:sp>
      <p:sp>
        <p:nvSpPr>
          <p:cNvPr id="47115" name="TextBox 12"/>
          <p:cNvSpPr txBox="1">
            <a:spLocks noChangeArrowheads="1"/>
          </p:cNvSpPr>
          <p:nvPr/>
        </p:nvSpPr>
        <p:spPr bwMode="auto">
          <a:xfrm>
            <a:off x="6379667" y="3032770"/>
            <a:ext cx="1803058" cy="1200329"/>
          </a:xfrm>
          <a:prstGeom prst="rect">
            <a:avLst/>
          </a:prstGeom>
          <a:noFill/>
          <a:ln w="9525">
            <a:noFill/>
            <a:miter lim="800000"/>
            <a:headEnd/>
            <a:tailEnd/>
          </a:ln>
        </p:spPr>
        <p:txBody>
          <a:bodyPr wrap="none">
            <a:spAutoFit/>
          </a:bodyPr>
          <a:lstStyle/>
          <a:p>
            <a:r>
              <a:rPr lang="ru-RU" sz="1200" dirty="0" smtClean="0">
                <a:solidFill>
                  <a:srgbClr val="000000"/>
                </a:solidFill>
              </a:rPr>
              <a:t>Результаты рассчётов</a:t>
            </a:r>
            <a:r>
              <a:rPr lang="en-US" sz="1200" dirty="0" smtClean="0">
                <a:solidFill>
                  <a:srgbClr val="000000"/>
                </a:solidFill>
              </a:rPr>
              <a:t>:</a:t>
            </a:r>
            <a:endParaRPr lang="en-US" sz="1200" dirty="0">
              <a:solidFill>
                <a:srgbClr val="000000"/>
              </a:solidFill>
            </a:endParaRPr>
          </a:p>
          <a:p>
            <a:endParaRPr lang="en-US" sz="1200" dirty="0">
              <a:solidFill>
                <a:srgbClr val="000000"/>
              </a:solidFill>
            </a:endParaRPr>
          </a:p>
          <a:p>
            <a:r>
              <a:rPr lang="en-US" sz="1200" dirty="0" smtClean="0">
                <a:solidFill>
                  <a:srgbClr val="000000"/>
                </a:solidFill>
              </a:rPr>
              <a:t>p(Eye)= </a:t>
            </a:r>
            <a:r>
              <a:rPr lang="en-US" sz="1200" dirty="0">
                <a:solidFill>
                  <a:srgbClr val="000000"/>
                </a:solidFill>
              </a:rPr>
              <a:t>0.11</a:t>
            </a:r>
            <a:br>
              <a:rPr lang="en-US" sz="1200" dirty="0">
                <a:solidFill>
                  <a:srgbClr val="000000"/>
                </a:solidFill>
              </a:rPr>
            </a:br>
            <a:r>
              <a:rPr lang="en-US" sz="1200" dirty="0" smtClean="0">
                <a:solidFill>
                  <a:srgbClr val="000000"/>
                </a:solidFill>
              </a:rPr>
              <a:t>p(Skin) </a:t>
            </a:r>
            <a:r>
              <a:rPr lang="en-US" sz="1200" dirty="0">
                <a:solidFill>
                  <a:srgbClr val="000000"/>
                </a:solidFill>
              </a:rPr>
              <a:t>= 0.20</a:t>
            </a:r>
          </a:p>
          <a:p>
            <a:endParaRPr lang="en-US" sz="1200" dirty="0">
              <a:solidFill>
                <a:srgbClr val="000000"/>
              </a:solidFill>
            </a:endParaRPr>
          </a:p>
          <a:p>
            <a:r>
              <a:rPr lang="ru-RU" sz="1200" dirty="0" smtClean="0">
                <a:solidFill>
                  <a:srgbClr val="000000"/>
                </a:solidFill>
              </a:rPr>
              <a:t>Предупреждения</a:t>
            </a:r>
            <a:r>
              <a:rPr lang="en-US" sz="1200" dirty="0" smtClean="0">
                <a:solidFill>
                  <a:srgbClr val="000000"/>
                </a:solidFill>
              </a:rPr>
              <a:t>: </a:t>
            </a:r>
            <a:r>
              <a:rPr lang="en-US" sz="1200" dirty="0">
                <a:solidFill>
                  <a:srgbClr val="000000"/>
                </a:solidFill>
              </a:rPr>
              <a:t>0</a:t>
            </a:r>
          </a:p>
        </p:txBody>
      </p:sp>
      <p:pic>
        <p:nvPicPr>
          <p:cNvPr id="47116" name="Picture 7"/>
          <p:cNvPicPr>
            <a:picLocks noChangeAspect="1" noChangeArrowheads="1"/>
          </p:cNvPicPr>
          <p:nvPr/>
        </p:nvPicPr>
        <p:blipFill>
          <a:blip r:embed="rId6" cstate="print"/>
          <a:srcRect/>
          <a:stretch>
            <a:fillRect/>
          </a:stretch>
        </p:blipFill>
        <p:spPr bwMode="auto">
          <a:xfrm>
            <a:off x="3707904" y="2708920"/>
            <a:ext cx="3286125" cy="2133600"/>
          </a:xfrm>
          <a:prstGeom prst="rect">
            <a:avLst/>
          </a:prstGeom>
          <a:noFill/>
          <a:ln w="9525">
            <a:noFill/>
            <a:miter lim="800000"/>
            <a:headEnd/>
            <a:tailEnd/>
          </a:ln>
          <a:effectLst/>
        </p:spPr>
      </p:pic>
      <p:sp>
        <p:nvSpPr>
          <p:cNvPr id="47117" name="TextBox 15"/>
          <p:cNvSpPr txBox="1">
            <a:spLocks noChangeArrowheads="1"/>
          </p:cNvSpPr>
          <p:nvPr/>
        </p:nvSpPr>
        <p:spPr bwMode="auto">
          <a:xfrm>
            <a:off x="6532067" y="4766320"/>
            <a:ext cx="1627048" cy="1200329"/>
          </a:xfrm>
          <a:prstGeom prst="rect">
            <a:avLst/>
          </a:prstGeom>
          <a:noFill/>
          <a:ln w="9525">
            <a:noFill/>
            <a:miter lim="800000"/>
            <a:headEnd/>
            <a:tailEnd/>
          </a:ln>
        </p:spPr>
        <p:txBody>
          <a:bodyPr wrap="none">
            <a:spAutoFit/>
          </a:bodyPr>
          <a:lstStyle/>
          <a:p>
            <a:r>
              <a:rPr lang="en-US" sz="1200" dirty="0">
                <a:solidFill>
                  <a:srgbClr val="000000"/>
                </a:solidFill>
              </a:rPr>
              <a:t>Predicted values:</a:t>
            </a:r>
          </a:p>
          <a:p>
            <a:endParaRPr lang="en-US" sz="1200" dirty="0">
              <a:solidFill>
                <a:srgbClr val="000000"/>
              </a:solidFill>
            </a:endParaRPr>
          </a:p>
          <a:p>
            <a:r>
              <a:rPr lang="en-US" sz="1200" dirty="0" smtClean="0">
                <a:solidFill>
                  <a:srgbClr val="000000"/>
                </a:solidFill>
              </a:rPr>
              <a:t>p(Eye)= </a:t>
            </a:r>
            <a:r>
              <a:rPr lang="en-US" sz="1200" dirty="0">
                <a:solidFill>
                  <a:srgbClr val="000000"/>
                </a:solidFill>
              </a:rPr>
              <a:t>0.30</a:t>
            </a:r>
            <a:br>
              <a:rPr lang="en-US" sz="1200" dirty="0">
                <a:solidFill>
                  <a:srgbClr val="000000"/>
                </a:solidFill>
              </a:rPr>
            </a:br>
            <a:r>
              <a:rPr lang="en-US" sz="1200" dirty="0" smtClean="0">
                <a:solidFill>
                  <a:srgbClr val="000000"/>
                </a:solidFill>
              </a:rPr>
              <a:t>p(Skin) </a:t>
            </a:r>
            <a:r>
              <a:rPr lang="en-US" sz="1200" dirty="0">
                <a:solidFill>
                  <a:srgbClr val="000000"/>
                </a:solidFill>
              </a:rPr>
              <a:t>= 0.20</a:t>
            </a:r>
          </a:p>
          <a:p>
            <a:endParaRPr lang="en-US" sz="1200" dirty="0">
              <a:solidFill>
                <a:srgbClr val="000000"/>
              </a:solidFill>
            </a:endParaRPr>
          </a:p>
          <a:p>
            <a:r>
              <a:rPr lang="ru-RU" sz="1200" dirty="0" smtClean="0">
                <a:solidFill>
                  <a:srgbClr val="000000"/>
                </a:solidFill>
              </a:rPr>
              <a:t>Предупреждения </a:t>
            </a:r>
            <a:r>
              <a:rPr lang="en-US" sz="1200" dirty="0" smtClean="0">
                <a:solidFill>
                  <a:srgbClr val="000000"/>
                </a:solidFill>
              </a:rPr>
              <a:t>: </a:t>
            </a:r>
            <a:r>
              <a:rPr lang="en-US" sz="1200" dirty="0">
                <a:solidFill>
                  <a:srgbClr val="000000"/>
                </a:solidFill>
              </a:rPr>
              <a:t>0</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endParaRPr lang="en-US"/>
          </a:p>
        </p:txBody>
      </p:sp>
      <p:sp>
        <p:nvSpPr>
          <p:cNvPr id="48131" name="Text Placeholder 4"/>
          <p:cNvSpPr>
            <a:spLocks noGrp="1"/>
          </p:cNvSpPr>
          <p:nvPr>
            <p:ph type="body" idx="1"/>
          </p:nvPr>
        </p:nvSpPr>
        <p:spPr/>
        <p:txBody>
          <a:bodyPr anchor="ctr"/>
          <a:lstStyle/>
          <a:p>
            <a:pPr algn="ctr"/>
            <a:r>
              <a:rPr lang="ru-RU" sz="4000" dirty="0" smtClean="0"/>
              <a:t>Нарушение функционирования эндокринной системы</a:t>
            </a:r>
            <a:endParaRPr lang="en-US" sz="4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ru-RU" dirty="0" smtClean="0"/>
              <a:t>Лекарства, снятые с производства</a:t>
            </a:r>
            <a:endParaRPr lang="en-US" dirty="0" smtClean="0"/>
          </a:p>
        </p:txBody>
      </p:sp>
      <p:sp>
        <p:nvSpPr>
          <p:cNvPr id="12291" name="Content Placeholder 2"/>
          <p:cNvSpPr>
            <a:spLocks noGrp="1"/>
          </p:cNvSpPr>
          <p:nvPr>
            <p:ph idx="1"/>
          </p:nvPr>
        </p:nvSpPr>
        <p:spPr/>
        <p:txBody>
          <a:bodyPr/>
          <a:lstStyle/>
          <a:p>
            <a:pPr eaLnBrk="1" hangingPunct="1">
              <a:spcBef>
                <a:spcPts val="500"/>
              </a:spcBef>
              <a:spcAft>
                <a:spcPts val="1000"/>
              </a:spcAft>
            </a:pPr>
            <a:r>
              <a:rPr lang="ru-RU" sz="2200" dirty="0" smtClean="0"/>
              <a:t>Примеры лекарственных препаратов, запрещённых </a:t>
            </a:r>
            <a:r>
              <a:rPr lang="lt-LT" sz="2200" dirty="0" smtClean="0"/>
              <a:t>FDA:</a:t>
            </a:r>
            <a:r>
              <a:rPr lang="ru-RU" sz="2200" dirty="0" smtClean="0"/>
              <a:t> </a:t>
            </a:r>
            <a:endParaRPr lang="en-US" sz="2200" dirty="0" smtClean="0"/>
          </a:p>
          <a:p>
            <a:pPr lvl="1" eaLnBrk="1" hangingPunct="1">
              <a:spcBef>
                <a:spcPts val="500"/>
              </a:spcBef>
              <a:spcAft>
                <a:spcPts val="1000"/>
              </a:spcAft>
            </a:pPr>
            <a:r>
              <a:rPr lang="ru-RU" sz="2000" dirty="0" smtClean="0"/>
              <a:t>Терфенадин</a:t>
            </a:r>
            <a:endParaRPr lang="it-IT" sz="2000" dirty="0" smtClean="0"/>
          </a:p>
          <a:p>
            <a:pPr lvl="1" eaLnBrk="1" hangingPunct="1">
              <a:spcBef>
                <a:spcPts val="500"/>
              </a:spcBef>
              <a:spcAft>
                <a:spcPts val="1000"/>
              </a:spcAft>
            </a:pPr>
            <a:r>
              <a:rPr lang="ru-RU" sz="2000" dirty="0" smtClean="0"/>
              <a:t>Астемизол</a:t>
            </a:r>
            <a:endParaRPr lang="it-IT" sz="2000" dirty="0" smtClean="0"/>
          </a:p>
          <a:p>
            <a:pPr lvl="1" eaLnBrk="1" hangingPunct="1">
              <a:spcBef>
                <a:spcPts val="500"/>
              </a:spcBef>
              <a:spcAft>
                <a:spcPts val="1000"/>
              </a:spcAft>
            </a:pPr>
            <a:r>
              <a:rPr lang="ru-RU" sz="2000" dirty="0" smtClean="0"/>
              <a:t>Цисаприд</a:t>
            </a:r>
            <a:endParaRPr lang="it-IT" sz="2000" dirty="0" smtClean="0"/>
          </a:p>
          <a:p>
            <a:pPr lvl="1" eaLnBrk="1" hangingPunct="1">
              <a:spcBef>
                <a:spcPts val="500"/>
              </a:spcBef>
              <a:spcAft>
                <a:spcPts val="1000"/>
              </a:spcAft>
            </a:pPr>
            <a:r>
              <a:rPr lang="ru-RU" sz="2000" dirty="0" smtClean="0"/>
              <a:t>Сертиндол</a:t>
            </a:r>
            <a:endParaRPr lang="it-IT" sz="2000" dirty="0" smtClean="0"/>
          </a:p>
          <a:p>
            <a:pPr lvl="1" eaLnBrk="1" hangingPunct="1">
              <a:spcBef>
                <a:spcPts val="500"/>
              </a:spcBef>
              <a:spcAft>
                <a:spcPts val="1000"/>
              </a:spcAft>
            </a:pPr>
            <a:r>
              <a:rPr lang="ru-RU" sz="2000" dirty="0" smtClean="0"/>
              <a:t>Тиоридазин</a:t>
            </a:r>
            <a:endParaRPr lang="it-IT" sz="2000" dirty="0" smtClean="0"/>
          </a:p>
          <a:p>
            <a:pPr lvl="1" eaLnBrk="1" hangingPunct="1">
              <a:spcBef>
                <a:spcPts val="500"/>
              </a:spcBef>
              <a:spcAft>
                <a:spcPts val="1000"/>
              </a:spcAft>
            </a:pPr>
            <a:r>
              <a:rPr lang="ru-RU" sz="2000" dirty="0" smtClean="0"/>
              <a:t>Пимозид</a:t>
            </a:r>
            <a:endParaRPr lang="it-IT" sz="2000" dirty="0" smtClean="0"/>
          </a:p>
        </p:txBody>
      </p:sp>
      <p:pic>
        <p:nvPicPr>
          <p:cNvPr id="12293" name="Picture 2"/>
          <p:cNvPicPr>
            <a:picLocks noChangeAspect="1" noChangeArrowheads="1"/>
          </p:cNvPicPr>
          <p:nvPr/>
        </p:nvPicPr>
        <p:blipFill>
          <a:blip r:embed="rId2" cstate="print"/>
          <a:srcRect/>
          <a:stretch>
            <a:fillRect/>
          </a:stretch>
        </p:blipFill>
        <p:spPr bwMode="auto">
          <a:xfrm>
            <a:off x="5181600" y="2667000"/>
            <a:ext cx="3286125" cy="2133600"/>
          </a:xfrm>
          <a:prstGeom prst="rect">
            <a:avLst/>
          </a:prstGeom>
          <a:noFill/>
          <a:ln w="9525">
            <a:noFill/>
            <a:miter lim="800000"/>
            <a:headEnd/>
            <a:tailEnd/>
          </a:ln>
          <a:effectLst/>
        </p:spPr>
      </p:pic>
      <p:pic>
        <p:nvPicPr>
          <p:cNvPr id="12294" name="Picture 3"/>
          <p:cNvPicPr>
            <a:picLocks noChangeAspect="1" noChangeArrowheads="1"/>
          </p:cNvPicPr>
          <p:nvPr/>
        </p:nvPicPr>
        <p:blipFill>
          <a:blip r:embed="rId3" cstate="print"/>
          <a:srcRect/>
          <a:stretch>
            <a:fillRect/>
          </a:stretch>
        </p:blipFill>
        <p:spPr bwMode="auto">
          <a:xfrm>
            <a:off x="3486150" y="3810000"/>
            <a:ext cx="3286125" cy="2133600"/>
          </a:xfrm>
          <a:prstGeom prst="rect">
            <a:avLst/>
          </a:prstGeom>
          <a:noFill/>
          <a:ln w="9525">
            <a:noFill/>
            <a:miter lim="800000"/>
            <a:headEnd/>
            <a:tailEnd/>
          </a:ln>
          <a:effectLst/>
        </p:spPr>
      </p:pic>
      <p:sp>
        <p:nvSpPr>
          <p:cNvPr id="12295" name="TextBox 1"/>
          <p:cNvSpPr txBox="1">
            <a:spLocks noChangeArrowheads="1"/>
          </p:cNvSpPr>
          <p:nvPr/>
        </p:nvSpPr>
        <p:spPr bwMode="auto">
          <a:xfrm>
            <a:off x="6248400" y="4343400"/>
            <a:ext cx="950453" cy="276999"/>
          </a:xfrm>
          <a:prstGeom prst="rect">
            <a:avLst/>
          </a:prstGeom>
          <a:noFill/>
          <a:ln w="9525">
            <a:noFill/>
            <a:miter lim="800000"/>
            <a:headEnd/>
            <a:tailEnd/>
          </a:ln>
        </p:spPr>
        <p:txBody>
          <a:bodyPr wrap="none">
            <a:spAutoFit/>
          </a:bodyPr>
          <a:lstStyle/>
          <a:p>
            <a:r>
              <a:rPr lang="ru-RU" sz="1200" dirty="0" smtClean="0">
                <a:solidFill>
                  <a:srgbClr val="000000"/>
                </a:solidFill>
              </a:rPr>
              <a:t>Астемизол</a:t>
            </a:r>
            <a:endParaRPr lang="en-US" sz="1200" dirty="0">
              <a:solidFill>
                <a:srgbClr val="000000"/>
              </a:solidFill>
            </a:endParaRPr>
          </a:p>
        </p:txBody>
      </p:sp>
      <p:sp>
        <p:nvSpPr>
          <p:cNvPr id="12296" name="TextBox 1"/>
          <p:cNvSpPr txBox="1">
            <a:spLocks noChangeArrowheads="1"/>
          </p:cNvSpPr>
          <p:nvPr/>
        </p:nvSpPr>
        <p:spPr bwMode="auto">
          <a:xfrm>
            <a:off x="4495800" y="6034088"/>
            <a:ext cx="1030603" cy="276999"/>
          </a:xfrm>
          <a:prstGeom prst="rect">
            <a:avLst/>
          </a:prstGeom>
          <a:noFill/>
          <a:ln w="9525">
            <a:noFill/>
            <a:miter lim="800000"/>
            <a:headEnd/>
            <a:tailEnd/>
          </a:ln>
        </p:spPr>
        <p:txBody>
          <a:bodyPr wrap="none">
            <a:spAutoFit/>
          </a:bodyPr>
          <a:lstStyle/>
          <a:p>
            <a:r>
              <a:rPr lang="ru-RU" sz="1200" dirty="0" smtClean="0">
                <a:solidFill>
                  <a:srgbClr val="000000"/>
                </a:solidFill>
              </a:rPr>
              <a:t>Тиоридазин</a:t>
            </a:r>
            <a:endParaRPr lang="en-US" sz="1200" dirty="0">
              <a:solidFill>
                <a:srgbClr val="000000"/>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eaLnBrk="1" hangingPunct="1"/>
            <a:r>
              <a:rPr lang="ru-RU" dirty="0" smtClean="0"/>
              <a:t>Рецепторы эстрогенов</a:t>
            </a:r>
            <a:endParaRPr lang="en-US" dirty="0" smtClean="0"/>
          </a:p>
        </p:txBody>
      </p:sp>
      <p:sp>
        <p:nvSpPr>
          <p:cNvPr id="49155" name="Content Placeholder 2"/>
          <p:cNvSpPr>
            <a:spLocks noGrp="1"/>
          </p:cNvSpPr>
          <p:nvPr>
            <p:ph idx="1"/>
          </p:nvPr>
        </p:nvSpPr>
        <p:spPr/>
        <p:txBody>
          <a:bodyPr/>
          <a:lstStyle/>
          <a:p>
            <a:pPr eaLnBrk="1" hangingPunct="1">
              <a:spcAft>
                <a:spcPts val="1000"/>
              </a:spcAft>
            </a:pPr>
            <a:r>
              <a:rPr lang="ru-RU" sz="2400" dirty="0" smtClean="0"/>
              <a:t>Рецепторы эстрогенов – это группа транскрипционных факторов, активируемых </a:t>
            </a:r>
            <a:r>
              <a:rPr lang="en-US" sz="2200" dirty="0" smtClean="0"/>
              <a:t>17</a:t>
            </a:r>
            <a:r>
              <a:rPr lang="el-GR" sz="2200" dirty="0" smtClean="0"/>
              <a:t>β</a:t>
            </a:r>
            <a:r>
              <a:rPr lang="en-US" sz="2200" dirty="0" smtClean="0"/>
              <a:t>-</a:t>
            </a:r>
            <a:r>
              <a:rPr lang="ru-RU" sz="2200" dirty="0" smtClean="0"/>
              <a:t>эстрадиолом</a:t>
            </a:r>
            <a:endParaRPr lang="en-US" sz="2200" dirty="0" smtClean="0"/>
          </a:p>
          <a:p>
            <a:pPr eaLnBrk="1" hangingPunct="1">
              <a:spcAft>
                <a:spcPts val="1000"/>
              </a:spcAft>
            </a:pPr>
            <a:r>
              <a:rPr lang="ru-RU" sz="2200" dirty="0" smtClean="0"/>
              <a:t>Два гомологичных белка: </a:t>
            </a:r>
            <a:r>
              <a:rPr lang="lt-LT" sz="2200" dirty="0" smtClean="0"/>
              <a:t>ER-</a:t>
            </a:r>
            <a:r>
              <a:rPr lang="el-GR" sz="2200" dirty="0" smtClean="0"/>
              <a:t>α</a:t>
            </a:r>
            <a:r>
              <a:rPr lang="lt-LT" sz="2200" dirty="0" smtClean="0"/>
              <a:t> </a:t>
            </a:r>
            <a:r>
              <a:rPr lang="ru-RU" sz="2200" dirty="0" smtClean="0"/>
              <a:t>и </a:t>
            </a:r>
            <a:r>
              <a:rPr lang="lt-LT" sz="2200" dirty="0" smtClean="0"/>
              <a:t>ER-</a:t>
            </a:r>
            <a:r>
              <a:rPr lang="el-GR" sz="2200" dirty="0" smtClean="0"/>
              <a:t>β</a:t>
            </a:r>
            <a:r>
              <a:rPr lang="en-US" sz="2200" dirty="0" smtClean="0"/>
              <a:t> </a:t>
            </a:r>
            <a:endParaRPr lang="ru-RU" sz="2200" dirty="0" smtClean="0"/>
          </a:p>
          <a:p>
            <a:pPr eaLnBrk="1" hangingPunct="1">
              <a:spcAft>
                <a:spcPts val="1000"/>
              </a:spcAft>
            </a:pPr>
            <a:r>
              <a:rPr lang="ru-RU" sz="2200" dirty="0" smtClean="0"/>
              <a:t>Эффекты ксеноэстрогенов и других </a:t>
            </a:r>
            <a:br>
              <a:rPr lang="ru-RU" sz="2200" dirty="0" smtClean="0"/>
            </a:br>
            <a:r>
              <a:rPr lang="ru-RU" sz="2200" dirty="0" smtClean="0"/>
              <a:t>лигандов </a:t>
            </a:r>
            <a:r>
              <a:rPr lang="en-US" sz="2200" dirty="0" smtClean="0"/>
              <a:t>ER:</a:t>
            </a:r>
          </a:p>
          <a:p>
            <a:pPr lvl="1" eaLnBrk="1" hangingPunct="1"/>
            <a:r>
              <a:rPr lang="ru-RU" sz="2200" dirty="0" smtClean="0"/>
              <a:t>Мимикрия гормонального действия </a:t>
            </a:r>
            <a:endParaRPr lang="en-US" sz="2200" dirty="0" smtClean="0"/>
          </a:p>
          <a:p>
            <a:pPr lvl="1" eaLnBrk="1" hangingPunct="1"/>
            <a:r>
              <a:rPr lang="ru-RU" sz="2200" dirty="0" smtClean="0"/>
              <a:t>Ингибиция гормонального действия</a:t>
            </a:r>
            <a:endParaRPr lang="en-US" sz="2200" dirty="0" smtClean="0"/>
          </a:p>
        </p:txBody>
      </p:sp>
      <p:pic>
        <p:nvPicPr>
          <p:cNvPr id="49157" name="Picture 1"/>
          <p:cNvPicPr>
            <a:picLocks noChangeAspect="1"/>
          </p:cNvPicPr>
          <p:nvPr/>
        </p:nvPicPr>
        <p:blipFill>
          <a:blip r:embed="rId3" cstate="print"/>
          <a:srcRect/>
          <a:stretch>
            <a:fillRect/>
          </a:stretch>
        </p:blipFill>
        <p:spPr bwMode="auto">
          <a:xfrm>
            <a:off x="6553200" y="2819400"/>
            <a:ext cx="2095500" cy="1571625"/>
          </a:xfrm>
          <a:prstGeom prst="rect">
            <a:avLst/>
          </a:prstGeom>
          <a:noFill/>
          <a:ln w="9525">
            <a:noFill/>
            <a:miter lim="800000"/>
            <a:headEnd/>
            <a:tailEnd/>
          </a:ln>
        </p:spPr>
      </p:pic>
      <p:sp>
        <p:nvSpPr>
          <p:cNvPr id="49158" name="TextBox 5"/>
          <p:cNvSpPr txBox="1">
            <a:spLocks noChangeArrowheads="1"/>
          </p:cNvSpPr>
          <p:nvPr/>
        </p:nvSpPr>
        <p:spPr bwMode="auto">
          <a:xfrm>
            <a:off x="6705600" y="4565650"/>
            <a:ext cx="2055813" cy="461963"/>
          </a:xfrm>
          <a:prstGeom prst="rect">
            <a:avLst/>
          </a:prstGeom>
          <a:noFill/>
          <a:ln w="9525">
            <a:noFill/>
            <a:miter lim="800000"/>
            <a:headEnd/>
            <a:tailEnd/>
          </a:ln>
        </p:spPr>
        <p:txBody>
          <a:bodyPr wrap="none">
            <a:spAutoFit/>
          </a:bodyPr>
          <a:lstStyle/>
          <a:p>
            <a:pPr algn="ctr"/>
            <a:r>
              <a:rPr lang="en-US" sz="1200" dirty="0">
                <a:solidFill>
                  <a:srgbClr val="000000"/>
                </a:solidFill>
              </a:rPr>
              <a:t>Estrogen receptor-alpha</a:t>
            </a:r>
          </a:p>
          <a:p>
            <a:pPr algn="ctr"/>
            <a:r>
              <a:rPr lang="en-US" sz="1200" dirty="0">
                <a:solidFill>
                  <a:srgbClr val="000000"/>
                </a:solidFill>
              </a:rPr>
              <a:t>(</a:t>
            </a:r>
            <a:r>
              <a:rPr lang="en-US" sz="1200" b="1" dirty="0">
                <a:solidFill>
                  <a:srgbClr val="000000"/>
                </a:solidFill>
              </a:rPr>
              <a:t>ER-</a:t>
            </a:r>
            <a:r>
              <a:rPr lang="el-GR" sz="1200" b="1" dirty="0">
                <a:solidFill>
                  <a:srgbClr val="000000"/>
                </a:solidFill>
              </a:rPr>
              <a:t>α</a:t>
            </a:r>
            <a:r>
              <a:rPr lang="en-US" sz="1200" dirty="0">
                <a:solidFill>
                  <a:srgbClr val="000000"/>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15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1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15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155">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1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uiExpand="1" build="p"/>
      <p:bldP spid="4915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r>
              <a:rPr lang="ru-RU" dirty="0" smtClean="0"/>
              <a:t>Экспериментальные данные</a:t>
            </a:r>
            <a:endParaRPr lang="en-US" dirty="0" smtClean="0"/>
          </a:p>
        </p:txBody>
      </p:sp>
      <p:sp>
        <p:nvSpPr>
          <p:cNvPr id="31747" name="Content Placeholder 2"/>
          <p:cNvSpPr>
            <a:spLocks noGrp="1"/>
          </p:cNvSpPr>
          <p:nvPr>
            <p:ph idx="1"/>
          </p:nvPr>
        </p:nvSpPr>
        <p:spPr/>
        <p:txBody>
          <a:bodyPr/>
          <a:lstStyle/>
          <a:p>
            <a:pPr eaLnBrk="1" hangingPunct="1">
              <a:spcAft>
                <a:spcPts val="1000"/>
              </a:spcAft>
            </a:pPr>
            <a:r>
              <a:rPr lang="en-US" sz="2200" i="1" dirty="0" smtClean="0"/>
              <a:t>In vitro</a:t>
            </a:r>
            <a:r>
              <a:rPr lang="en-US" sz="2200" dirty="0" smtClean="0"/>
              <a:t> </a:t>
            </a:r>
            <a:r>
              <a:rPr lang="ru-RU" sz="2200" dirty="0" smtClean="0"/>
              <a:t>тест на конкурентное замещение</a:t>
            </a:r>
          </a:p>
          <a:p>
            <a:pPr eaLnBrk="1" hangingPunct="1">
              <a:spcAft>
                <a:spcPts val="1000"/>
              </a:spcAft>
            </a:pPr>
            <a:endParaRPr lang="ru-RU" sz="2200" i="1" dirty="0" smtClean="0"/>
          </a:p>
          <a:p>
            <a:pPr eaLnBrk="1" hangingPunct="1">
              <a:spcAft>
                <a:spcPts val="1000"/>
              </a:spcAft>
            </a:pPr>
            <a:r>
              <a:rPr lang="en-US" sz="2200" i="1" dirty="0" smtClean="0"/>
              <a:t>RBA</a:t>
            </a:r>
            <a:r>
              <a:rPr lang="en-US" sz="2200" dirty="0" smtClean="0"/>
              <a:t> – </a:t>
            </a:r>
            <a:r>
              <a:rPr lang="ru-RU" sz="2200" dirty="0" smtClean="0"/>
              <a:t>Относительное сродство к связыванию</a:t>
            </a:r>
            <a:br>
              <a:rPr lang="ru-RU" sz="2200" dirty="0" smtClean="0"/>
            </a:br>
            <a:r>
              <a:rPr lang="ru-RU" sz="2200" dirty="0" smtClean="0"/>
              <a:t>(англ.: </a:t>
            </a:r>
            <a:r>
              <a:rPr lang="en-US" sz="2200" b="1" dirty="0" smtClean="0"/>
              <a:t>R</a:t>
            </a:r>
            <a:r>
              <a:rPr lang="en-US" sz="2200" dirty="0" smtClean="0"/>
              <a:t>elative </a:t>
            </a:r>
            <a:r>
              <a:rPr lang="en-US" sz="2200" b="1" dirty="0" smtClean="0"/>
              <a:t>B</a:t>
            </a:r>
            <a:r>
              <a:rPr lang="en-US" sz="2200" dirty="0" smtClean="0"/>
              <a:t>inding </a:t>
            </a:r>
            <a:r>
              <a:rPr lang="en-US" sz="2200" b="1" dirty="0" smtClean="0"/>
              <a:t>A</a:t>
            </a:r>
            <a:r>
              <a:rPr lang="en-US" sz="2200" dirty="0" smtClean="0"/>
              <a:t>ffinity</a:t>
            </a:r>
            <a:r>
              <a:rPr lang="ru-RU" sz="2200" dirty="0" smtClean="0"/>
              <a:t>)</a:t>
            </a:r>
            <a:r>
              <a:rPr lang="en-US" sz="2200" dirty="0" smtClean="0"/>
              <a:t> </a:t>
            </a:r>
            <a:r>
              <a:rPr lang="ru-RU" sz="2200" dirty="0" smtClean="0"/>
              <a:t>по сравнению со стандартом</a:t>
            </a:r>
            <a:r>
              <a:rPr lang="en-US" sz="2200" dirty="0" smtClean="0"/>
              <a:t>:</a:t>
            </a:r>
          </a:p>
        </p:txBody>
      </p:sp>
      <p:sp>
        <p:nvSpPr>
          <p:cNvPr id="31749" name="TextBox 5"/>
          <p:cNvSpPr txBox="1">
            <a:spLocks noChangeArrowheads="1"/>
          </p:cNvSpPr>
          <p:nvPr/>
        </p:nvSpPr>
        <p:spPr bwMode="auto">
          <a:xfrm>
            <a:off x="6285503" y="5638800"/>
            <a:ext cx="1273105" cy="646331"/>
          </a:xfrm>
          <a:prstGeom prst="rect">
            <a:avLst/>
          </a:prstGeom>
          <a:noFill/>
          <a:ln w="9525">
            <a:noFill/>
            <a:miter lim="800000"/>
            <a:headEnd/>
            <a:tailEnd/>
          </a:ln>
        </p:spPr>
        <p:txBody>
          <a:bodyPr wrap="none">
            <a:spAutoFit/>
          </a:bodyPr>
          <a:lstStyle/>
          <a:p>
            <a:r>
              <a:rPr lang="en-US" sz="1200" dirty="0">
                <a:solidFill>
                  <a:srgbClr val="000000"/>
                </a:solidFill>
              </a:rPr>
              <a:t>17</a:t>
            </a:r>
            <a:r>
              <a:rPr lang="el-GR" sz="1200" dirty="0">
                <a:solidFill>
                  <a:srgbClr val="000000"/>
                </a:solidFill>
              </a:rPr>
              <a:t>β</a:t>
            </a:r>
            <a:r>
              <a:rPr lang="en-US" sz="1200" dirty="0" smtClean="0">
                <a:solidFill>
                  <a:srgbClr val="000000"/>
                </a:solidFill>
              </a:rPr>
              <a:t>-</a:t>
            </a:r>
            <a:r>
              <a:rPr lang="ru-RU" sz="1200" dirty="0" smtClean="0">
                <a:solidFill>
                  <a:srgbClr val="000000"/>
                </a:solidFill>
              </a:rPr>
              <a:t>Эстрадиол</a:t>
            </a:r>
            <a:endParaRPr lang="en-US" sz="1200" dirty="0">
              <a:solidFill>
                <a:srgbClr val="000000"/>
              </a:solidFill>
            </a:endParaRPr>
          </a:p>
          <a:p>
            <a:endParaRPr lang="en-US" sz="1200" dirty="0">
              <a:solidFill>
                <a:srgbClr val="000000"/>
              </a:solidFill>
            </a:endParaRPr>
          </a:p>
          <a:p>
            <a:r>
              <a:rPr lang="en-US" sz="1200" dirty="0">
                <a:solidFill>
                  <a:srgbClr val="000000"/>
                </a:solidFill>
              </a:rPr>
              <a:t>Log </a:t>
            </a:r>
            <a:r>
              <a:rPr lang="en-US" sz="1200" i="1" dirty="0">
                <a:solidFill>
                  <a:srgbClr val="000000"/>
                </a:solidFill>
              </a:rPr>
              <a:t>RBA</a:t>
            </a:r>
            <a:r>
              <a:rPr lang="en-US" sz="1200" dirty="0">
                <a:solidFill>
                  <a:srgbClr val="000000"/>
                </a:solidFill>
              </a:rPr>
              <a:t> = 2.00</a:t>
            </a:r>
          </a:p>
        </p:txBody>
      </p:sp>
      <p:graphicFrame>
        <p:nvGraphicFramePr>
          <p:cNvPr id="31750" name="Object 3"/>
          <p:cNvGraphicFramePr>
            <a:graphicFrameLocks noChangeAspect="1"/>
          </p:cNvGraphicFramePr>
          <p:nvPr/>
        </p:nvGraphicFramePr>
        <p:xfrm>
          <a:off x="971600" y="4725144"/>
          <a:ext cx="3733800" cy="798513"/>
        </p:xfrm>
        <a:graphic>
          <a:graphicData uri="http://schemas.openxmlformats.org/presentationml/2006/ole">
            <p:oleObj spid="_x0000_s130050" name="Equation" r:id="rId3" imgW="2019240" imgH="431640" progId="Equation.3">
              <p:embed/>
            </p:oleObj>
          </a:graphicData>
        </a:graphic>
      </p:graphicFrame>
      <p:pic>
        <p:nvPicPr>
          <p:cNvPr id="31751" name="Picture 4"/>
          <p:cNvPicPr>
            <a:picLocks noChangeAspect="1" noChangeArrowheads="1"/>
          </p:cNvPicPr>
          <p:nvPr/>
        </p:nvPicPr>
        <p:blipFill>
          <a:blip r:embed="rId4" cstate="print"/>
          <a:srcRect/>
          <a:stretch>
            <a:fillRect/>
          </a:stretch>
        </p:blipFill>
        <p:spPr bwMode="auto">
          <a:xfrm>
            <a:off x="5076056" y="3643313"/>
            <a:ext cx="3286125" cy="21336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75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7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7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P spid="3174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2898775" y="2278063"/>
            <a:ext cx="1463675" cy="304800"/>
          </a:xfrm>
          <a:prstGeom prst="rect">
            <a:avLst/>
          </a:prstGeom>
          <a:solidFill>
            <a:srgbClr val="FF000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51203" name="Title 1"/>
          <p:cNvSpPr>
            <a:spLocks noGrp="1"/>
          </p:cNvSpPr>
          <p:nvPr>
            <p:ph type="title"/>
          </p:nvPr>
        </p:nvSpPr>
        <p:spPr/>
        <p:txBody>
          <a:bodyPr/>
          <a:lstStyle/>
          <a:p>
            <a:pPr eaLnBrk="1" hangingPunct="1"/>
            <a:r>
              <a:rPr lang="ru-RU" dirty="0" smtClean="0"/>
              <a:t>Шкала </a:t>
            </a:r>
            <a:r>
              <a:rPr lang="en-US" dirty="0" err="1" smtClean="0"/>
              <a:t>LogRBA</a:t>
            </a:r>
            <a:endParaRPr lang="en-US" dirty="0" smtClean="0"/>
          </a:p>
        </p:txBody>
      </p:sp>
      <p:sp>
        <p:nvSpPr>
          <p:cNvPr id="9" name="Rectangle 8"/>
          <p:cNvSpPr/>
          <p:nvPr/>
        </p:nvSpPr>
        <p:spPr bwMode="auto">
          <a:xfrm>
            <a:off x="1066800" y="2276475"/>
            <a:ext cx="365125" cy="304800"/>
          </a:xfrm>
          <a:prstGeom prst="rect">
            <a:avLst/>
          </a:prstGeom>
          <a:solidFill>
            <a:srgbClr val="00B05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51206" name="TextBox 5"/>
          <p:cNvSpPr txBox="1">
            <a:spLocks noChangeArrowheads="1"/>
          </p:cNvSpPr>
          <p:nvPr/>
        </p:nvSpPr>
        <p:spPr bwMode="auto">
          <a:xfrm>
            <a:off x="2209800" y="1766888"/>
            <a:ext cx="1107996" cy="369332"/>
          </a:xfrm>
          <a:prstGeom prst="rect">
            <a:avLst/>
          </a:prstGeom>
          <a:noFill/>
          <a:ln w="9525">
            <a:noFill/>
            <a:miter lim="800000"/>
            <a:headEnd/>
            <a:tailEnd/>
          </a:ln>
        </p:spPr>
        <p:txBody>
          <a:bodyPr wrap="none">
            <a:spAutoFit/>
          </a:bodyPr>
          <a:lstStyle/>
          <a:p>
            <a:r>
              <a:rPr lang="en-US" b="1" dirty="0" err="1">
                <a:solidFill>
                  <a:srgbClr val="000000"/>
                </a:solidFill>
              </a:rPr>
              <a:t>LogRBA</a:t>
            </a:r>
            <a:endParaRPr lang="en-US" b="1" dirty="0">
              <a:solidFill>
                <a:srgbClr val="000000"/>
              </a:solidFill>
            </a:endParaRPr>
          </a:p>
        </p:txBody>
      </p:sp>
      <p:sp>
        <p:nvSpPr>
          <p:cNvPr id="11" name="Rectangle 10"/>
          <p:cNvSpPr/>
          <p:nvPr/>
        </p:nvSpPr>
        <p:spPr bwMode="auto">
          <a:xfrm>
            <a:off x="1436688" y="2278063"/>
            <a:ext cx="1463675" cy="304800"/>
          </a:xfrm>
          <a:prstGeom prst="rect">
            <a:avLst/>
          </a:prstGeom>
          <a:solidFill>
            <a:srgbClr val="FFFF0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dirty="0">
              <a:effectLst>
                <a:outerShdw blurRad="38100" dist="38100" dir="2700000" algn="tl">
                  <a:srgbClr val="000000">
                    <a:alpha val="43137"/>
                  </a:srgbClr>
                </a:outerShdw>
              </a:effectLst>
            </a:endParaRPr>
          </a:p>
        </p:txBody>
      </p:sp>
      <p:cxnSp>
        <p:nvCxnSpPr>
          <p:cNvPr id="51208" name="Straight Connector 9"/>
          <p:cNvCxnSpPr>
            <a:cxnSpLocks noChangeShapeType="1"/>
          </p:cNvCxnSpPr>
          <p:nvPr/>
        </p:nvCxnSpPr>
        <p:spPr bwMode="auto">
          <a:xfrm flipV="1">
            <a:off x="1436688" y="2289175"/>
            <a:ext cx="0" cy="411163"/>
          </a:xfrm>
          <a:prstGeom prst="line">
            <a:avLst/>
          </a:prstGeom>
          <a:noFill/>
          <a:ln w="12700" algn="ctr">
            <a:solidFill>
              <a:srgbClr val="000000"/>
            </a:solidFill>
            <a:round/>
            <a:headEnd/>
            <a:tailEnd/>
          </a:ln>
        </p:spPr>
      </p:cxnSp>
      <p:cxnSp>
        <p:nvCxnSpPr>
          <p:cNvPr id="51209" name="Straight Connector 9"/>
          <p:cNvCxnSpPr>
            <a:cxnSpLocks noChangeShapeType="1"/>
          </p:cNvCxnSpPr>
          <p:nvPr/>
        </p:nvCxnSpPr>
        <p:spPr bwMode="auto">
          <a:xfrm flipV="1">
            <a:off x="2906713" y="2289175"/>
            <a:ext cx="0" cy="411163"/>
          </a:xfrm>
          <a:prstGeom prst="line">
            <a:avLst/>
          </a:prstGeom>
          <a:noFill/>
          <a:ln w="12700" algn="ctr">
            <a:solidFill>
              <a:srgbClr val="000000"/>
            </a:solidFill>
            <a:round/>
            <a:headEnd/>
            <a:tailEnd/>
          </a:ln>
        </p:spPr>
      </p:cxnSp>
      <p:cxnSp>
        <p:nvCxnSpPr>
          <p:cNvPr id="51210" name="Straight Connector 9"/>
          <p:cNvCxnSpPr>
            <a:cxnSpLocks noChangeShapeType="1"/>
          </p:cNvCxnSpPr>
          <p:nvPr/>
        </p:nvCxnSpPr>
        <p:spPr bwMode="auto">
          <a:xfrm flipV="1">
            <a:off x="3994150" y="2289175"/>
            <a:ext cx="0" cy="411163"/>
          </a:xfrm>
          <a:prstGeom prst="line">
            <a:avLst/>
          </a:prstGeom>
          <a:noFill/>
          <a:ln w="12700" algn="ctr">
            <a:solidFill>
              <a:srgbClr val="000000"/>
            </a:solidFill>
            <a:round/>
            <a:headEnd/>
            <a:tailEnd/>
          </a:ln>
        </p:spPr>
      </p:cxnSp>
      <p:sp>
        <p:nvSpPr>
          <p:cNvPr id="51211" name="TextBox 13"/>
          <p:cNvSpPr txBox="1">
            <a:spLocks noChangeArrowheads="1"/>
          </p:cNvSpPr>
          <p:nvPr/>
        </p:nvSpPr>
        <p:spPr bwMode="auto">
          <a:xfrm>
            <a:off x="1219200" y="2720975"/>
            <a:ext cx="390525" cy="369888"/>
          </a:xfrm>
          <a:prstGeom prst="rect">
            <a:avLst/>
          </a:prstGeom>
          <a:noFill/>
          <a:ln w="9525">
            <a:noFill/>
            <a:miter lim="800000"/>
            <a:headEnd/>
            <a:tailEnd/>
          </a:ln>
        </p:spPr>
        <p:txBody>
          <a:bodyPr wrap="none">
            <a:spAutoFit/>
          </a:bodyPr>
          <a:lstStyle/>
          <a:p>
            <a:r>
              <a:rPr lang="en-US">
                <a:solidFill>
                  <a:srgbClr val="000000"/>
                </a:solidFill>
                <a:latin typeface="Arial" charset="0"/>
              </a:rPr>
              <a:t>-3</a:t>
            </a:r>
          </a:p>
        </p:txBody>
      </p:sp>
      <p:sp>
        <p:nvSpPr>
          <p:cNvPr id="51212" name="TextBox 13"/>
          <p:cNvSpPr txBox="1">
            <a:spLocks noChangeArrowheads="1"/>
          </p:cNvSpPr>
          <p:nvPr/>
        </p:nvSpPr>
        <p:spPr bwMode="auto">
          <a:xfrm>
            <a:off x="2749550" y="2722563"/>
            <a:ext cx="312738" cy="369887"/>
          </a:xfrm>
          <a:prstGeom prst="rect">
            <a:avLst/>
          </a:prstGeom>
          <a:noFill/>
          <a:ln w="9525">
            <a:noFill/>
            <a:miter lim="800000"/>
            <a:headEnd/>
            <a:tailEnd/>
          </a:ln>
        </p:spPr>
        <p:txBody>
          <a:bodyPr wrap="none">
            <a:spAutoFit/>
          </a:bodyPr>
          <a:lstStyle/>
          <a:p>
            <a:r>
              <a:rPr lang="en-US">
                <a:solidFill>
                  <a:srgbClr val="000000"/>
                </a:solidFill>
                <a:latin typeface="Arial" charset="0"/>
              </a:rPr>
              <a:t>0</a:t>
            </a:r>
          </a:p>
        </p:txBody>
      </p:sp>
      <p:sp>
        <p:nvSpPr>
          <p:cNvPr id="51213" name="TextBox 13"/>
          <p:cNvSpPr txBox="1">
            <a:spLocks noChangeArrowheads="1"/>
          </p:cNvSpPr>
          <p:nvPr/>
        </p:nvSpPr>
        <p:spPr bwMode="auto">
          <a:xfrm>
            <a:off x="3836988" y="2722563"/>
            <a:ext cx="314325" cy="369887"/>
          </a:xfrm>
          <a:prstGeom prst="rect">
            <a:avLst/>
          </a:prstGeom>
          <a:noFill/>
          <a:ln w="9525">
            <a:noFill/>
            <a:miter lim="800000"/>
            <a:headEnd/>
            <a:tailEnd/>
          </a:ln>
        </p:spPr>
        <p:txBody>
          <a:bodyPr wrap="none">
            <a:spAutoFit/>
          </a:bodyPr>
          <a:lstStyle/>
          <a:p>
            <a:r>
              <a:rPr lang="en-US">
                <a:solidFill>
                  <a:srgbClr val="000000"/>
                </a:solidFill>
                <a:latin typeface="Arial" charset="0"/>
              </a:rPr>
              <a:t>2</a:t>
            </a:r>
          </a:p>
        </p:txBody>
      </p:sp>
      <p:sp>
        <p:nvSpPr>
          <p:cNvPr id="51214" name="TextBox 15"/>
          <p:cNvSpPr txBox="1">
            <a:spLocks noChangeArrowheads="1"/>
          </p:cNvSpPr>
          <p:nvPr/>
        </p:nvSpPr>
        <p:spPr bwMode="auto">
          <a:xfrm>
            <a:off x="711583" y="3624263"/>
            <a:ext cx="1772473" cy="338554"/>
          </a:xfrm>
          <a:prstGeom prst="rect">
            <a:avLst/>
          </a:prstGeom>
          <a:noFill/>
          <a:ln w="9525">
            <a:noFill/>
            <a:miter lim="800000"/>
            <a:headEnd/>
            <a:tailEnd/>
          </a:ln>
        </p:spPr>
        <p:txBody>
          <a:bodyPr wrap="none">
            <a:spAutoFit/>
          </a:bodyPr>
          <a:lstStyle/>
          <a:p>
            <a:pPr algn="ctr"/>
            <a:r>
              <a:rPr lang="en-US" sz="1600" dirty="0">
                <a:solidFill>
                  <a:srgbClr val="000000"/>
                </a:solidFill>
              </a:rPr>
              <a:t>1% </a:t>
            </a:r>
            <a:r>
              <a:rPr lang="ru-RU" sz="1600" dirty="0" smtClean="0">
                <a:solidFill>
                  <a:srgbClr val="000000"/>
                </a:solidFill>
              </a:rPr>
              <a:t>от стандарта</a:t>
            </a:r>
            <a:endParaRPr lang="en-US" sz="1600" dirty="0">
              <a:solidFill>
                <a:srgbClr val="000000"/>
              </a:solidFill>
            </a:endParaRPr>
          </a:p>
        </p:txBody>
      </p:sp>
      <p:sp>
        <p:nvSpPr>
          <p:cNvPr id="51215" name="TextBox 15"/>
          <p:cNvSpPr txBox="1">
            <a:spLocks noChangeArrowheads="1"/>
          </p:cNvSpPr>
          <p:nvPr/>
        </p:nvSpPr>
        <p:spPr bwMode="auto">
          <a:xfrm>
            <a:off x="2675437" y="3624263"/>
            <a:ext cx="1637308" cy="338554"/>
          </a:xfrm>
          <a:prstGeom prst="rect">
            <a:avLst/>
          </a:prstGeom>
          <a:noFill/>
          <a:ln w="9525">
            <a:noFill/>
            <a:miter lim="800000"/>
            <a:headEnd/>
            <a:tailEnd/>
          </a:ln>
        </p:spPr>
        <p:txBody>
          <a:bodyPr wrap="none">
            <a:spAutoFit/>
          </a:bodyPr>
          <a:lstStyle/>
          <a:p>
            <a:pPr algn="ctr"/>
            <a:r>
              <a:rPr lang="en-US" sz="1600" dirty="0">
                <a:solidFill>
                  <a:srgbClr val="000000"/>
                </a:solidFill>
              </a:rPr>
              <a:t>17</a:t>
            </a:r>
            <a:r>
              <a:rPr lang="el-GR" sz="1600" dirty="0">
                <a:solidFill>
                  <a:srgbClr val="000000"/>
                </a:solidFill>
              </a:rPr>
              <a:t>β</a:t>
            </a:r>
            <a:r>
              <a:rPr lang="en-US" sz="1600" dirty="0" smtClean="0">
                <a:solidFill>
                  <a:srgbClr val="000000"/>
                </a:solidFill>
              </a:rPr>
              <a:t>-</a:t>
            </a:r>
            <a:r>
              <a:rPr lang="ru-RU" sz="1600" dirty="0" smtClean="0">
                <a:solidFill>
                  <a:srgbClr val="000000"/>
                </a:solidFill>
              </a:rPr>
              <a:t>Эстрадиол</a:t>
            </a:r>
            <a:endParaRPr lang="en-US" sz="1600" dirty="0">
              <a:solidFill>
                <a:srgbClr val="000000"/>
              </a:solidFill>
            </a:endParaRPr>
          </a:p>
        </p:txBody>
      </p:sp>
      <p:sp>
        <p:nvSpPr>
          <p:cNvPr id="29" name="Rectangle 28"/>
          <p:cNvSpPr/>
          <p:nvPr/>
        </p:nvSpPr>
        <p:spPr bwMode="auto">
          <a:xfrm>
            <a:off x="5422900" y="2243138"/>
            <a:ext cx="457200" cy="304800"/>
          </a:xfrm>
          <a:prstGeom prst="rect">
            <a:avLst/>
          </a:prstGeom>
          <a:solidFill>
            <a:srgbClr val="00B05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30" name="Rectangle 29"/>
          <p:cNvSpPr/>
          <p:nvPr/>
        </p:nvSpPr>
        <p:spPr bwMode="auto">
          <a:xfrm>
            <a:off x="5422900" y="2624138"/>
            <a:ext cx="457200" cy="304800"/>
          </a:xfrm>
          <a:prstGeom prst="rect">
            <a:avLst/>
          </a:prstGeom>
          <a:solidFill>
            <a:srgbClr val="FFFF0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31" name="Rectangle 30"/>
          <p:cNvSpPr/>
          <p:nvPr/>
        </p:nvSpPr>
        <p:spPr bwMode="auto">
          <a:xfrm>
            <a:off x="5422900" y="3005138"/>
            <a:ext cx="457200" cy="304800"/>
          </a:xfrm>
          <a:prstGeom prst="rect">
            <a:avLst/>
          </a:prstGeom>
          <a:solidFill>
            <a:srgbClr val="FF000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51219" name="TextBox 15"/>
          <p:cNvSpPr txBox="1">
            <a:spLocks noChangeArrowheads="1"/>
          </p:cNvSpPr>
          <p:nvPr/>
        </p:nvSpPr>
        <p:spPr bwMode="auto">
          <a:xfrm>
            <a:off x="5940152" y="2209800"/>
            <a:ext cx="2388923" cy="307777"/>
          </a:xfrm>
          <a:prstGeom prst="rect">
            <a:avLst/>
          </a:prstGeom>
          <a:noFill/>
          <a:ln w="9525">
            <a:noFill/>
            <a:miter lim="800000"/>
            <a:headEnd/>
            <a:tailEnd/>
          </a:ln>
        </p:spPr>
        <p:txBody>
          <a:bodyPr wrap="none">
            <a:spAutoFit/>
          </a:bodyPr>
          <a:lstStyle/>
          <a:p>
            <a:pPr algn="ctr"/>
            <a:r>
              <a:rPr lang="ru-RU" sz="1400" dirty="0" smtClean="0">
                <a:solidFill>
                  <a:srgbClr val="000000"/>
                </a:solidFill>
              </a:rPr>
              <a:t>Отсутствует </a:t>
            </a:r>
            <a:r>
              <a:rPr lang="en-US" sz="1400" dirty="0" smtClean="0">
                <a:solidFill>
                  <a:srgbClr val="000000"/>
                </a:solidFill>
              </a:rPr>
              <a:t>(</a:t>
            </a:r>
            <a:r>
              <a:rPr lang="en-US" sz="1400" dirty="0" err="1" smtClean="0">
                <a:solidFill>
                  <a:srgbClr val="000000"/>
                </a:solidFill>
              </a:rPr>
              <a:t>Log</a:t>
            </a:r>
            <a:r>
              <a:rPr lang="en-US" sz="1400" i="1" dirty="0" err="1" smtClean="0">
                <a:solidFill>
                  <a:srgbClr val="000000"/>
                </a:solidFill>
              </a:rPr>
              <a:t>RBA</a:t>
            </a:r>
            <a:r>
              <a:rPr lang="en-US" sz="1400" dirty="0" smtClean="0">
                <a:solidFill>
                  <a:srgbClr val="000000"/>
                </a:solidFill>
              </a:rPr>
              <a:t> </a:t>
            </a:r>
            <a:r>
              <a:rPr lang="en-US" sz="1400" dirty="0">
                <a:solidFill>
                  <a:srgbClr val="000000"/>
                </a:solidFill>
              </a:rPr>
              <a:t>&lt; -3)</a:t>
            </a:r>
          </a:p>
        </p:txBody>
      </p:sp>
      <p:sp>
        <p:nvSpPr>
          <p:cNvPr id="51220" name="TextBox 15"/>
          <p:cNvSpPr txBox="1">
            <a:spLocks noChangeArrowheads="1"/>
          </p:cNvSpPr>
          <p:nvPr/>
        </p:nvSpPr>
        <p:spPr bwMode="auto">
          <a:xfrm>
            <a:off x="5940152" y="2624138"/>
            <a:ext cx="2321468" cy="307777"/>
          </a:xfrm>
          <a:prstGeom prst="rect">
            <a:avLst/>
          </a:prstGeom>
          <a:noFill/>
          <a:ln w="9525">
            <a:noFill/>
            <a:miter lim="800000"/>
            <a:headEnd/>
            <a:tailEnd/>
          </a:ln>
        </p:spPr>
        <p:txBody>
          <a:bodyPr wrap="none">
            <a:spAutoFit/>
          </a:bodyPr>
          <a:lstStyle/>
          <a:p>
            <a:pPr algn="ctr"/>
            <a:r>
              <a:rPr lang="ru-RU" sz="1400" dirty="0" smtClean="0">
                <a:solidFill>
                  <a:srgbClr val="000000"/>
                </a:solidFill>
              </a:rPr>
              <a:t>Слабое</a:t>
            </a:r>
            <a:r>
              <a:rPr lang="en-US" sz="1400" dirty="0" smtClean="0">
                <a:solidFill>
                  <a:srgbClr val="000000"/>
                </a:solidFill>
              </a:rPr>
              <a:t> </a:t>
            </a:r>
            <a:r>
              <a:rPr lang="en-US" sz="1400" dirty="0">
                <a:solidFill>
                  <a:srgbClr val="000000"/>
                </a:solidFill>
              </a:rPr>
              <a:t>(-3 &lt; </a:t>
            </a:r>
            <a:r>
              <a:rPr lang="en-US" sz="1400" dirty="0" err="1">
                <a:solidFill>
                  <a:srgbClr val="000000"/>
                </a:solidFill>
              </a:rPr>
              <a:t>Log</a:t>
            </a:r>
            <a:r>
              <a:rPr lang="en-US" sz="1400" i="1" dirty="0" err="1">
                <a:solidFill>
                  <a:srgbClr val="000000"/>
                </a:solidFill>
              </a:rPr>
              <a:t>RBA</a:t>
            </a:r>
            <a:r>
              <a:rPr lang="en-US" sz="1400" dirty="0">
                <a:solidFill>
                  <a:srgbClr val="000000"/>
                </a:solidFill>
              </a:rPr>
              <a:t> &lt; 0)</a:t>
            </a:r>
          </a:p>
        </p:txBody>
      </p:sp>
      <p:sp>
        <p:nvSpPr>
          <p:cNvPr id="51221" name="TextBox 15"/>
          <p:cNvSpPr txBox="1">
            <a:spLocks noChangeArrowheads="1"/>
          </p:cNvSpPr>
          <p:nvPr/>
        </p:nvSpPr>
        <p:spPr bwMode="auto">
          <a:xfrm>
            <a:off x="5940152" y="3014663"/>
            <a:ext cx="2050562" cy="307777"/>
          </a:xfrm>
          <a:prstGeom prst="rect">
            <a:avLst/>
          </a:prstGeom>
          <a:noFill/>
          <a:ln w="9525">
            <a:noFill/>
            <a:miter lim="800000"/>
            <a:headEnd/>
            <a:tailEnd/>
          </a:ln>
        </p:spPr>
        <p:txBody>
          <a:bodyPr wrap="none">
            <a:spAutoFit/>
          </a:bodyPr>
          <a:lstStyle/>
          <a:p>
            <a:pPr algn="ctr"/>
            <a:r>
              <a:rPr lang="ru-RU" sz="1400" dirty="0" smtClean="0">
                <a:solidFill>
                  <a:srgbClr val="000000"/>
                </a:solidFill>
              </a:rPr>
              <a:t>Сильное </a:t>
            </a:r>
            <a:r>
              <a:rPr lang="en-US" sz="1400" dirty="0" smtClean="0">
                <a:solidFill>
                  <a:srgbClr val="000000"/>
                </a:solidFill>
              </a:rPr>
              <a:t>(</a:t>
            </a:r>
            <a:r>
              <a:rPr lang="en-US" sz="1400" dirty="0" err="1" smtClean="0">
                <a:solidFill>
                  <a:srgbClr val="000000"/>
                </a:solidFill>
              </a:rPr>
              <a:t>Log</a:t>
            </a:r>
            <a:r>
              <a:rPr lang="en-US" sz="1400" i="1" dirty="0" err="1" smtClean="0">
                <a:solidFill>
                  <a:srgbClr val="000000"/>
                </a:solidFill>
              </a:rPr>
              <a:t>RBA</a:t>
            </a:r>
            <a:r>
              <a:rPr lang="en-US" sz="1400" dirty="0" smtClean="0">
                <a:solidFill>
                  <a:srgbClr val="000000"/>
                </a:solidFill>
              </a:rPr>
              <a:t> </a:t>
            </a:r>
            <a:r>
              <a:rPr lang="en-US" sz="1400" dirty="0">
                <a:solidFill>
                  <a:srgbClr val="000000"/>
                </a:solidFill>
              </a:rPr>
              <a:t>&gt; 0)</a:t>
            </a:r>
          </a:p>
        </p:txBody>
      </p:sp>
      <p:cxnSp>
        <p:nvCxnSpPr>
          <p:cNvPr id="51222" name="Straight Arrow Connector 6"/>
          <p:cNvCxnSpPr>
            <a:cxnSpLocks noChangeShapeType="1"/>
          </p:cNvCxnSpPr>
          <p:nvPr/>
        </p:nvCxnSpPr>
        <p:spPr bwMode="auto">
          <a:xfrm flipV="1">
            <a:off x="1981200" y="3005138"/>
            <a:ext cx="588963" cy="490537"/>
          </a:xfrm>
          <a:prstGeom prst="straightConnector1">
            <a:avLst/>
          </a:prstGeom>
          <a:noFill/>
          <a:ln w="12700" algn="ctr">
            <a:solidFill>
              <a:srgbClr val="000000"/>
            </a:solidFill>
            <a:round/>
            <a:headEnd/>
            <a:tailEnd type="triangle" w="med" len="lg"/>
          </a:ln>
        </p:spPr>
      </p:cxnSp>
      <p:cxnSp>
        <p:nvCxnSpPr>
          <p:cNvPr id="51223" name="Straight Arrow Connector 36"/>
          <p:cNvCxnSpPr>
            <a:cxnSpLocks noChangeShapeType="1"/>
            <a:endCxn id="51213" idx="2"/>
          </p:cNvCxnSpPr>
          <p:nvPr/>
        </p:nvCxnSpPr>
        <p:spPr bwMode="auto">
          <a:xfrm flipV="1">
            <a:off x="3959225" y="3092450"/>
            <a:ext cx="34925" cy="403225"/>
          </a:xfrm>
          <a:prstGeom prst="straightConnector1">
            <a:avLst/>
          </a:prstGeom>
          <a:noFill/>
          <a:ln w="12700" algn="ctr">
            <a:solidFill>
              <a:srgbClr val="000000"/>
            </a:solidFill>
            <a:round/>
            <a:headEnd/>
            <a:tailEnd type="triangle" w="med" len="lg"/>
          </a:ln>
        </p:spPr>
      </p:cxnSp>
      <p:sp>
        <p:nvSpPr>
          <p:cNvPr id="34" name="Right Arrow 33"/>
          <p:cNvSpPr/>
          <p:nvPr/>
        </p:nvSpPr>
        <p:spPr bwMode="auto">
          <a:xfrm>
            <a:off x="4389438" y="2116138"/>
            <a:ext cx="609600" cy="649287"/>
          </a:xfrm>
          <a:prstGeom prst="rightArrow">
            <a:avLst/>
          </a:prstGeom>
          <a:solidFill>
            <a:srgbClr val="FF000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35" name="Right Arrow 34"/>
          <p:cNvSpPr/>
          <p:nvPr/>
        </p:nvSpPr>
        <p:spPr bwMode="auto">
          <a:xfrm flipH="1">
            <a:off x="431800" y="2100263"/>
            <a:ext cx="609600" cy="650875"/>
          </a:xfrm>
          <a:prstGeom prst="rightArrow">
            <a:avLst/>
          </a:prstGeom>
          <a:solidFill>
            <a:srgbClr val="00B05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pic>
        <p:nvPicPr>
          <p:cNvPr id="32794" name="Picture 36"/>
          <p:cNvPicPr>
            <a:picLocks noChangeAspect="1" noChangeArrowheads="1"/>
          </p:cNvPicPr>
          <p:nvPr/>
        </p:nvPicPr>
        <p:blipFill>
          <a:blip r:embed="rId2" cstate="print"/>
          <a:srcRect/>
          <a:stretch>
            <a:fillRect/>
          </a:stretch>
        </p:blipFill>
        <p:spPr bwMode="auto">
          <a:xfrm>
            <a:off x="344488" y="3995738"/>
            <a:ext cx="3286125" cy="2133600"/>
          </a:xfrm>
          <a:prstGeom prst="rect">
            <a:avLst/>
          </a:prstGeom>
          <a:noFill/>
          <a:ln w="9525">
            <a:noFill/>
            <a:miter lim="800000"/>
            <a:headEnd/>
            <a:tailEnd/>
          </a:ln>
          <a:effectLst/>
        </p:spPr>
      </p:pic>
      <p:sp>
        <p:nvSpPr>
          <p:cNvPr id="32795" name="TextBox 40"/>
          <p:cNvSpPr txBox="1">
            <a:spLocks noChangeArrowheads="1"/>
          </p:cNvSpPr>
          <p:nvPr/>
        </p:nvSpPr>
        <p:spPr bwMode="auto">
          <a:xfrm>
            <a:off x="2570163" y="4495800"/>
            <a:ext cx="1229824" cy="646331"/>
          </a:xfrm>
          <a:prstGeom prst="rect">
            <a:avLst/>
          </a:prstGeom>
          <a:noFill/>
          <a:ln w="9525">
            <a:noFill/>
            <a:miter lim="800000"/>
            <a:headEnd/>
            <a:tailEnd/>
          </a:ln>
        </p:spPr>
        <p:txBody>
          <a:bodyPr wrap="none">
            <a:spAutoFit/>
          </a:bodyPr>
          <a:lstStyle/>
          <a:p>
            <a:r>
              <a:rPr lang="ru-RU" sz="1200" b="1" dirty="0" smtClean="0">
                <a:solidFill>
                  <a:srgbClr val="000000"/>
                </a:solidFill>
              </a:rPr>
              <a:t>Торемифен</a:t>
            </a:r>
            <a:endParaRPr lang="en-US" sz="1200" b="1" dirty="0">
              <a:solidFill>
                <a:srgbClr val="000000"/>
              </a:solidFill>
            </a:endParaRPr>
          </a:p>
          <a:p>
            <a:endParaRPr lang="en-US" sz="1200" dirty="0">
              <a:solidFill>
                <a:srgbClr val="000000"/>
              </a:solidFill>
            </a:endParaRPr>
          </a:p>
          <a:p>
            <a:r>
              <a:rPr lang="en-US" sz="1200" dirty="0" err="1">
                <a:solidFill>
                  <a:srgbClr val="000000"/>
                </a:solidFill>
              </a:rPr>
              <a:t>Log</a:t>
            </a:r>
            <a:r>
              <a:rPr lang="en-US" sz="1200" i="1" dirty="0" err="1">
                <a:solidFill>
                  <a:srgbClr val="000000"/>
                </a:solidFill>
              </a:rPr>
              <a:t>RBA</a:t>
            </a:r>
            <a:r>
              <a:rPr lang="en-US" sz="1200" dirty="0">
                <a:solidFill>
                  <a:srgbClr val="000000"/>
                </a:solidFill>
              </a:rPr>
              <a:t> = 0.14</a:t>
            </a:r>
          </a:p>
        </p:txBody>
      </p:sp>
      <p:pic>
        <p:nvPicPr>
          <p:cNvPr id="32796" name="Picture 37"/>
          <p:cNvPicPr>
            <a:picLocks noChangeAspect="1" noChangeArrowheads="1"/>
          </p:cNvPicPr>
          <p:nvPr/>
        </p:nvPicPr>
        <p:blipFill>
          <a:blip r:embed="rId3" cstate="print"/>
          <a:srcRect/>
          <a:stretch>
            <a:fillRect/>
          </a:stretch>
        </p:blipFill>
        <p:spPr bwMode="auto">
          <a:xfrm>
            <a:off x="4300538" y="4075113"/>
            <a:ext cx="3286125" cy="2133600"/>
          </a:xfrm>
          <a:prstGeom prst="rect">
            <a:avLst/>
          </a:prstGeom>
          <a:noFill/>
          <a:ln w="9525">
            <a:noFill/>
            <a:miter lim="800000"/>
            <a:headEnd/>
            <a:tailEnd/>
          </a:ln>
          <a:effectLst/>
        </p:spPr>
      </p:pic>
      <p:sp>
        <p:nvSpPr>
          <p:cNvPr id="32797" name="TextBox 44"/>
          <p:cNvSpPr txBox="1">
            <a:spLocks noChangeArrowheads="1"/>
          </p:cNvSpPr>
          <p:nvPr/>
        </p:nvSpPr>
        <p:spPr bwMode="auto">
          <a:xfrm>
            <a:off x="6911975" y="5305425"/>
            <a:ext cx="1552541" cy="646331"/>
          </a:xfrm>
          <a:prstGeom prst="rect">
            <a:avLst/>
          </a:prstGeom>
          <a:noFill/>
          <a:ln w="9525">
            <a:noFill/>
            <a:miter lim="800000"/>
            <a:headEnd/>
            <a:tailEnd/>
          </a:ln>
        </p:spPr>
        <p:txBody>
          <a:bodyPr wrap="none">
            <a:spAutoFit/>
          </a:bodyPr>
          <a:lstStyle/>
          <a:p>
            <a:r>
              <a:rPr lang="ru-RU" sz="1200" b="1" dirty="0" smtClean="0">
                <a:solidFill>
                  <a:srgbClr val="000000"/>
                </a:solidFill>
              </a:rPr>
              <a:t>Этинилэстрадиол</a:t>
            </a:r>
            <a:endParaRPr lang="en-US" sz="1200" b="1" dirty="0">
              <a:solidFill>
                <a:srgbClr val="000000"/>
              </a:solidFill>
            </a:endParaRPr>
          </a:p>
          <a:p>
            <a:endParaRPr lang="en-US" sz="1200" dirty="0">
              <a:solidFill>
                <a:srgbClr val="000000"/>
              </a:solidFill>
            </a:endParaRPr>
          </a:p>
          <a:p>
            <a:r>
              <a:rPr lang="en-US" sz="1200" dirty="0" err="1">
                <a:solidFill>
                  <a:srgbClr val="000000"/>
                </a:solidFill>
              </a:rPr>
              <a:t>Log</a:t>
            </a:r>
            <a:r>
              <a:rPr lang="en-US" sz="1200" i="1" dirty="0" err="1">
                <a:solidFill>
                  <a:srgbClr val="000000"/>
                </a:solidFill>
              </a:rPr>
              <a:t>RBA</a:t>
            </a:r>
            <a:r>
              <a:rPr lang="en-US" sz="1200" dirty="0">
                <a:solidFill>
                  <a:srgbClr val="000000"/>
                </a:solidFill>
              </a:rPr>
              <a:t> = 2.15</a:t>
            </a:r>
          </a:p>
        </p:txBody>
      </p:sp>
      <p:sp>
        <p:nvSpPr>
          <p:cNvPr id="51230" name="TextBox 15"/>
          <p:cNvSpPr txBox="1">
            <a:spLocks noChangeArrowheads="1"/>
          </p:cNvSpPr>
          <p:nvPr/>
        </p:nvSpPr>
        <p:spPr bwMode="auto">
          <a:xfrm>
            <a:off x="4427984" y="3624263"/>
            <a:ext cx="2046266" cy="338554"/>
          </a:xfrm>
          <a:prstGeom prst="rect">
            <a:avLst/>
          </a:prstGeom>
          <a:noFill/>
          <a:ln w="9525">
            <a:noFill/>
            <a:miter lim="800000"/>
            <a:headEnd/>
            <a:tailEnd/>
          </a:ln>
        </p:spPr>
        <p:txBody>
          <a:bodyPr wrap="none">
            <a:spAutoFit/>
          </a:bodyPr>
          <a:lstStyle/>
          <a:p>
            <a:pPr algn="ctr"/>
            <a:r>
              <a:rPr lang="ru-RU" sz="1600" dirty="0" smtClean="0">
                <a:solidFill>
                  <a:srgbClr val="000000"/>
                </a:solidFill>
              </a:rPr>
              <a:t>Сильнее стандарта</a:t>
            </a:r>
            <a:endParaRPr lang="en-US" sz="1600" dirty="0">
              <a:solidFill>
                <a:srgbClr val="000000"/>
              </a:solidFill>
            </a:endParaRPr>
          </a:p>
        </p:txBody>
      </p:sp>
      <p:cxnSp>
        <p:nvCxnSpPr>
          <p:cNvPr id="51231" name="Straight Arrow Connector 36"/>
          <p:cNvCxnSpPr>
            <a:cxnSpLocks noChangeShapeType="1"/>
          </p:cNvCxnSpPr>
          <p:nvPr/>
        </p:nvCxnSpPr>
        <p:spPr bwMode="auto">
          <a:xfrm flipH="1" flipV="1">
            <a:off x="4613275" y="2971800"/>
            <a:ext cx="90488" cy="479425"/>
          </a:xfrm>
          <a:prstGeom prst="straightConnector1">
            <a:avLst/>
          </a:prstGeom>
          <a:noFill/>
          <a:ln w="12700" algn="ctr">
            <a:solidFill>
              <a:srgbClr val="000000"/>
            </a:solidFill>
            <a:round/>
            <a:headEnd/>
            <a:tailEnd type="triangle" w="med" len="lg"/>
          </a:ln>
        </p:spPr>
      </p:cxnSp>
      <p:sp>
        <p:nvSpPr>
          <p:cNvPr id="32" name="TextBox 15"/>
          <p:cNvSpPr txBox="1">
            <a:spLocks noChangeArrowheads="1"/>
          </p:cNvSpPr>
          <p:nvPr/>
        </p:nvSpPr>
        <p:spPr bwMode="auto">
          <a:xfrm>
            <a:off x="5292080" y="1825079"/>
            <a:ext cx="1965538" cy="338554"/>
          </a:xfrm>
          <a:prstGeom prst="rect">
            <a:avLst/>
          </a:prstGeom>
          <a:noFill/>
          <a:ln w="9525">
            <a:noFill/>
            <a:miter lim="800000"/>
            <a:headEnd/>
            <a:tailEnd/>
          </a:ln>
        </p:spPr>
        <p:txBody>
          <a:bodyPr wrap="none">
            <a:spAutoFit/>
          </a:bodyPr>
          <a:lstStyle/>
          <a:p>
            <a:pPr algn="ctr"/>
            <a:r>
              <a:rPr lang="ru-RU" sz="1600" b="1" dirty="0" smtClean="0">
                <a:solidFill>
                  <a:srgbClr val="000000"/>
                </a:solidFill>
              </a:rPr>
              <a:t>Взаимодействие:</a:t>
            </a:r>
            <a:endParaRPr lang="en-US" sz="1600" b="1"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9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795"/>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279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95" grpId="0"/>
      <p:bldP spid="3279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endParaRPr lang="en-US"/>
          </a:p>
        </p:txBody>
      </p:sp>
      <p:sp>
        <p:nvSpPr>
          <p:cNvPr id="52227" name="Text Placeholder 4"/>
          <p:cNvSpPr>
            <a:spLocks noGrp="1"/>
          </p:cNvSpPr>
          <p:nvPr>
            <p:ph type="body" idx="1"/>
          </p:nvPr>
        </p:nvSpPr>
        <p:spPr/>
        <p:txBody>
          <a:bodyPr anchor="ctr"/>
          <a:lstStyle/>
          <a:p>
            <a:pPr algn="ctr"/>
            <a:r>
              <a:rPr lang="ru-RU" sz="4000" dirty="0" smtClean="0"/>
              <a:t>Токсичность для</a:t>
            </a:r>
            <a:br>
              <a:rPr lang="ru-RU" sz="4000" dirty="0" smtClean="0"/>
            </a:br>
            <a:r>
              <a:rPr lang="ru-RU" sz="4000" dirty="0" smtClean="0"/>
              <a:t>водных организмов (Акватоксичность)</a:t>
            </a:r>
            <a:endParaRPr lang="en-US" sz="4000"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eaLnBrk="1" hangingPunct="1"/>
            <a:r>
              <a:rPr lang="ru-RU" dirty="0" smtClean="0"/>
              <a:t>Акватоксичность</a:t>
            </a:r>
            <a:endParaRPr lang="en-US" dirty="0" smtClean="0"/>
          </a:p>
        </p:txBody>
      </p:sp>
      <p:sp>
        <p:nvSpPr>
          <p:cNvPr id="34819" name="Content Placeholder 2"/>
          <p:cNvSpPr>
            <a:spLocks noGrp="1"/>
          </p:cNvSpPr>
          <p:nvPr>
            <p:ph idx="1"/>
          </p:nvPr>
        </p:nvSpPr>
        <p:spPr>
          <a:xfrm>
            <a:off x="457200" y="1600200"/>
            <a:ext cx="8229600" cy="4925144"/>
          </a:xfrm>
        </p:spPr>
        <p:txBody>
          <a:bodyPr/>
          <a:lstStyle/>
          <a:p>
            <a:pPr eaLnBrk="1" hangingPunct="1"/>
            <a:r>
              <a:rPr lang="ru-RU" sz="2200" dirty="0" smtClean="0"/>
              <a:t>Стандартная мера токсичности для водных организмов – полулетальная концентрация вещества в воде </a:t>
            </a:r>
            <a:r>
              <a:rPr lang="en-US" sz="2200" dirty="0" smtClean="0"/>
              <a:t>(</a:t>
            </a:r>
            <a:r>
              <a:rPr lang="en-US" sz="2200" b="1" dirty="0" smtClean="0"/>
              <a:t>LC</a:t>
            </a:r>
            <a:r>
              <a:rPr lang="en-US" sz="2200" b="1" baseline="-25000" dirty="0" smtClean="0"/>
              <a:t>50</a:t>
            </a:r>
            <a:r>
              <a:rPr lang="en-US" sz="2200" dirty="0" smtClean="0"/>
              <a:t>).</a:t>
            </a:r>
          </a:p>
          <a:p>
            <a:pPr eaLnBrk="1" hangingPunct="1"/>
            <a:endParaRPr lang="en-US" sz="2200" dirty="0" smtClean="0"/>
          </a:p>
          <a:p>
            <a:pPr eaLnBrk="1" hangingPunct="1">
              <a:spcBef>
                <a:spcPts val="1000"/>
              </a:spcBef>
              <a:spcAft>
                <a:spcPts val="1500"/>
              </a:spcAft>
            </a:pPr>
            <a:r>
              <a:rPr lang="en-US" sz="2200" dirty="0" smtClean="0"/>
              <a:t>ACD/</a:t>
            </a:r>
            <a:r>
              <a:rPr lang="lt-LT" sz="2200" dirty="0" smtClean="0"/>
              <a:t>Percepta</a:t>
            </a:r>
            <a:r>
              <a:rPr lang="ru-RU" sz="2200" dirty="0" smtClean="0"/>
              <a:t> предсказывает </a:t>
            </a:r>
            <a:r>
              <a:rPr lang="en-US" sz="2200" dirty="0" smtClean="0"/>
              <a:t>LC</a:t>
            </a:r>
            <a:r>
              <a:rPr lang="en-US" sz="2200" baseline="-25000" dirty="0" smtClean="0"/>
              <a:t>50</a:t>
            </a:r>
            <a:r>
              <a:rPr lang="en-US" sz="2200" dirty="0" smtClean="0"/>
              <a:t> </a:t>
            </a:r>
            <a:r>
              <a:rPr lang="ru-RU" sz="2200" dirty="0" smtClean="0"/>
              <a:t>для двух видов</a:t>
            </a:r>
            <a:r>
              <a:rPr lang="en-US" sz="2200" dirty="0" smtClean="0"/>
              <a:t>:</a:t>
            </a:r>
          </a:p>
          <a:p>
            <a:pPr lvl="1" eaLnBrk="1" hangingPunct="1">
              <a:spcBef>
                <a:spcPts val="1000"/>
              </a:spcBef>
              <a:spcAft>
                <a:spcPts val="1500"/>
              </a:spcAft>
            </a:pPr>
            <a:r>
              <a:rPr lang="ru-RU" sz="2200" dirty="0" smtClean="0"/>
              <a:t>Толстоголов</a:t>
            </a:r>
            <a:br>
              <a:rPr lang="ru-RU" sz="2200" dirty="0" smtClean="0"/>
            </a:br>
            <a:r>
              <a:rPr lang="ru-RU" sz="2200" dirty="0" smtClean="0"/>
              <a:t>(англ.: </a:t>
            </a:r>
            <a:r>
              <a:rPr lang="en-US" sz="2200" dirty="0" smtClean="0"/>
              <a:t>Fathead minnow </a:t>
            </a:r>
            <a:r>
              <a:rPr lang="ru-RU" sz="2200" dirty="0" smtClean="0"/>
              <a:t/>
            </a:r>
            <a:br>
              <a:rPr lang="ru-RU" sz="2200" dirty="0" smtClean="0"/>
            </a:br>
            <a:r>
              <a:rPr lang="ru-RU" sz="2200" dirty="0" smtClean="0"/>
              <a:t>лат.: </a:t>
            </a:r>
            <a:r>
              <a:rPr lang="en-US" sz="2200" i="1" dirty="0" err="1" smtClean="0"/>
              <a:t>Pimephales</a:t>
            </a:r>
            <a:r>
              <a:rPr lang="en-US" sz="2200" i="1" dirty="0" smtClean="0"/>
              <a:t> </a:t>
            </a:r>
            <a:r>
              <a:rPr lang="en-US" sz="2200" i="1" dirty="0" err="1" smtClean="0"/>
              <a:t>promelas</a:t>
            </a:r>
            <a:r>
              <a:rPr lang="en-US" sz="2200" dirty="0" smtClean="0"/>
              <a:t>)</a:t>
            </a:r>
          </a:p>
          <a:p>
            <a:pPr lvl="1" eaLnBrk="1" hangingPunct="1">
              <a:spcBef>
                <a:spcPts val="1000"/>
              </a:spcBef>
              <a:spcAft>
                <a:spcPts val="1500"/>
              </a:spcAft>
            </a:pPr>
            <a:r>
              <a:rPr lang="ru-RU" sz="2200" dirty="0" smtClean="0"/>
              <a:t>Большая дафния</a:t>
            </a:r>
            <a:br>
              <a:rPr lang="ru-RU" sz="2200" dirty="0" smtClean="0"/>
            </a:br>
            <a:r>
              <a:rPr lang="ru-RU" sz="2200" dirty="0" smtClean="0"/>
              <a:t>(англ.: </a:t>
            </a:r>
            <a:r>
              <a:rPr lang="en-US" sz="2200" dirty="0" smtClean="0"/>
              <a:t>Water flea</a:t>
            </a:r>
            <a:r>
              <a:rPr lang="ru-RU" sz="2200" dirty="0" smtClean="0"/>
              <a:t/>
            </a:r>
            <a:br>
              <a:rPr lang="ru-RU" sz="2200" dirty="0" smtClean="0"/>
            </a:br>
            <a:r>
              <a:rPr lang="ru-RU" sz="2200" dirty="0" smtClean="0"/>
              <a:t>лат.: </a:t>
            </a:r>
            <a:r>
              <a:rPr lang="en-US" sz="2200" i="1" dirty="0" smtClean="0"/>
              <a:t>Daphnia magna</a:t>
            </a:r>
            <a:r>
              <a:rPr lang="en-US" sz="2200" dirty="0" smtClean="0"/>
              <a:t>)</a:t>
            </a:r>
          </a:p>
          <a:p>
            <a:pPr lvl="1" eaLnBrk="1" hangingPunct="1"/>
            <a:endParaRPr lang="en-US" sz="2200" dirty="0" smtClean="0"/>
          </a:p>
        </p:txBody>
      </p:sp>
      <p:pic>
        <p:nvPicPr>
          <p:cNvPr id="34821" name="Picture 1"/>
          <p:cNvPicPr>
            <a:picLocks noChangeAspect="1"/>
          </p:cNvPicPr>
          <p:nvPr/>
        </p:nvPicPr>
        <p:blipFill>
          <a:blip r:embed="rId2" cstate="print"/>
          <a:srcRect/>
          <a:stretch>
            <a:fillRect/>
          </a:stretch>
        </p:blipFill>
        <p:spPr bwMode="auto">
          <a:xfrm>
            <a:off x="6228184" y="3954760"/>
            <a:ext cx="1219200" cy="914400"/>
          </a:xfrm>
          <a:prstGeom prst="rect">
            <a:avLst/>
          </a:prstGeom>
          <a:noFill/>
          <a:ln w="9525">
            <a:noFill/>
            <a:miter lim="800000"/>
            <a:headEnd/>
            <a:tailEnd/>
          </a:ln>
        </p:spPr>
      </p:pic>
      <p:pic>
        <p:nvPicPr>
          <p:cNvPr id="34822" name="Picture 2"/>
          <p:cNvPicPr>
            <a:picLocks noChangeAspect="1"/>
          </p:cNvPicPr>
          <p:nvPr/>
        </p:nvPicPr>
        <p:blipFill>
          <a:blip r:embed="rId3" cstate="print"/>
          <a:srcRect/>
          <a:stretch>
            <a:fillRect/>
          </a:stretch>
        </p:blipFill>
        <p:spPr bwMode="auto">
          <a:xfrm>
            <a:off x="6228184" y="5229200"/>
            <a:ext cx="1222375" cy="882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81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81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48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48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140" name="Picture 4"/>
          <p:cNvPicPr>
            <a:picLocks noChangeAspect="1" noChangeArrowheads="1"/>
          </p:cNvPicPr>
          <p:nvPr/>
        </p:nvPicPr>
        <p:blipFill>
          <a:blip r:embed="rId3" cstate="print"/>
          <a:srcRect/>
          <a:stretch>
            <a:fillRect/>
          </a:stretch>
        </p:blipFill>
        <p:spPr bwMode="auto">
          <a:xfrm>
            <a:off x="3203848" y="2996952"/>
            <a:ext cx="3810000" cy="2857500"/>
          </a:xfrm>
          <a:prstGeom prst="rect">
            <a:avLst/>
          </a:prstGeom>
          <a:noFill/>
          <a:ln w="9525">
            <a:noFill/>
            <a:miter lim="800000"/>
            <a:headEnd/>
            <a:tailEnd/>
          </a:ln>
          <a:effectLst/>
        </p:spPr>
      </p:pic>
      <p:pic>
        <p:nvPicPr>
          <p:cNvPr id="219139" name="Picture 3"/>
          <p:cNvPicPr>
            <a:picLocks noChangeAspect="1" noChangeArrowheads="1"/>
          </p:cNvPicPr>
          <p:nvPr/>
        </p:nvPicPr>
        <p:blipFill>
          <a:blip r:embed="rId4" cstate="print"/>
          <a:srcRect/>
          <a:stretch>
            <a:fillRect/>
          </a:stretch>
        </p:blipFill>
        <p:spPr bwMode="auto">
          <a:xfrm>
            <a:off x="5334000" y="2852936"/>
            <a:ext cx="3810000" cy="2857500"/>
          </a:xfrm>
          <a:prstGeom prst="rect">
            <a:avLst/>
          </a:prstGeom>
          <a:noFill/>
          <a:ln w="9525">
            <a:noFill/>
            <a:miter lim="800000"/>
            <a:headEnd/>
            <a:tailEnd/>
          </a:ln>
          <a:effectLst/>
        </p:spPr>
      </p:pic>
      <p:pic>
        <p:nvPicPr>
          <p:cNvPr id="219138" name="Picture 2"/>
          <p:cNvPicPr>
            <a:picLocks noChangeAspect="1" noChangeArrowheads="1"/>
          </p:cNvPicPr>
          <p:nvPr/>
        </p:nvPicPr>
        <p:blipFill>
          <a:blip r:embed="rId5" cstate="print"/>
          <a:srcRect/>
          <a:stretch>
            <a:fillRect/>
          </a:stretch>
        </p:blipFill>
        <p:spPr bwMode="auto">
          <a:xfrm>
            <a:off x="251520" y="3091780"/>
            <a:ext cx="3810000" cy="2857500"/>
          </a:xfrm>
          <a:prstGeom prst="rect">
            <a:avLst/>
          </a:prstGeom>
          <a:noFill/>
          <a:ln w="9525">
            <a:noFill/>
            <a:miter lim="800000"/>
            <a:headEnd/>
            <a:tailEnd/>
          </a:ln>
          <a:effectLst/>
        </p:spPr>
      </p:pic>
      <p:sp>
        <p:nvSpPr>
          <p:cNvPr id="51203" name="Title 1"/>
          <p:cNvSpPr>
            <a:spLocks noGrp="1"/>
          </p:cNvSpPr>
          <p:nvPr>
            <p:ph type="title"/>
          </p:nvPr>
        </p:nvSpPr>
        <p:spPr/>
        <p:txBody>
          <a:bodyPr/>
          <a:lstStyle/>
          <a:p>
            <a:pPr eaLnBrk="1" hangingPunct="1"/>
            <a:r>
              <a:rPr lang="ru-RU" dirty="0" smtClean="0"/>
              <a:t>Шкала </a:t>
            </a:r>
            <a:r>
              <a:rPr lang="en-US" dirty="0" smtClean="0"/>
              <a:t>LC50</a:t>
            </a:r>
          </a:p>
        </p:txBody>
      </p:sp>
      <p:sp>
        <p:nvSpPr>
          <p:cNvPr id="32795" name="TextBox 40"/>
          <p:cNvSpPr txBox="1">
            <a:spLocks noChangeArrowheads="1"/>
          </p:cNvSpPr>
          <p:nvPr/>
        </p:nvSpPr>
        <p:spPr bwMode="auto">
          <a:xfrm>
            <a:off x="827584" y="5301208"/>
            <a:ext cx="1194558" cy="646331"/>
          </a:xfrm>
          <a:prstGeom prst="rect">
            <a:avLst/>
          </a:prstGeom>
          <a:noFill/>
          <a:ln w="9525">
            <a:noFill/>
            <a:miter lim="800000"/>
            <a:headEnd/>
            <a:tailEnd/>
          </a:ln>
        </p:spPr>
        <p:txBody>
          <a:bodyPr wrap="none">
            <a:spAutoFit/>
          </a:bodyPr>
          <a:lstStyle/>
          <a:p>
            <a:r>
              <a:rPr lang="ru-RU" sz="1200" b="1" dirty="0" smtClean="0">
                <a:solidFill>
                  <a:srgbClr val="000000"/>
                </a:solidFill>
              </a:rPr>
              <a:t>Пиретроиды</a:t>
            </a:r>
            <a:endParaRPr lang="en-US" sz="1200" b="1" dirty="0">
              <a:solidFill>
                <a:srgbClr val="000000"/>
              </a:solidFill>
            </a:endParaRPr>
          </a:p>
          <a:p>
            <a:endParaRPr lang="en-US" sz="1200" dirty="0">
              <a:solidFill>
                <a:srgbClr val="000000"/>
              </a:solidFill>
            </a:endParaRPr>
          </a:p>
          <a:p>
            <a:r>
              <a:rPr lang="lt-LT" sz="1200" dirty="0" smtClean="0">
                <a:solidFill>
                  <a:srgbClr val="000000"/>
                </a:solidFill>
              </a:rPr>
              <a:t>logLC50</a:t>
            </a:r>
            <a:r>
              <a:rPr lang="en-US" sz="1200" dirty="0" smtClean="0">
                <a:solidFill>
                  <a:srgbClr val="000000"/>
                </a:solidFill>
              </a:rPr>
              <a:t> </a:t>
            </a:r>
            <a:r>
              <a:rPr lang="en-US" sz="1200" dirty="0">
                <a:solidFill>
                  <a:srgbClr val="000000"/>
                </a:solidFill>
              </a:rPr>
              <a:t>= </a:t>
            </a:r>
            <a:r>
              <a:rPr lang="lt-LT" sz="1200" dirty="0" smtClean="0">
                <a:solidFill>
                  <a:srgbClr val="000000"/>
                </a:solidFill>
              </a:rPr>
              <a:t>-9.2</a:t>
            </a:r>
            <a:endParaRPr lang="en-US" sz="1200" dirty="0">
              <a:solidFill>
                <a:srgbClr val="000000"/>
              </a:solidFill>
            </a:endParaRPr>
          </a:p>
        </p:txBody>
      </p:sp>
      <p:sp>
        <p:nvSpPr>
          <p:cNvPr id="32797" name="TextBox 44"/>
          <p:cNvSpPr txBox="1">
            <a:spLocks noChangeArrowheads="1"/>
          </p:cNvSpPr>
          <p:nvPr/>
        </p:nvSpPr>
        <p:spPr bwMode="auto">
          <a:xfrm>
            <a:off x="6911975" y="5305425"/>
            <a:ext cx="1194558" cy="646331"/>
          </a:xfrm>
          <a:prstGeom prst="rect">
            <a:avLst/>
          </a:prstGeom>
          <a:noFill/>
          <a:ln w="9525">
            <a:noFill/>
            <a:miter lim="800000"/>
            <a:headEnd/>
            <a:tailEnd/>
          </a:ln>
        </p:spPr>
        <p:txBody>
          <a:bodyPr wrap="none">
            <a:spAutoFit/>
          </a:bodyPr>
          <a:lstStyle/>
          <a:p>
            <a:r>
              <a:rPr lang="en-US" sz="1200" b="1" dirty="0" smtClean="0">
                <a:solidFill>
                  <a:srgbClr val="000000"/>
                </a:solidFill>
              </a:rPr>
              <a:t>L-</a:t>
            </a:r>
            <a:r>
              <a:rPr lang="ru-RU" sz="1200" b="1" dirty="0" smtClean="0">
                <a:solidFill>
                  <a:srgbClr val="000000"/>
                </a:solidFill>
              </a:rPr>
              <a:t>Арабиноза</a:t>
            </a:r>
            <a:endParaRPr lang="en-US" sz="1200" b="1" dirty="0">
              <a:solidFill>
                <a:srgbClr val="000000"/>
              </a:solidFill>
            </a:endParaRPr>
          </a:p>
          <a:p>
            <a:endParaRPr lang="en-US" sz="1200" dirty="0">
              <a:solidFill>
                <a:srgbClr val="000000"/>
              </a:solidFill>
            </a:endParaRPr>
          </a:p>
          <a:p>
            <a:r>
              <a:rPr lang="lt-LT" sz="1200" dirty="0" smtClean="0">
                <a:solidFill>
                  <a:srgbClr val="000000"/>
                </a:solidFill>
              </a:rPr>
              <a:t>logLC50</a:t>
            </a:r>
            <a:r>
              <a:rPr lang="en-US" sz="1200" dirty="0" smtClean="0">
                <a:solidFill>
                  <a:srgbClr val="000000"/>
                </a:solidFill>
              </a:rPr>
              <a:t> = </a:t>
            </a:r>
            <a:r>
              <a:rPr lang="lt-LT" sz="1200" dirty="0" smtClean="0">
                <a:solidFill>
                  <a:srgbClr val="000000"/>
                </a:solidFill>
              </a:rPr>
              <a:t>-</a:t>
            </a:r>
            <a:r>
              <a:rPr lang="en-US" sz="1200" dirty="0" smtClean="0">
                <a:solidFill>
                  <a:srgbClr val="000000"/>
                </a:solidFill>
              </a:rPr>
              <a:t>0.6</a:t>
            </a:r>
            <a:endParaRPr lang="en-US" sz="1200" dirty="0">
              <a:solidFill>
                <a:srgbClr val="000000"/>
              </a:solidFill>
            </a:endParaRPr>
          </a:p>
        </p:txBody>
      </p:sp>
      <p:sp>
        <p:nvSpPr>
          <p:cNvPr id="40" name="Rectangle 39"/>
          <p:cNvSpPr/>
          <p:nvPr/>
        </p:nvSpPr>
        <p:spPr bwMode="auto">
          <a:xfrm>
            <a:off x="1763688" y="2138387"/>
            <a:ext cx="5400600" cy="304800"/>
          </a:xfrm>
          <a:prstGeom prst="rect">
            <a:avLst/>
          </a:prstGeom>
          <a:gradFill flip="none" rotWithShape="1">
            <a:gsLst>
              <a:gs pos="50000">
                <a:srgbClr val="FFFF00"/>
              </a:gs>
              <a:gs pos="0">
                <a:srgbClr val="FF0000"/>
              </a:gs>
              <a:gs pos="100000">
                <a:srgbClr val="00B050"/>
              </a:gs>
            </a:gsLst>
            <a:lin ang="0" scaled="1"/>
            <a:tileRect/>
          </a:gra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41" name="TextBox 5"/>
          <p:cNvSpPr txBox="1">
            <a:spLocks noChangeArrowheads="1"/>
          </p:cNvSpPr>
          <p:nvPr/>
        </p:nvSpPr>
        <p:spPr bwMode="auto">
          <a:xfrm>
            <a:off x="4050062" y="1628800"/>
            <a:ext cx="1043876" cy="369332"/>
          </a:xfrm>
          <a:prstGeom prst="rect">
            <a:avLst/>
          </a:prstGeom>
          <a:noFill/>
          <a:ln w="9525">
            <a:noFill/>
            <a:miter lim="800000"/>
            <a:headEnd/>
            <a:tailEnd/>
          </a:ln>
        </p:spPr>
        <p:txBody>
          <a:bodyPr wrap="none">
            <a:spAutoFit/>
          </a:bodyPr>
          <a:lstStyle/>
          <a:p>
            <a:r>
              <a:rPr lang="en-US" dirty="0" smtClean="0">
                <a:solidFill>
                  <a:srgbClr val="000000"/>
                </a:solidFill>
              </a:rPr>
              <a:t>logLC50</a:t>
            </a:r>
            <a:endParaRPr lang="en-US" dirty="0">
              <a:solidFill>
                <a:srgbClr val="000000"/>
              </a:solidFill>
            </a:endParaRPr>
          </a:p>
        </p:txBody>
      </p:sp>
      <p:cxnSp>
        <p:nvCxnSpPr>
          <p:cNvPr id="42" name="Straight Connector 7"/>
          <p:cNvCxnSpPr>
            <a:cxnSpLocks noChangeShapeType="1"/>
          </p:cNvCxnSpPr>
          <p:nvPr/>
        </p:nvCxnSpPr>
        <p:spPr bwMode="auto">
          <a:xfrm flipV="1">
            <a:off x="7164288" y="2151087"/>
            <a:ext cx="0" cy="411163"/>
          </a:xfrm>
          <a:prstGeom prst="line">
            <a:avLst/>
          </a:prstGeom>
          <a:noFill/>
          <a:ln w="12700" algn="ctr">
            <a:solidFill>
              <a:srgbClr val="000000"/>
            </a:solidFill>
            <a:round/>
            <a:headEnd/>
            <a:tailEnd/>
          </a:ln>
        </p:spPr>
      </p:cxnSp>
      <p:cxnSp>
        <p:nvCxnSpPr>
          <p:cNvPr id="43" name="Straight Connector 9"/>
          <p:cNvCxnSpPr>
            <a:cxnSpLocks noChangeShapeType="1"/>
          </p:cNvCxnSpPr>
          <p:nvPr/>
        </p:nvCxnSpPr>
        <p:spPr bwMode="auto">
          <a:xfrm flipV="1">
            <a:off x="4528591" y="2151087"/>
            <a:ext cx="0" cy="411163"/>
          </a:xfrm>
          <a:prstGeom prst="line">
            <a:avLst/>
          </a:prstGeom>
          <a:noFill/>
          <a:ln w="12700" algn="ctr">
            <a:solidFill>
              <a:srgbClr val="000000"/>
            </a:solidFill>
            <a:round/>
            <a:headEnd/>
            <a:tailEnd/>
          </a:ln>
        </p:spPr>
      </p:cxnSp>
      <p:cxnSp>
        <p:nvCxnSpPr>
          <p:cNvPr id="44" name="Straight Connector 10"/>
          <p:cNvCxnSpPr>
            <a:cxnSpLocks noChangeShapeType="1"/>
          </p:cNvCxnSpPr>
          <p:nvPr/>
        </p:nvCxnSpPr>
        <p:spPr bwMode="auto">
          <a:xfrm flipV="1">
            <a:off x="1763688" y="2151087"/>
            <a:ext cx="0" cy="411163"/>
          </a:xfrm>
          <a:prstGeom prst="line">
            <a:avLst/>
          </a:prstGeom>
          <a:noFill/>
          <a:ln w="12700" algn="ctr">
            <a:solidFill>
              <a:srgbClr val="000000"/>
            </a:solidFill>
            <a:round/>
            <a:headEnd/>
            <a:tailEnd/>
          </a:ln>
        </p:spPr>
      </p:cxnSp>
      <p:sp>
        <p:nvSpPr>
          <p:cNvPr id="45" name="TextBox 11"/>
          <p:cNvSpPr txBox="1">
            <a:spLocks noChangeArrowheads="1"/>
          </p:cNvSpPr>
          <p:nvPr/>
        </p:nvSpPr>
        <p:spPr bwMode="auto">
          <a:xfrm>
            <a:off x="4309516" y="2544787"/>
            <a:ext cx="389850" cy="369332"/>
          </a:xfrm>
          <a:prstGeom prst="rect">
            <a:avLst/>
          </a:prstGeom>
          <a:noFill/>
          <a:ln w="9525">
            <a:noFill/>
            <a:miter lim="800000"/>
            <a:headEnd/>
            <a:tailEnd/>
          </a:ln>
        </p:spPr>
        <p:txBody>
          <a:bodyPr wrap="none">
            <a:spAutoFit/>
          </a:bodyPr>
          <a:lstStyle/>
          <a:p>
            <a:r>
              <a:rPr lang="en-US" dirty="0" smtClean="0">
                <a:solidFill>
                  <a:srgbClr val="000000"/>
                </a:solidFill>
                <a:latin typeface="Arial" charset="0"/>
              </a:rPr>
              <a:t>-5</a:t>
            </a:r>
            <a:endParaRPr lang="en-US" dirty="0">
              <a:solidFill>
                <a:srgbClr val="000000"/>
              </a:solidFill>
              <a:latin typeface="Arial" charset="0"/>
            </a:endParaRPr>
          </a:p>
        </p:txBody>
      </p:sp>
      <p:sp>
        <p:nvSpPr>
          <p:cNvPr id="46" name="TextBox 12"/>
          <p:cNvSpPr txBox="1">
            <a:spLocks noChangeArrowheads="1"/>
          </p:cNvSpPr>
          <p:nvPr/>
        </p:nvSpPr>
        <p:spPr bwMode="auto">
          <a:xfrm>
            <a:off x="6989787" y="2532087"/>
            <a:ext cx="312906" cy="369332"/>
          </a:xfrm>
          <a:prstGeom prst="rect">
            <a:avLst/>
          </a:prstGeom>
          <a:noFill/>
          <a:ln w="9525">
            <a:noFill/>
            <a:miter lim="800000"/>
            <a:headEnd/>
            <a:tailEnd/>
          </a:ln>
        </p:spPr>
        <p:txBody>
          <a:bodyPr wrap="none">
            <a:spAutoFit/>
          </a:bodyPr>
          <a:lstStyle/>
          <a:p>
            <a:r>
              <a:rPr lang="en-US" dirty="0" smtClean="0">
                <a:solidFill>
                  <a:srgbClr val="000000"/>
                </a:solidFill>
                <a:latin typeface="Arial" charset="0"/>
              </a:rPr>
              <a:t>0</a:t>
            </a:r>
            <a:endParaRPr lang="en-US" dirty="0">
              <a:solidFill>
                <a:srgbClr val="000000"/>
              </a:solidFill>
              <a:latin typeface="Arial" charset="0"/>
            </a:endParaRPr>
          </a:p>
        </p:txBody>
      </p:sp>
      <p:sp>
        <p:nvSpPr>
          <p:cNvPr id="47" name="TextBox 13"/>
          <p:cNvSpPr txBox="1">
            <a:spLocks noChangeArrowheads="1"/>
          </p:cNvSpPr>
          <p:nvPr/>
        </p:nvSpPr>
        <p:spPr bwMode="auto">
          <a:xfrm>
            <a:off x="1539849" y="2545277"/>
            <a:ext cx="518091" cy="369332"/>
          </a:xfrm>
          <a:prstGeom prst="rect">
            <a:avLst/>
          </a:prstGeom>
          <a:noFill/>
          <a:ln w="9525">
            <a:noFill/>
            <a:miter lim="800000"/>
            <a:headEnd/>
            <a:tailEnd/>
          </a:ln>
        </p:spPr>
        <p:txBody>
          <a:bodyPr wrap="none">
            <a:spAutoFit/>
          </a:bodyPr>
          <a:lstStyle/>
          <a:p>
            <a:r>
              <a:rPr lang="en-US" dirty="0" smtClean="0">
                <a:solidFill>
                  <a:srgbClr val="000000"/>
                </a:solidFill>
                <a:latin typeface="Arial" charset="0"/>
              </a:rPr>
              <a:t>-10</a:t>
            </a:r>
            <a:endParaRPr lang="en-US" dirty="0">
              <a:solidFill>
                <a:srgbClr val="000000"/>
              </a:solidFill>
              <a:latin typeface="Arial" charset="0"/>
            </a:endParaRPr>
          </a:p>
        </p:txBody>
      </p:sp>
      <p:sp>
        <p:nvSpPr>
          <p:cNvPr id="48" name="TextBox 14"/>
          <p:cNvSpPr txBox="1">
            <a:spLocks noChangeArrowheads="1"/>
          </p:cNvSpPr>
          <p:nvPr/>
        </p:nvSpPr>
        <p:spPr bwMode="auto">
          <a:xfrm>
            <a:off x="640809" y="2929855"/>
            <a:ext cx="2191947" cy="584775"/>
          </a:xfrm>
          <a:prstGeom prst="rect">
            <a:avLst/>
          </a:prstGeom>
          <a:noFill/>
          <a:ln w="9525">
            <a:noFill/>
            <a:miter lim="800000"/>
            <a:headEnd/>
            <a:tailEnd/>
          </a:ln>
        </p:spPr>
        <p:txBody>
          <a:bodyPr wrap="none">
            <a:spAutoFit/>
          </a:bodyPr>
          <a:lstStyle/>
          <a:p>
            <a:pPr algn="ctr"/>
            <a:r>
              <a:rPr lang="ru-RU" sz="1600" dirty="0" smtClean="0">
                <a:solidFill>
                  <a:srgbClr val="000000"/>
                </a:solidFill>
              </a:rPr>
              <a:t>Наиболее</a:t>
            </a:r>
            <a:r>
              <a:rPr lang="lt-LT" sz="1600" dirty="0" smtClean="0">
                <a:solidFill>
                  <a:srgbClr val="000000"/>
                </a:solidFill>
              </a:rPr>
              <a:t> </a:t>
            </a:r>
            <a:r>
              <a:rPr lang="ru-RU" sz="1600" dirty="0" smtClean="0">
                <a:solidFill>
                  <a:srgbClr val="000000"/>
                </a:solidFill>
              </a:rPr>
              <a:t>токсичные</a:t>
            </a:r>
            <a:br>
              <a:rPr lang="ru-RU" sz="1600" dirty="0" smtClean="0">
                <a:solidFill>
                  <a:srgbClr val="000000"/>
                </a:solidFill>
              </a:rPr>
            </a:br>
            <a:r>
              <a:rPr lang="ru-RU" sz="1600" dirty="0" smtClean="0">
                <a:solidFill>
                  <a:srgbClr val="000000"/>
                </a:solidFill>
              </a:rPr>
              <a:t>химикаты</a:t>
            </a:r>
            <a:endParaRPr lang="en-US" sz="1600" dirty="0">
              <a:solidFill>
                <a:srgbClr val="000000"/>
              </a:solidFill>
            </a:endParaRPr>
          </a:p>
        </p:txBody>
      </p:sp>
      <p:sp>
        <p:nvSpPr>
          <p:cNvPr id="49" name="TextBox 15"/>
          <p:cNvSpPr txBox="1">
            <a:spLocks noChangeArrowheads="1"/>
          </p:cNvSpPr>
          <p:nvPr/>
        </p:nvSpPr>
        <p:spPr bwMode="auto">
          <a:xfrm>
            <a:off x="3635896" y="2921719"/>
            <a:ext cx="1847493" cy="338554"/>
          </a:xfrm>
          <a:prstGeom prst="rect">
            <a:avLst/>
          </a:prstGeom>
          <a:noFill/>
          <a:ln w="9525">
            <a:noFill/>
            <a:miter lim="800000"/>
            <a:headEnd/>
            <a:tailEnd/>
          </a:ln>
        </p:spPr>
        <p:txBody>
          <a:bodyPr wrap="none">
            <a:spAutoFit/>
          </a:bodyPr>
          <a:lstStyle/>
          <a:p>
            <a:pPr algn="ctr"/>
            <a:r>
              <a:rPr lang="ru-RU" sz="1600" dirty="0" smtClean="0">
                <a:solidFill>
                  <a:srgbClr val="000000"/>
                </a:solidFill>
              </a:rPr>
              <a:t>Средний уровень</a:t>
            </a:r>
            <a:endParaRPr lang="en-US" sz="1600" dirty="0">
              <a:solidFill>
                <a:srgbClr val="000000"/>
              </a:solidFill>
            </a:endParaRPr>
          </a:p>
        </p:txBody>
      </p:sp>
      <p:sp>
        <p:nvSpPr>
          <p:cNvPr id="50" name="TextBox 16"/>
          <p:cNvSpPr txBox="1">
            <a:spLocks noChangeArrowheads="1"/>
          </p:cNvSpPr>
          <p:nvPr/>
        </p:nvSpPr>
        <p:spPr bwMode="auto">
          <a:xfrm>
            <a:off x="6059027" y="2929855"/>
            <a:ext cx="2554225" cy="338554"/>
          </a:xfrm>
          <a:prstGeom prst="rect">
            <a:avLst/>
          </a:prstGeom>
          <a:noFill/>
          <a:ln w="9525">
            <a:noFill/>
            <a:miter lim="800000"/>
            <a:headEnd/>
            <a:tailEnd/>
          </a:ln>
        </p:spPr>
        <p:txBody>
          <a:bodyPr wrap="none">
            <a:spAutoFit/>
          </a:bodyPr>
          <a:lstStyle/>
          <a:p>
            <a:pPr algn="ctr"/>
            <a:r>
              <a:rPr lang="ru-RU" sz="1600" dirty="0" smtClean="0">
                <a:solidFill>
                  <a:srgbClr val="000000"/>
                </a:solidFill>
              </a:rPr>
              <a:t>Практически нетоксичны</a:t>
            </a:r>
            <a:endParaRPr lang="en-US" sz="1600" dirty="0">
              <a:solidFill>
                <a:srgbClr val="000000"/>
              </a:solidFill>
            </a:endParaRPr>
          </a:p>
        </p:txBody>
      </p:sp>
      <p:sp>
        <p:nvSpPr>
          <p:cNvPr id="51" name="TextBox 44"/>
          <p:cNvSpPr txBox="1">
            <a:spLocks noChangeArrowheads="1"/>
          </p:cNvSpPr>
          <p:nvPr/>
        </p:nvSpPr>
        <p:spPr bwMode="auto">
          <a:xfrm>
            <a:off x="4211960" y="5301208"/>
            <a:ext cx="1737079" cy="646331"/>
          </a:xfrm>
          <a:prstGeom prst="rect">
            <a:avLst/>
          </a:prstGeom>
          <a:noFill/>
          <a:ln w="9525">
            <a:noFill/>
            <a:miter lim="800000"/>
            <a:headEnd/>
            <a:tailEnd/>
          </a:ln>
        </p:spPr>
        <p:txBody>
          <a:bodyPr wrap="none">
            <a:spAutoFit/>
          </a:bodyPr>
          <a:lstStyle/>
          <a:p>
            <a:r>
              <a:rPr lang="ru-RU" sz="1200" b="1" dirty="0" smtClean="0">
                <a:solidFill>
                  <a:srgbClr val="000000"/>
                </a:solidFill>
              </a:rPr>
              <a:t>Фторобензальдегид</a:t>
            </a:r>
            <a:endParaRPr lang="en-US" sz="1200" b="1" dirty="0">
              <a:solidFill>
                <a:srgbClr val="000000"/>
              </a:solidFill>
            </a:endParaRPr>
          </a:p>
          <a:p>
            <a:endParaRPr lang="en-US" sz="1200" dirty="0">
              <a:solidFill>
                <a:srgbClr val="000000"/>
              </a:solidFill>
            </a:endParaRPr>
          </a:p>
          <a:p>
            <a:r>
              <a:rPr lang="lt-LT" sz="1200" dirty="0" smtClean="0">
                <a:solidFill>
                  <a:srgbClr val="000000"/>
                </a:solidFill>
              </a:rPr>
              <a:t>logLC50</a:t>
            </a:r>
            <a:r>
              <a:rPr lang="en-US" sz="1200" dirty="0" smtClean="0">
                <a:solidFill>
                  <a:srgbClr val="000000"/>
                </a:solidFill>
              </a:rPr>
              <a:t> = </a:t>
            </a:r>
            <a:r>
              <a:rPr lang="lt-LT" sz="1200" dirty="0" smtClean="0">
                <a:solidFill>
                  <a:srgbClr val="000000"/>
                </a:solidFill>
              </a:rPr>
              <a:t>-</a:t>
            </a:r>
            <a:r>
              <a:rPr lang="en-US" sz="1200" dirty="0" smtClean="0">
                <a:solidFill>
                  <a:srgbClr val="000000"/>
                </a:solidFill>
              </a:rPr>
              <a:t>5.0</a:t>
            </a:r>
            <a:endParaRPr lang="en-US" sz="1200"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279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79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95" grpId="0"/>
      <p:bldP spid="32797" grpId="0"/>
      <p:bldP spid="5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ru-RU" dirty="0" smtClean="0"/>
              <a:t>Механизм действия</a:t>
            </a:r>
            <a:endParaRPr lang="en-US" dirty="0" smtClean="0"/>
          </a:p>
        </p:txBody>
      </p:sp>
      <p:sp>
        <p:nvSpPr>
          <p:cNvPr id="54275" name="Text Placeholder 1"/>
          <p:cNvSpPr>
            <a:spLocks noGrp="1"/>
          </p:cNvSpPr>
          <p:nvPr>
            <p:ph idx="1"/>
          </p:nvPr>
        </p:nvSpPr>
        <p:spPr>
          <a:xfrm>
            <a:off x="457200" y="1600201"/>
            <a:ext cx="8229600" cy="748680"/>
          </a:xfrm>
        </p:spPr>
        <p:txBody>
          <a:bodyPr/>
          <a:lstStyle/>
          <a:p>
            <a:r>
              <a:rPr lang="ru-RU" dirty="0" smtClean="0"/>
              <a:t>Классификация по схеме Верхаара:</a:t>
            </a:r>
            <a:endParaRPr lang="en-US" dirty="0" smtClean="0"/>
          </a:p>
        </p:txBody>
      </p:sp>
      <p:graphicFrame>
        <p:nvGraphicFramePr>
          <p:cNvPr id="9" name="Table 8"/>
          <p:cNvGraphicFramePr>
            <a:graphicFrameLocks noGrp="1"/>
          </p:cNvGraphicFramePr>
          <p:nvPr/>
        </p:nvGraphicFramePr>
        <p:xfrm>
          <a:off x="762000" y="2348880"/>
          <a:ext cx="7772400" cy="3470527"/>
        </p:xfrm>
        <a:graphic>
          <a:graphicData uri="http://schemas.openxmlformats.org/drawingml/2006/table">
            <a:tbl>
              <a:tblPr/>
              <a:tblGrid>
                <a:gridCol w="2819400"/>
                <a:gridCol w="4953000"/>
              </a:tblGrid>
              <a:tr h="631315">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Механизм действия</a:t>
                      </a:r>
                      <a:endParaRPr kumimoji="0" lang="en-US" sz="1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Примеры веществ, обладающих данным механизмом</a:t>
                      </a:r>
                      <a:endParaRPr kumimoji="0" lang="en-US" sz="1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r>
              <a:tr h="630934">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Базис-наркоз</a:t>
                      </a:r>
                      <a:endPar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Инертные углеводороды</a:t>
                      </a: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a:t>
                      </a: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эфиры,</a:t>
                      </a: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a:t>
                      </a: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кетоны</a:t>
                      </a: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a:t>
                      </a: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спирты</a:t>
                      </a: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a:t>
                      </a: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галогеналканы</a:t>
                      </a:r>
                      <a:endPar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0232">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Полярный наркоз</a:t>
                      </a:r>
                      <a:endPar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Фенолы</a:t>
                      </a: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a:t>
                      </a: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нитроароматические соединения</a:t>
                      </a: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a:t>
                      </a: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первичные амины</a:t>
                      </a:r>
                      <a:r>
                        <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a:t>
                      </a: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0232">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rPr>
                        <a:t>Неспецифическая реактивность</a:t>
                      </a:r>
                      <a:endPar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66"/>
                    </a:solid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defRPr/>
                      </a:pPr>
                      <a:r>
                        <a:rPr kumimoji="0" lang="ru-RU"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rPr>
                        <a:t>Электрофилы и проэлектрофилы</a:t>
                      </a:r>
                      <a:endParaRPr kumimoji="0" lang="en-US"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0232">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rPr>
                        <a:t>Специфическая реактивность</a:t>
                      </a:r>
                      <a:endPar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defRPr/>
                      </a:pPr>
                      <a:r>
                        <a:rPr kumimoji="0" lang="ru-RU"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rPr>
                        <a:t>Ингибиторы специфических белков</a:t>
                      </a:r>
                      <a:endParaRPr kumimoji="0" lang="en-US"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467">
                <a:tc>
                  <a:txBody>
                    <a:bodyPr/>
                    <a:lstStyle/>
                    <a:p>
                      <a:pPr marL="0" marR="0" lvl="0" indent="0" algn="ctr" defTabSz="914400" rtl="0" eaLnBrk="1" fontAlgn="base" latinLnBrk="0" hangingPunct="1">
                        <a:lnSpc>
                          <a:spcPct val="115000"/>
                        </a:lnSpc>
                        <a:spcBef>
                          <a:spcPts val="300"/>
                        </a:spcBef>
                        <a:spcAft>
                          <a:spcPts val="300"/>
                        </a:spcAft>
                        <a:buClrTx/>
                        <a:buSzTx/>
                        <a:buFontTx/>
                        <a:buNone/>
                        <a:tabLst/>
                      </a:pPr>
                      <a:r>
                        <a:rPr kumimoji="0" lang="ru-RU"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Не классифицируется</a:t>
                      </a:r>
                      <a:endParaRPr kumimoji="0" lang="en-US" sz="18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15000"/>
                        </a:lnSpc>
                        <a:spcBef>
                          <a:spcPts val="300"/>
                        </a:spcBef>
                        <a:spcAft>
                          <a:spcPts val="300"/>
                        </a:spcAft>
                        <a:buClrTx/>
                        <a:buSzTx/>
                        <a:buFontTx/>
                        <a:buNone/>
                        <a:tabLst/>
                        <a:defRPr/>
                      </a:pPr>
                      <a:r>
                        <a:rPr kumimoji="0" lang="ru-RU"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rPr>
                        <a:t>Сильные кислоты, четвертичные амины</a:t>
                      </a:r>
                      <a:endParaRPr kumimoji="0" lang="en-US" sz="1800" b="0" i="0" u="none" strike="noStrike" kern="1200" cap="none" normalizeH="0" baseline="0" dirty="0" smtClean="0">
                        <a:ln>
                          <a:noFill/>
                        </a:ln>
                        <a:solidFill>
                          <a:schemeClr val="tx1"/>
                        </a:solidFill>
                        <a:effectLst/>
                        <a:latin typeface="Verdana" pitchFamily="34" charset="0"/>
                        <a:ea typeface="Calibri" pitchFamily="34" charset="0"/>
                        <a:cs typeface="Times New Roman" pitchFamily="18" charset="0"/>
                      </a:endParaRPr>
                    </a:p>
                  </a:txBody>
                  <a:tcPr marL="68589" marR="68589"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4300" name="TextBox 21"/>
          <p:cNvSpPr txBox="1">
            <a:spLocks noChangeArrowheads="1"/>
          </p:cNvSpPr>
          <p:nvPr/>
        </p:nvSpPr>
        <p:spPr bwMode="auto">
          <a:xfrm>
            <a:off x="755576" y="5877272"/>
            <a:ext cx="4632325" cy="276225"/>
          </a:xfrm>
          <a:prstGeom prst="rect">
            <a:avLst/>
          </a:prstGeom>
          <a:noFill/>
          <a:ln w="9525">
            <a:noFill/>
            <a:miter lim="800000"/>
            <a:headEnd/>
            <a:tailEnd/>
          </a:ln>
        </p:spPr>
        <p:txBody>
          <a:bodyPr wrap="none">
            <a:spAutoFit/>
          </a:bodyPr>
          <a:lstStyle/>
          <a:p>
            <a:pPr algn="ctr"/>
            <a:r>
              <a:rPr lang="en-US" sz="1200" dirty="0" err="1">
                <a:solidFill>
                  <a:srgbClr val="000000"/>
                </a:solidFill>
              </a:rPr>
              <a:t>Verhaar</a:t>
            </a:r>
            <a:r>
              <a:rPr lang="en-US" sz="1200" dirty="0">
                <a:solidFill>
                  <a:srgbClr val="000000"/>
                </a:solidFill>
              </a:rPr>
              <a:t> H.J.M. et al. </a:t>
            </a:r>
            <a:r>
              <a:rPr lang="en-US" sz="1200" i="1" dirty="0">
                <a:solidFill>
                  <a:srgbClr val="000000"/>
                </a:solidFill>
              </a:rPr>
              <a:t>Chemosphere.</a:t>
            </a:r>
            <a:r>
              <a:rPr lang="en-US" sz="1200" dirty="0">
                <a:solidFill>
                  <a:srgbClr val="000000"/>
                </a:solidFill>
              </a:rPr>
              <a:t> </a:t>
            </a:r>
            <a:r>
              <a:rPr lang="en-US" sz="1200" b="1" dirty="0">
                <a:solidFill>
                  <a:srgbClr val="000000"/>
                </a:solidFill>
              </a:rPr>
              <a:t>1992</a:t>
            </a:r>
            <a:r>
              <a:rPr lang="en-US" sz="1200" dirty="0">
                <a:solidFill>
                  <a:srgbClr val="000000"/>
                </a:solidFill>
              </a:rPr>
              <a:t>;25(4):471-91.</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eaLnBrk="1" hangingPunct="1"/>
            <a:r>
              <a:rPr lang="ru-RU" dirty="0" smtClean="0"/>
              <a:t>Базовая и избыточная токсичность</a:t>
            </a:r>
            <a:endParaRPr lang="en-US" dirty="0" smtClean="0"/>
          </a:p>
        </p:txBody>
      </p:sp>
      <p:sp>
        <p:nvSpPr>
          <p:cNvPr id="36867" name="Content Placeholder 2"/>
          <p:cNvSpPr>
            <a:spLocks noGrp="1"/>
          </p:cNvSpPr>
          <p:nvPr>
            <p:ph idx="1"/>
          </p:nvPr>
        </p:nvSpPr>
        <p:spPr/>
        <p:txBody>
          <a:bodyPr/>
          <a:lstStyle/>
          <a:p>
            <a:pPr eaLnBrk="1" hangingPunct="1">
              <a:spcAft>
                <a:spcPts val="1000"/>
              </a:spcAft>
            </a:pPr>
            <a:r>
              <a:rPr lang="ru-RU" sz="2200" dirty="0" smtClean="0"/>
              <a:t>Базовый уровень токсичности веществ </a:t>
            </a:r>
            <a:r>
              <a:rPr lang="en-GB" sz="2200" dirty="0" smtClean="0"/>
              <a:t>(</a:t>
            </a:r>
            <a:r>
              <a:rPr lang="ru-RU" sz="2200" dirty="0" smtClean="0"/>
              <a:t>базис-наркоз</a:t>
            </a:r>
            <a:r>
              <a:rPr lang="en-GB" sz="2200" dirty="0" smtClean="0"/>
              <a:t>) </a:t>
            </a:r>
            <a:r>
              <a:rPr lang="ru-RU" sz="2200" dirty="0" smtClean="0"/>
              <a:t>определяется их липофильностью</a:t>
            </a:r>
            <a:r>
              <a:rPr lang="en-GB" sz="2200" dirty="0" smtClean="0"/>
              <a:t>:</a:t>
            </a:r>
          </a:p>
          <a:p>
            <a:pPr eaLnBrk="1" hangingPunct="1">
              <a:spcAft>
                <a:spcPts val="1000"/>
              </a:spcAft>
            </a:pPr>
            <a:endParaRPr lang="en-US" sz="2200" dirty="0" smtClean="0"/>
          </a:p>
          <a:p>
            <a:pPr eaLnBrk="1" hangingPunct="1">
              <a:spcAft>
                <a:spcPts val="1000"/>
              </a:spcAft>
            </a:pPr>
            <a:endParaRPr lang="en-US" sz="2200" dirty="0" smtClean="0"/>
          </a:p>
          <a:p>
            <a:pPr eaLnBrk="1" hangingPunct="1">
              <a:spcAft>
                <a:spcPts val="1000"/>
              </a:spcAft>
            </a:pPr>
            <a:r>
              <a:rPr lang="ru-RU" sz="2200" dirty="0" smtClean="0"/>
              <a:t>Реактивным молекулам свойственна избыточная токсичность </a:t>
            </a:r>
            <a:r>
              <a:rPr lang="en-US" sz="2200" dirty="0" smtClean="0"/>
              <a:t>(</a:t>
            </a:r>
            <a:r>
              <a:rPr lang="en-US" sz="2200" i="1" dirty="0" smtClean="0"/>
              <a:t>T</a:t>
            </a:r>
            <a:r>
              <a:rPr lang="en-US" sz="2200" i="1" baseline="-25000" dirty="0" smtClean="0"/>
              <a:t>e</a:t>
            </a:r>
            <a:r>
              <a:rPr lang="en-US" sz="2200" dirty="0" smtClean="0"/>
              <a:t>) </a:t>
            </a:r>
            <a:r>
              <a:rPr lang="ru-RU" sz="2200" dirty="0" smtClean="0"/>
              <a:t>по сравнению с базовым уровнем</a:t>
            </a:r>
            <a:r>
              <a:rPr lang="en-US" sz="2200" dirty="0" smtClean="0"/>
              <a:t> which could be accounted by local models:</a:t>
            </a:r>
          </a:p>
        </p:txBody>
      </p:sp>
      <p:graphicFrame>
        <p:nvGraphicFramePr>
          <p:cNvPr id="55301" name="Object 3"/>
          <p:cNvGraphicFramePr>
            <a:graphicFrameLocks noChangeAspect="1"/>
          </p:cNvGraphicFramePr>
          <p:nvPr/>
        </p:nvGraphicFramePr>
        <p:xfrm>
          <a:off x="3562350" y="5085184"/>
          <a:ext cx="2019300" cy="798513"/>
        </p:xfrm>
        <a:graphic>
          <a:graphicData uri="http://schemas.openxmlformats.org/presentationml/2006/ole">
            <p:oleObj spid="_x0000_s131074" name="Equation" r:id="rId3" imgW="1091880" imgH="431640" progId="Equation.3">
              <p:embed/>
            </p:oleObj>
          </a:graphicData>
        </a:graphic>
      </p:graphicFrame>
      <p:graphicFrame>
        <p:nvGraphicFramePr>
          <p:cNvPr id="55302" name="Object 1"/>
          <p:cNvGraphicFramePr>
            <a:graphicFrameLocks noChangeAspect="1"/>
          </p:cNvGraphicFramePr>
          <p:nvPr/>
        </p:nvGraphicFramePr>
        <p:xfrm>
          <a:off x="2913063" y="2852738"/>
          <a:ext cx="3379787" cy="422275"/>
        </p:xfrm>
        <a:graphic>
          <a:graphicData uri="http://schemas.openxmlformats.org/presentationml/2006/ole">
            <p:oleObj spid="_x0000_s131075" name="Equation" r:id="rId4" imgW="1828800" imgH="2286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53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ru-RU" dirty="0" smtClean="0"/>
              <a:t>Базис-наркоз</a:t>
            </a:r>
            <a:endParaRPr lang="en-US" dirty="0" smtClean="0"/>
          </a:p>
        </p:txBody>
      </p:sp>
      <p:sp>
        <p:nvSpPr>
          <p:cNvPr id="56323" name="Content Placeholder 2"/>
          <p:cNvSpPr>
            <a:spLocks noGrp="1"/>
          </p:cNvSpPr>
          <p:nvPr>
            <p:ph idx="1"/>
          </p:nvPr>
        </p:nvSpPr>
        <p:spPr>
          <a:xfrm>
            <a:off x="457200" y="1600200"/>
            <a:ext cx="5410944" cy="4525963"/>
          </a:xfrm>
        </p:spPr>
        <p:txBody>
          <a:bodyPr/>
          <a:lstStyle/>
          <a:p>
            <a:pPr eaLnBrk="1" hangingPunct="1">
              <a:spcAft>
                <a:spcPts val="1000"/>
              </a:spcAft>
            </a:pPr>
            <a:r>
              <a:rPr lang="ru-RU" sz="2200" dirty="0" smtClean="0"/>
              <a:t>Алифатический кетон</a:t>
            </a:r>
            <a:endParaRPr lang="en-GB" sz="2200" dirty="0" smtClean="0"/>
          </a:p>
          <a:p>
            <a:pPr marL="569913" lvl="2" eaLnBrk="1" hangingPunct="1">
              <a:spcAft>
                <a:spcPts val="1000"/>
              </a:spcAft>
            </a:pPr>
            <a:r>
              <a:rPr lang="ru-RU" sz="2000" dirty="0" smtClean="0"/>
              <a:t>Умеренно липофильный</a:t>
            </a:r>
            <a:r>
              <a:rPr lang="en-GB" sz="2000" dirty="0" smtClean="0"/>
              <a:t/>
            </a:r>
            <a:br>
              <a:rPr lang="en-GB" sz="2000" dirty="0" smtClean="0"/>
            </a:br>
            <a:r>
              <a:rPr lang="ru-RU" sz="2000" dirty="0" smtClean="0"/>
              <a:t>Сравнительно невысокая токсичность для рыб</a:t>
            </a:r>
          </a:p>
          <a:p>
            <a:pPr marL="569913" lvl="2" eaLnBrk="1" hangingPunct="1">
              <a:spcAft>
                <a:spcPts val="1000"/>
              </a:spcAft>
            </a:pPr>
            <a:endParaRPr lang="en-GB" sz="2000" dirty="0" smtClean="0"/>
          </a:p>
          <a:p>
            <a:pPr eaLnBrk="1" hangingPunct="1">
              <a:spcBef>
                <a:spcPts val="1500"/>
              </a:spcBef>
              <a:spcAft>
                <a:spcPts val="1000"/>
              </a:spcAft>
            </a:pPr>
            <a:r>
              <a:rPr lang="ru-RU" sz="2200" dirty="0" smtClean="0"/>
              <a:t>Галогенарен</a:t>
            </a:r>
            <a:endParaRPr lang="en-US" sz="2200" dirty="0" smtClean="0"/>
          </a:p>
          <a:p>
            <a:pPr marL="569913" lvl="2" eaLnBrk="1" hangingPunct="1">
              <a:spcAft>
                <a:spcPts val="1000"/>
              </a:spcAft>
            </a:pPr>
            <a:r>
              <a:rPr lang="ru-RU" sz="2000" dirty="0" smtClean="0"/>
              <a:t>Из-за высокой липофильности, </a:t>
            </a:r>
            <a:r>
              <a:rPr lang="en-US" sz="2000" dirty="0" smtClean="0"/>
              <a:t>LC</a:t>
            </a:r>
            <a:r>
              <a:rPr lang="en-US" sz="2000" baseline="-25000" dirty="0" smtClean="0"/>
              <a:t>50</a:t>
            </a:r>
            <a:r>
              <a:rPr lang="en-US" sz="2000" dirty="0" smtClean="0"/>
              <a:t> </a:t>
            </a:r>
            <a:r>
              <a:rPr lang="ru-RU" sz="2000" dirty="0" smtClean="0"/>
              <a:t>намного ниже несмотря на одинаковый механизм действия</a:t>
            </a:r>
            <a:endParaRPr lang="en-US" sz="2000" dirty="0" smtClean="0"/>
          </a:p>
        </p:txBody>
      </p:sp>
      <p:pic>
        <p:nvPicPr>
          <p:cNvPr id="56325" name="Picture 2"/>
          <p:cNvPicPr>
            <a:picLocks noChangeAspect="1" noChangeArrowheads="1"/>
          </p:cNvPicPr>
          <p:nvPr/>
        </p:nvPicPr>
        <p:blipFill>
          <a:blip r:embed="rId2" cstate="print"/>
          <a:srcRect/>
          <a:stretch>
            <a:fillRect/>
          </a:stretch>
        </p:blipFill>
        <p:spPr bwMode="auto">
          <a:xfrm>
            <a:off x="5181600" y="3429000"/>
            <a:ext cx="3690938" cy="2397125"/>
          </a:xfrm>
          <a:prstGeom prst="rect">
            <a:avLst/>
          </a:prstGeom>
          <a:noFill/>
          <a:ln w="9525">
            <a:noFill/>
            <a:miter lim="800000"/>
            <a:headEnd/>
            <a:tailEnd/>
          </a:ln>
          <a:effectLst/>
        </p:spPr>
      </p:pic>
      <p:sp>
        <p:nvSpPr>
          <p:cNvPr id="56326" name="TextBox 40"/>
          <p:cNvSpPr txBox="1">
            <a:spLocks noChangeArrowheads="1"/>
          </p:cNvSpPr>
          <p:nvPr/>
        </p:nvSpPr>
        <p:spPr bwMode="auto">
          <a:xfrm>
            <a:off x="5901481" y="5334000"/>
            <a:ext cx="2124428" cy="830997"/>
          </a:xfrm>
          <a:prstGeom prst="rect">
            <a:avLst/>
          </a:prstGeom>
          <a:noFill/>
          <a:ln w="9525">
            <a:noFill/>
            <a:miter lim="800000"/>
            <a:headEnd/>
            <a:tailEnd/>
          </a:ln>
        </p:spPr>
        <p:txBody>
          <a:bodyPr wrap="none">
            <a:spAutoFit/>
          </a:bodyPr>
          <a:lstStyle/>
          <a:p>
            <a:r>
              <a:rPr lang="en-US" sz="1200" b="1" dirty="0" smtClean="0">
                <a:solidFill>
                  <a:srgbClr val="000000"/>
                </a:solidFill>
              </a:rPr>
              <a:t>1,2-</a:t>
            </a:r>
            <a:r>
              <a:rPr lang="ru-RU" sz="1200" b="1" dirty="0" smtClean="0">
                <a:solidFill>
                  <a:srgbClr val="000000"/>
                </a:solidFill>
              </a:rPr>
              <a:t>Дибромбензол</a:t>
            </a:r>
            <a:endParaRPr lang="en-US" sz="1200" b="1" dirty="0">
              <a:solidFill>
                <a:srgbClr val="000000"/>
              </a:solidFill>
            </a:endParaRPr>
          </a:p>
          <a:p>
            <a:endParaRPr lang="en-US" sz="1200" dirty="0">
              <a:solidFill>
                <a:srgbClr val="000000"/>
              </a:solidFill>
            </a:endParaRPr>
          </a:p>
          <a:p>
            <a:r>
              <a:rPr lang="en-US" sz="1200" dirty="0" err="1">
                <a:solidFill>
                  <a:srgbClr val="000000"/>
                </a:solidFill>
              </a:rPr>
              <a:t>Log</a:t>
            </a:r>
            <a:r>
              <a:rPr lang="en-US" sz="1200" i="1" dirty="0" err="1">
                <a:solidFill>
                  <a:srgbClr val="000000"/>
                </a:solidFill>
              </a:rPr>
              <a:t>P</a:t>
            </a:r>
            <a:r>
              <a:rPr lang="en-US" sz="1200" i="1" baseline="-25000" dirty="0" err="1">
                <a:solidFill>
                  <a:srgbClr val="000000"/>
                </a:solidFill>
              </a:rPr>
              <a:t>o</a:t>
            </a:r>
            <a:r>
              <a:rPr lang="en-US" sz="1200" i="1" baseline="-25000" dirty="0">
                <a:solidFill>
                  <a:srgbClr val="000000"/>
                </a:solidFill>
              </a:rPr>
              <a:t>/w</a:t>
            </a:r>
            <a:r>
              <a:rPr lang="en-US" sz="1200" dirty="0">
                <a:solidFill>
                  <a:srgbClr val="000000"/>
                </a:solidFill>
              </a:rPr>
              <a:t> = 3.64</a:t>
            </a:r>
          </a:p>
          <a:p>
            <a:r>
              <a:rPr lang="en-US" sz="1200" dirty="0">
                <a:solidFill>
                  <a:srgbClr val="000000"/>
                </a:solidFill>
              </a:rPr>
              <a:t>LC</a:t>
            </a:r>
            <a:r>
              <a:rPr lang="en-US" sz="1200" baseline="-25000" dirty="0">
                <a:solidFill>
                  <a:srgbClr val="000000"/>
                </a:solidFill>
              </a:rPr>
              <a:t>50</a:t>
            </a:r>
            <a:r>
              <a:rPr lang="en-US" sz="1200" dirty="0">
                <a:solidFill>
                  <a:srgbClr val="000000"/>
                </a:solidFill>
              </a:rPr>
              <a:t> (P. </a:t>
            </a:r>
            <a:r>
              <a:rPr lang="en-US" sz="1200" dirty="0" err="1">
                <a:solidFill>
                  <a:srgbClr val="000000"/>
                </a:solidFill>
              </a:rPr>
              <a:t>promelas</a:t>
            </a:r>
            <a:r>
              <a:rPr lang="en-US" sz="1200" dirty="0">
                <a:solidFill>
                  <a:srgbClr val="000000"/>
                </a:solidFill>
              </a:rPr>
              <a:t>) = 4 mg/L </a:t>
            </a:r>
          </a:p>
        </p:txBody>
      </p:sp>
      <p:sp>
        <p:nvSpPr>
          <p:cNvPr id="56327" name="TextBox 40"/>
          <p:cNvSpPr txBox="1">
            <a:spLocks noChangeArrowheads="1"/>
          </p:cNvSpPr>
          <p:nvPr/>
        </p:nvSpPr>
        <p:spPr bwMode="auto">
          <a:xfrm>
            <a:off x="6000761" y="6157913"/>
            <a:ext cx="1981312" cy="276999"/>
          </a:xfrm>
          <a:prstGeom prst="rect">
            <a:avLst/>
          </a:prstGeom>
          <a:solidFill>
            <a:srgbClr val="CCFFCC"/>
          </a:solidFill>
          <a:ln w="9525">
            <a:noFill/>
            <a:miter lim="800000"/>
            <a:headEnd/>
            <a:tailEnd/>
          </a:ln>
        </p:spPr>
        <p:txBody>
          <a:bodyPr wrap="none">
            <a:spAutoFit/>
          </a:bodyPr>
          <a:lstStyle/>
          <a:p>
            <a:r>
              <a:rPr lang="ru-RU" sz="1200" dirty="0" smtClean="0">
                <a:solidFill>
                  <a:srgbClr val="000000"/>
                </a:solidFill>
              </a:rPr>
              <a:t>Механизм </a:t>
            </a:r>
            <a:r>
              <a:rPr lang="en-US" sz="1200" dirty="0" smtClean="0">
                <a:solidFill>
                  <a:srgbClr val="000000"/>
                </a:solidFill>
              </a:rPr>
              <a:t>: </a:t>
            </a:r>
            <a:r>
              <a:rPr lang="ru-RU" sz="1200" dirty="0" smtClean="0">
                <a:solidFill>
                  <a:srgbClr val="000000"/>
                </a:solidFill>
              </a:rPr>
              <a:t>Базис-наркоз</a:t>
            </a:r>
            <a:endParaRPr lang="en-US" sz="1200" dirty="0" smtClean="0">
              <a:solidFill>
                <a:srgbClr val="000000"/>
              </a:solidFill>
            </a:endParaRPr>
          </a:p>
        </p:txBody>
      </p:sp>
      <p:pic>
        <p:nvPicPr>
          <p:cNvPr id="56328" name="Picture 3"/>
          <p:cNvPicPr>
            <a:picLocks noChangeAspect="1" noChangeArrowheads="1"/>
          </p:cNvPicPr>
          <p:nvPr/>
        </p:nvPicPr>
        <p:blipFill>
          <a:blip r:embed="rId3" cstate="print"/>
          <a:srcRect/>
          <a:stretch>
            <a:fillRect/>
          </a:stretch>
        </p:blipFill>
        <p:spPr bwMode="auto">
          <a:xfrm>
            <a:off x="5199063" y="748650"/>
            <a:ext cx="3673475" cy="2389188"/>
          </a:xfrm>
          <a:prstGeom prst="rect">
            <a:avLst/>
          </a:prstGeom>
          <a:noFill/>
          <a:ln w="9525">
            <a:noFill/>
            <a:miter lim="800000"/>
            <a:headEnd/>
            <a:tailEnd/>
          </a:ln>
          <a:effectLst/>
        </p:spPr>
      </p:pic>
      <p:sp>
        <p:nvSpPr>
          <p:cNvPr id="56329" name="TextBox 40"/>
          <p:cNvSpPr txBox="1">
            <a:spLocks noChangeArrowheads="1"/>
          </p:cNvSpPr>
          <p:nvPr/>
        </p:nvSpPr>
        <p:spPr bwMode="auto">
          <a:xfrm>
            <a:off x="5868144" y="2501250"/>
            <a:ext cx="2379306" cy="830997"/>
          </a:xfrm>
          <a:prstGeom prst="rect">
            <a:avLst/>
          </a:prstGeom>
          <a:noFill/>
          <a:ln w="9525">
            <a:noFill/>
            <a:miter lim="800000"/>
            <a:headEnd/>
            <a:tailEnd/>
          </a:ln>
        </p:spPr>
        <p:txBody>
          <a:bodyPr wrap="none">
            <a:spAutoFit/>
          </a:bodyPr>
          <a:lstStyle/>
          <a:p>
            <a:r>
              <a:rPr lang="en-US" sz="1200" b="1" dirty="0" smtClean="0">
                <a:solidFill>
                  <a:srgbClr val="000000"/>
                </a:solidFill>
              </a:rPr>
              <a:t>3-</a:t>
            </a:r>
            <a:r>
              <a:rPr lang="ru-RU" sz="1200" b="1" dirty="0" smtClean="0">
                <a:solidFill>
                  <a:srgbClr val="000000"/>
                </a:solidFill>
              </a:rPr>
              <a:t>Пентанон</a:t>
            </a:r>
            <a:endParaRPr lang="en-US" sz="1200" b="1" dirty="0">
              <a:solidFill>
                <a:srgbClr val="000000"/>
              </a:solidFill>
            </a:endParaRPr>
          </a:p>
          <a:p>
            <a:endParaRPr lang="en-US" sz="1200" dirty="0">
              <a:solidFill>
                <a:srgbClr val="000000"/>
              </a:solidFill>
            </a:endParaRPr>
          </a:p>
          <a:p>
            <a:r>
              <a:rPr lang="en-US" sz="1200" dirty="0" err="1">
                <a:solidFill>
                  <a:srgbClr val="000000"/>
                </a:solidFill>
              </a:rPr>
              <a:t>Log</a:t>
            </a:r>
            <a:r>
              <a:rPr lang="en-US" sz="1200" i="1" dirty="0" err="1">
                <a:solidFill>
                  <a:srgbClr val="000000"/>
                </a:solidFill>
              </a:rPr>
              <a:t>P</a:t>
            </a:r>
            <a:r>
              <a:rPr lang="en-US" sz="1200" i="1" baseline="-25000" dirty="0" err="1">
                <a:solidFill>
                  <a:srgbClr val="000000"/>
                </a:solidFill>
              </a:rPr>
              <a:t>o</a:t>
            </a:r>
            <a:r>
              <a:rPr lang="en-US" sz="1200" i="1" baseline="-25000" dirty="0">
                <a:solidFill>
                  <a:srgbClr val="000000"/>
                </a:solidFill>
              </a:rPr>
              <a:t>/w</a:t>
            </a:r>
            <a:r>
              <a:rPr lang="en-US" sz="1200" dirty="0">
                <a:solidFill>
                  <a:srgbClr val="000000"/>
                </a:solidFill>
              </a:rPr>
              <a:t> = 0.82</a:t>
            </a:r>
          </a:p>
          <a:p>
            <a:r>
              <a:rPr lang="en-US" sz="1200" dirty="0">
                <a:solidFill>
                  <a:srgbClr val="000000"/>
                </a:solidFill>
              </a:rPr>
              <a:t>LC</a:t>
            </a:r>
            <a:r>
              <a:rPr lang="en-US" sz="1200" baseline="-25000" dirty="0">
                <a:solidFill>
                  <a:srgbClr val="000000"/>
                </a:solidFill>
              </a:rPr>
              <a:t>50</a:t>
            </a:r>
            <a:r>
              <a:rPr lang="en-US" sz="1200" dirty="0">
                <a:solidFill>
                  <a:srgbClr val="000000"/>
                </a:solidFill>
              </a:rPr>
              <a:t> (P. </a:t>
            </a:r>
            <a:r>
              <a:rPr lang="en-US" sz="1200" dirty="0" err="1">
                <a:solidFill>
                  <a:srgbClr val="000000"/>
                </a:solidFill>
              </a:rPr>
              <a:t>promelas</a:t>
            </a:r>
            <a:r>
              <a:rPr lang="en-US" sz="1200" dirty="0">
                <a:solidFill>
                  <a:srgbClr val="000000"/>
                </a:solidFill>
              </a:rPr>
              <a:t>) = 1500 mg/L </a:t>
            </a:r>
          </a:p>
        </p:txBody>
      </p:sp>
      <p:sp>
        <p:nvSpPr>
          <p:cNvPr id="56330" name="TextBox 40"/>
          <p:cNvSpPr txBox="1">
            <a:spLocks noChangeArrowheads="1"/>
          </p:cNvSpPr>
          <p:nvPr/>
        </p:nvSpPr>
        <p:spPr bwMode="auto">
          <a:xfrm>
            <a:off x="5965849" y="3368025"/>
            <a:ext cx="1938031" cy="276999"/>
          </a:xfrm>
          <a:prstGeom prst="rect">
            <a:avLst/>
          </a:prstGeom>
          <a:solidFill>
            <a:srgbClr val="CCFFCC"/>
          </a:solidFill>
          <a:ln w="9525">
            <a:noFill/>
            <a:miter lim="800000"/>
            <a:headEnd/>
            <a:tailEnd/>
          </a:ln>
        </p:spPr>
        <p:txBody>
          <a:bodyPr wrap="none">
            <a:spAutoFit/>
          </a:bodyPr>
          <a:lstStyle/>
          <a:p>
            <a:r>
              <a:rPr lang="ru-RU" sz="1200" dirty="0" smtClean="0">
                <a:solidFill>
                  <a:srgbClr val="000000"/>
                </a:solidFill>
              </a:rPr>
              <a:t>Механизм</a:t>
            </a:r>
            <a:r>
              <a:rPr lang="en-US" sz="1200" dirty="0" smtClean="0">
                <a:solidFill>
                  <a:srgbClr val="000000"/>
                </a:solidFill>
              </a:rPr>
              <a:t>: </a:t>
            </a:r>
            <a:r>
              <a:rPr lang="ru-RU" sz="1200" dirty="0" smtClean="0">
                <a:solidFill>
                  <a:srgbClr val="000000"/>
                </a:solidFill>
              </a:rPr>
              <a:t>Базис-наркоз</a:t>
            </a:r>
            <a:endParaRPr lang="en-US" sz="1200" dirty="0">
              <a:solidFill>
                <a:srgbClr val="000000"/>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pPr eaLnBrk="1" hangingPunct="1"/>
            <a:r>
              <a:rPr lang="ru-RU" dirty="0" smtClean="0"/>
              <a:t>Полярный наркоз</a:t>
            </a:r>
            <a:endParaRPr lang="en-US" dirty="0" smtClean="0"/>
          </a:p>
        </p:txBody>
      </p:sp>
      <p:sp>
        <p:nvSpPr>
          <p:cNvPr id="57347" name="Content Placeholder 2"/>
          <p:cNvSpPr>
            <a:spLocks noGrp="1"/>
          </p:cNvSpPr>
          <p:nvPr>
            <p:ph idx="1"/>
          </p:nvPr>
        </p:nvSpPr>
        <p:spPr/>
        <p:txBody>
          <a:bodyPr/>
          <a:lstStyle/>
          <a:p>
            <a:pPr eaLnBrk="1" hangingPunct="1">
              <a:spcAft>
                <a:spcPts val="1000"/>
              </a:spcAft>
            </a:pPr>
            <a:r>
              <a:rPr lang="ru-RU" sz="2200" dirty="0" smtClean="0"/>
              <a:t>Менее инертные вещества</a:t>
            </a:r>
            <a:r>
              <a:rPr lang="en-GB" sz="2200" dirty="0" smtClean="0"/>
              <a:t>, </a:t>
            </a:r>
            <a:r>
              <a:rPr lang="ru-RU" sz="2200" dirty="0" smtClean="0"/>
              <a:t>уровень токсичности в среднем немного выше</a:t>
            </a:r>
            <a:r>
              <a:rPr lang="en-GB" sz="2200" dirty="0" smtClean="0"/>
              <a:t>, </a:t>
            </a:r>
            <a:r>
              <a:rPr lang="ru-RU" sz="2200" dirty="0" smtClean="0"/>
              <a:t>менее выраженная зависимость от липофильности</a:t>
            </a:r>
            <a:endParaRPr lang="en-GB" sz="2200" dirty="0" smtClean="0"/>
          </a:p>
        </p:txBody>
      </p:sp>
      <p:sp>
        <p:nvSpPr>
          <p:cNvPr id="57349" name="TextBox 40"/>
          <p:cNvSpPr txBox="1">
            <a:spLocks noChangeArrowheads="1"/>
          </p:cNvSpPr>
          <p:nvPr/>
        </p:nvSpPr>
        <p:spPr bwMode="auto">
          <a:xfrm>
            <a:off x="1358900" y="5310188"/>
            <a:ext cx="2124428" cy="646331"/>
          </a:xfrm>
          <a:prstGeom prst="rect">
            <a:avLst/>
          </a:prstGeom>
          <a:noFill/>
          <a:ln w="9525">
            <a:noFill/>
            <a:miter lim="800000"/>
            <a:headEnd/>
            <a:tailEnd/>
          </a:ln>
        </p:spPr>
        <p:txBody>
          <a:bodyPr wrap="none">
            <a:spAutoFit/>
          </a:bodyPr>
          <a:lstStyle/>
          <a:p>
            <a:r>
              <a:rPr lang="en-US" sz="1200" b="1" dirty="0" smtClean="0">
                <a:solidFill>
                  <a:srgbClr val="000000"/>
                </a:solidFill>
              </a:rPr>
              <a:t>3-</a:t>
            </a:r>
            <a:r>
              <a:rPr lang="ru-RU" sz="1200" b="1" dirty="0" smtClean="0">
                <a:solidFill>
                  <a:srgbClr val="000000"/>
                </a:solidFill>
              </a:rPr>
              <a:t>Фенилметоксианилин</a:t>
            </a:r>
            <a:endParaRPr lang="en-US" sz="1200" b="1" dirty="0">
              <a:solidFill>
                <a:srgbClr val="000000"/>
              </a:solidFill>
            </a:endParaRPr>
          </a:p>
          <a:p>
            <a:endParaRPr lang="en-US" sz="1200" dirty="0">
              <a:solidFill>
                <a:srgbClr val="000000"/>
              </a:solidFill>
            </a:endParaRPr>
          </a:p>
          <a:p>
            <a:r>
              <a:rPr lang="en-US" sz="1200" dirty="0">
                <a:solidFill>
                  <a:srgbClr val="000000"/>
                </a:solidFill>
              </a:rPr>
              <a:t>LC</a:t>
            </a:r>
            <a:r>
              <a:rPr lang="en-US" sz="1200" baseline="-25000" dirty="0">
                <a:solidFill>
                  <a:srgbClr val="000000"/>
                </a:solidFill>
              </a:rPr>
              <a:t>50</a:t>
            </a:r>
            <a:r>
              <a:rPr lang="en-US" sz="1200" dirty="0">
                <a:solidFill>
                  <a:srgbClr val="000000"/>
                </a:solidFill>
              </a:rPr>
              <a:t> (P. </a:t>
            </a:r>
            <a:r>
              <a:rPr lang="en-US" sz="1200" dirty="0" err="1">
                <a:solidFill>
                  <a:srgbClr val="000000"/>
                </a:solidFill>
              </a:rPr>
              <a:t>promelas</a:t>
            </a:r>
            <a:r>
              <a:rPr lang="en-US" sz="1200" dirty="0">
                <a:solidFill>
                  <a:srgbClr val="000000"/>
                </a:solidFill>
              </a:rPr>
              <a:t>) = 9 mg/L </a:t>
            </a:r>
          </a:p>
        </p:txBody>
      </p:sp>
      <p:sp>
        <p:nvSpPr>
          <p:cNvPr id="57350" name="TextBox 40"/>
          <p:cNvSpPr txBox="1">
            <a:spLocks noChangeArrowheads="1"/>
          </p:cNvSpPr>
          <p:nvPr/>
        </p:nvSpPr>
        <p:spPr bwMode="auto">
          <a:xfrm>
            <a:off x="1395413" y="6007100"/>
            <a:ext cx="2287421" cy="276999"/>
          </a:xfrm>
          <a:prstGeom prst="rect">
            <a:avLst/>
          </a:prstGeom>
          <a:solidFill>
            <a:srgbClr val="FFFFCC"/>
          </a:solidFill>
          <a:ln w="9525">
            <a:noFill/>
            <a:miter lim="800000"/>
            <a:headEnd/>
            <a:tailEnd/>
          </a:ln>
        </p:spPr>
        <p:txBody>
          <a:bodyPr wrap="none">
            <a:spAutoFit/>
          </a:bodyPr>
          <a:lstStyle/>
          <a:p>
            <a:r>
              <a:rPr lang="ru-RU" sz="1200" dirty="0" smtClean="0">
                <a:solidFill>
                  <a:srgbClr val="000000"/>
                </a:solidFill>
              </a:rPr>
              <a:t>Механизм </a:t>
            </a:r>
            <a:r>
              <a:rPr lang="en-US" sz="1200" dirty="0" smtClean="0">
                <a:solidFill>
                  <a:srgbClr val="000000"/>
                </a:solidFill>
              </a:rPr>
              <a:t>: </a:t>
            </a:r>
            <a:r>
              <a:rPr lang="ru-RU" sz="1200" dirty="0" smtClean="0">
                <a:solidFill>
                  <a:srgbClr val="000000"/>
                </a:solidFill>
              </a:rPr>
              <a:t>Полярный наркоз</a:t>
            </a:r>
            <a:endParaRPr lang="en-US" sz="1200" dirty="0">
              <a:solidFill>
                <a:srgbClr val="000000"/>
              </a:solidFill>
            </a:endParaRPr>
          </a:p>
        </p:txBody>
      </p:sp>
      <p:sp>
        <p:nvSpPr>
          <p:cNvPr id="57351" name="TextBox 40"/>
          <p:cNvSpPr txBox="1">
            <a:spLocks noChangeArrowheads="1"/>
          </p:cNvSpPr>
          <p:nvPr/>
        </p:nvSpPr>
        <p:spPr bwMode="auto">
          <a:xfrm>
            <a:off x="5105400" y="5310188"/>
            <a:ext cx="2294346" cy="646331"/>
          </a:xfrm>
          <a:prstGeom prst="rect">
            <a:avLst/>
          </a:prstGeom>
          <a:noFill/>
          <a:ln w="9525">
            <a:noFill/>
            <a:miter lim="800000"/>
            <a:headEnd/>
            <a:tailEnd/>
          </a:ln>
        </p:spPr>
        <p:txBody>
          <a:bodyPr wrap="none">
            <a:spAutoFit/>
          </a:bodyPr>
          <a:lstStyle/>
          <a:p>
            <a:r>
              <a:rPr lang="en-US" sz="1200" b="1" dirty="0" smtClean="0">
                <a:solidFill>
                  <a:srgbClr val="000000"/>
                </a:solidFill>
              </a:rPr>
              <a:t>2-</a:t>
            </a:r>
            <a:r>
              <a:rPr lang="ru-RU" sz="1200" b="1" dirty="0" smtClean="0">
                <a:solidFill>
                  <a:srgbClr val="000000"/>
                </a:solidFill>
              </a:rPr>
              <a:t>Хлор</a:t>
            </a:r>
            <a:r>
              <a:rPr lang="en-US" sz="1200" b="1" dirty="0" smtClean="0">
                <a:solidFill>
                  <a:srgbClr val="000000"/>
                </a:solidFill>
              </a:rPr>
              <a:t>-3-</a:t>
            </a:r>
            <a:r>
              <a:rPr lang="ru-RU" sz="1200" b="1" dirty="0" smtClean="0">
                <a:solidFill>
                  <a:srgbClr val="000000"/>
                </a:solidFill>
              </a:rPr>
              <a:t>Пиридинол</a:t>
            </a:r>
            <a:endParaRPr lang="en-US" sz="1200" b="1" dirty="0">
              <a:solidFill>
                <a:srgbClr val="000000"/>
              </a:solidFill>
            </a:endParaRPr>
          </a:p>
          <a:p>
            <a:endParaRPr lang="en-US" sz="1200" dirty="0">
              <a:solidFill>
                <a:srgbClr val="000000"/>
              </a:solidFill>
            </a:endParaRPr>
          </a:p>
          <a:p>
            <a:r>
              <a:rPr lang="en-US" sz="1200" dirty="0">
                <a:solidFill>
                  <a:srgbClr val="000000"/>
                </a:solidFill>
              </a:rPr>
              <a:t>LC</a:t>
            </a:r>
            <a:r>
              <a:rPr lang="en-US" sz="1200" baseline="-25000" dirty="0">
                <a:solidFill>
                  <a:srgbClr val="000000"/>
                </a:solidFill>
              </a:rPr>
              <a:t>50</a:t>
            </a:r>
            <a:r>
              <a:rPr lang="en-US" sz="1200" dirty="0">
                <a:solidFill>
                  <a:srgbClr val="000000"/>
                </a:solidFill>
              </a:rPr>
              <a:t> (P. </a:t>
            </a:r>
            <a:r>
              <a:rPr lang="en-US" sz="1200" dirty="0" err="1">
                <a:solidFill>
                  <a:srgbClr val="000000"/>
                </a:solidFill>
              </a:rPr>
              <a:t>promelas</a:t>
            </a:r>
            <a:r>
              <a:rPr lang="en-US" sz="1200" dirty="0">
                <a:solidFill>
                  <a:srgbClr val="000000"/>
                </a:solidFill>
              </a:rPr>
              <a:t>) = 620 mg/L </a:t>
            </a:r>
          </a:p>
        </p:txBody>
      </p:sp>
      <p:sp>
        <p:nvSpPr>
          <p:cNvPr id="57352" name="TextBox 40"/>
          <p:cNvSpPr txBox="1">
            <a:spLocks noChangeArrowheads="1"/>
          </p:cNvSpPr>
          <p:nvPr/>
        </p:nvSpPr>
        <p:spPr bwMode="auto">
          <a:xfrm>
            <a:off x="5187950" y="6007100"/>
            <a:ext cx="2287421" cy="276999"/>
          </a:xfrm>
          <a:prstGeom prst="rect">
            <a:avLst/>
          </a:prstGeom>
          <a:solidFill>
            <a:srgbClr val="FFFFCC"/>
          </a:solidFill>
          <a:ln w="9525">
            <a:noFill/>
            <a:miter lim="800000"/>
            <a:headEnd/>
            <a:tailEnd/>
          </a:ln>
        </p:spPr>
        <p:txBody>
          <a:bodyPr wrap="none">
            <a:spAutoFit/>
          </a:bodyPr>
          <a:lstStyle/>
          <a:p>
            <a:r>
              <a:rPr lang="ru-RU" sz="1200" dirty="0" smtClean="0">
                <a:solidFill>
                  <a:srgbClr val="000000"/>
                </a:solidFill>
              </a:rPr>
              <a:t>Механизм</a:t>
            </a:r>
            <a:r>
              <a:rPr lang="en-US" sz="1200" dirty="0" smtClean="0">
                <a:solidFill>
                  <a:srgbClr val="000000"/>
                </a:solidFill>
              </a:rPr>
              <a:t>: </a:t>
            </a:r>
            <a:r>
              <a:rPr lang="ru-RU" sz="1200" dirty="0" smtClean="0">
                <a:solidFill>
                  <a:srgbClr val="000000"/>
                </a:solidFill>
              </a:rPr>
              <a:t>Полярный наркоз</a:t>
            </a:r>
            <a:endParaRPr lang="en-US" sz="1200" dirty="0">
              <a:solidFill>
                <a:srgbClr val="000000"/>
              </a:solidFill>
            </a:endParaRPr>
          </a:p>
        </p:txBody>
      </p:sp>
      <p:pic>
        <p:nvPicPr>
          <p:cNvPr id="57353" name="Picture 2"/>
          <p:cNvPicPr>
            <a:picLocks noChangeAspect="1" noChangeArrowheads="1"/>
          </p:cNvPicPr>
          <p:nvPr/>
        </p:nvPicPr>
        <p:blipFill>
          <a:blip r:embed="rId2" cstate="print"/>
          <a:srcRect/>
          <a:stretch>
            <a:fillRect/>
          </a:stretch>
        </p:blipFill>
        <p:spPr bwMode="auto">
          <a:xfrm>
            <a:off x="4038600" y="3048000"/>
            <a:ext cx="3784600" cy="2457450"/>
          </a:xfrm>
          <a:prstGeom prst="rect">
            <a:avLst/>
          </a:prstGeom>
          <a:noFill/>
          <a:ln w="9525">
            <a:noFill/>
            <a:miter lim="800000"/>
            <a:headEnd/>
            <a:tailEnd/>
          </a:ln>
          <a:effectLst/>
        </p:spPr>
      </p:pic>
      <p:pic>
        <p:nvPicPr>
          <p:cNvPr id="57354" name="Picture 3"/>
          <p:cNvPicPr>
            <a:picLocks noChangeAspect="1" noChangeArrowheads="1"/>
          </p:cNvPicPr>
          <p:nvPr/>
        </p:nvPicPr>
        <p:blipFill>
          <a:blip r:embed="rId3" cstate="print"/>
          <a:srcRect/>
          <a:stretch>
            <a:fillRect/>
          </a:stretch>
        </p:blipFill>
        <p:spPr bwMode="auto">
          <a:xfrm>
            <a:off x="762000" y="3276600"/>
            <a:ext cx="2895600" cy="187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ru-RU" dirty="0" smtClean="0"/>
              <a:t>Экспериментальные методы</a:t>
            </a:r>
            <a:endParaRPr lang="en-US" dirty="0" smtClean="0"/>
          </a:p>
        </p:txBody>
      </p:sp>
      <p:sp>
        <p:nvSpPr>
          <p:cNvPr id="13315" name="Content Placeholder 2"/>
          <p:cNvSpPr>
            <a:spLocks noGrp="1"/>
          </p:cNvSpPr>
          <p:nvPr>
            <p:ph idx="1"/>
          </p:nvPr>
        </p:nvSpPr>
        <p:spPr>
          <a:xfrm>
            <a:off x="457200" y="1600200"/>
            <a:ext cx="6347048" cy="4525963"/>
          </a:xfrm>
        </p:spPr>
        <p:txBody>
          <a:bodyPr/>
          <a:lstStyle/>
          <a:p>
            <a:pPr eaLnBrk="1" hangingPunct="1">
              <a:spcBef>
                <a:spcPts val="500"/>
              </a:spcBef>
              <a:spcAft>
                <a:spcPts val="1000"/>
              </a:spcAft>
            </a:pPr>
            <a:r>
              <a:rPr lang="ru-RU" sz="2200" dirty="0" smtClean="0"/>
              <a:t>Электрофизиологический метод</a:t>
            </a:r>
            <a:r>
              <a:rPr lang="en-US" sz="2200" dirty="0" smtClean="0"/>
              <a:t> </a:t>
            </a:r>
            <a:r>
              <a:rPr lang="ru-RU" sz="2200" dirty="0" smtClean="0"/>
              <a:t>«пэтч-клэмп» (англ.: </a:t>
            </a:r>
            <a:r>
              <a:rPr lang="en-US" sz="2200" dirty="0" smtClean="0"/>
              <a:t>patch-clamp</a:t>
            </a:r>
            <a:r>
              <a:rPr lang="ru-RU" sz="2200" dirty="0" smtClean="0"/>
              <a:t>). Измеряет ток, вызываемый единственным каналом</a:t>
            </a:r>
            <a:endParaRPr lang="en-US" sz="2200" dirty="0" smtClean="0"/>
          </a:p>
          <a:p>
            <a:pPr lvl="1" eaLnBrk="1" hangingPunct="1">
              <a:spcBef>
                <a:spcPts val="500"/>
              </a:spcBef>
              <a:spcAft>
                <a:spcPts val="1000"/>
              </a:spcAft>
            </a:pPr>
            <a:r>
              <a:rPr lang="ru-RU" sz="2200" dirty="0" smtClean="0"/>
              <a:t>Результат:</a:t>
            </a:r>
            <a:r>
              <a:rPr lang="en-US" sz="2200" dirty="0" smtClean="0"/>
              <a:t> IC</a:t>
            </a:r>
            <a:r>
              <a:rPr lang="en-US" sz="2200" baseline="-25000" dirty="0" smtClean="0"/>
              <a:t>50</a:t>
            </a:r>
            <a:r>
              <a:rPr lang="en-US" sz="2200" dirty="0" smtClean="0"/>
              <a:t> </a:t>
            </a:r>
            <a:r>
              <a:rPr lang="ru-RU" sz="2200" dirty="0" smtClean="0"/>
              <a:t>для ингибиторов</a:t>
            </a:r>
            <a:endParaRPr lang="en-US" sz="2200" dirty="0" smtClean="0"/>
          </a:p>
          <a:p>
            <a:pPr eaLnBrk="1" hangingPunct="1">
              <a:spcBef>
                <a:spcPts val="500"/>
              </a:spcBef>
              <a:spcAft>
                <a:spcPts val="1000"/>
              </a:spcAft>
            </a:pPr>
            <a:r>
              <a:rPr lang="ru-RU" sz="2200" dirty="0" smtClean="0"/>
              <a:t>Метод замещения радиолиганда</a:t>
            </a:r>
            <a:endParaRPr lang="en-US" sz="2200" dirty="0" smtClean="0"/>
          </a:p>
          <a:p>
            <a:pPr lvl="1" eaLnBrk="1" hangingPunct="1">
              <a:spcBef>
                <a:spcPts val="500"/>
              </a:spcBef>
              <a:spcAft>
                <a:spcPts val="1000"/>
              </a:spcAft>
            </a:pPr>
            <a:r>
              <a:rPr lang="ru-RU" sz="2200" dirty="0" smtClean="0"/>
              <a:t>Результат:</a:t>
            </a:r>
            <a:r>
              <a:rPr lang="en-US" sz="2200" i="1" dirty="0" smtClean="0"/>
              <a:t> </a:t>
            </a:r>
            <a:r>
              <a:rPr lang="en-US" sz="2200" i="1" dirty="0" err="1" smtClean="0"/>
              <a:t>K</a:t>
            </a:r>
            <a:r>
              <a:rPr lang="en-US" sz="2200" i="1" baseline="-25000" dirty="0" err="1" smtClean="0"/>
              <a:t>i</a:t>
            </a:r>
            <a:r>
              <a:rPr lang="en-US" sz="2200" dirty="0" smtClean="0"/>
              <a:t> </a:t>
            </a:r>
            <a:r>
              <a:rPr lang="ru-RU" sz="2200" dirty="0" smtClean="0"/>
              <a:t>для замещения стандартного лиганда</a:t>
            </a:r>
            <a:r>
              <a:rPr lang="en-US" sz="2200" dirty="0" smtClean="0"/>
              <a:t> </a:t>
            </a:r>
            <a:r>
              <a:rPr lang="ru-RU" sz="2200" dirty="0" smtClean="0"/>
              <a:t/>
            </a:r>
            <a:br>
              <a:rPr lang="ru-RU" sz="2200" dirty="0" smtClean="0"/>
            </a:br>
            <a:r>
              <a:rPr lang="en-US" sz="2200" dirty="0" smtClean="0"/>
              <a:t>(</a:t>
            </a:r>
            <a:r>
              <a:rPr lang="ru-RU" sz="2200" dirty="0" smtClean="0"/>
              <a:t>дофетилид, астемизол</a:t>
            </a:r>
            <a:r>
              <a:rPr lang="en-US" sz="2200" dirty="0" smtClean="0"/>
              <a:t>)</a:t>
            </a:r>
          </a:p>
          <a:p>
            <a:pPr eaLnBrk="1" hangingPunct="1">
              <a:spcBef>
                <a:spcPts val="1500"/>
              </a:spcBef>
              <a:spcAft>
                <a:spcPts val="1500"/>
              </a:spcAft>
            </a:pPr>
            <a:r>
              <a:rPr lang="ru-RU" sz="2200" dirty="0" smtClean="0"/>
              <a:t>Высокопроизводительный флуоресцентный метод</a:t>
            </a:r>
            <a:r>
              <a:rPr lang="en-US" sz="2200" dirty="0" smtClean="0"/>
              <a:t> (</a:t>
            </a:r>
            <a:r>
              <a:rPr lang="en-US" sz="2200" dirty="0" err="1" smtClean="0"/>
              <a:t>PubChem</a:t>
            </a:r>
            <a:r>
              <a:rPr lang="en-US" sz="2200" dirty="0" smtClean="0"/>
              <a:t>) </a:t>
            </a:r>
          </a:p>
        </p:txBody>
      </p:sp>
      <p:grpSp>
        <p:nvGrpSpPr>
          <p:cNvPr id="2" name="Group 3"/>
          <p:cNvGrpSpPr>
            <a:grpSpLocks/>
          </p:cNvGrpSpPr>
          <p:nvPr/>
        </p:nvGrpSpPr>
        <p:grpSpPr bwMode="auto">
          <a:xfrm>
            <a:off x="6500813" y="3898900"/>
            <a:ext cx="1435100" cy="985838"/>
            <a:chOff x="6466492" y="3808412"/>
            <a:chExt cx="1435100" cy="985838"/>
          </a:xfrm>
        </p:grpSpPr>
        <p:sp>
          <p:nvSpPr>
            <p:cNvPr id="27" name="Right Arrow 26"/>
            <p:cNvSpPr/>
            <p:nvPr/>
          </p:nvSpPr>
          <p:spPr>
            <a:xfrm rot="19800000">
              <a:off x="6691917" y="4422775"/>
              <a:ext cx="457200" cy="182562"/>
            </a:xfrm>
            <a:prstGeom prst="rightArrow">
              <a:avLst/>
            </a:prstGeom>
            <a:solidFill>
              <a:sysClr val="window" lastClr="FFFFFF">
                <a:lumMod val="8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28" name="Rounded Rectangle 27"/>
            <p:cNvSpPr/>
            <p:nvPr/>
          </p:nvSpPr>
          <p:spPr bwMode="auto">
            <a:xfrm>
              <a:off x="6847492" y="3886200"/>
              <a:ext cx="1012825" cy="427037"/>
            </a:xfrm>
            <a:prstGeom prst="roundRect">
              <a:avLst/>
            </a:prstGeom>
            <a:gradFill flip="none" rotWithShape="1">
              <a:gsLst>
                <a:gs pos="0">
                  <a:srgbClr val="FFEFD1"/>
                </a:gs>
                <a:gs pos="64999">
                  <a:srgbClr val="F0EBD5"/>
                </a:gs>
                <a:gs pos="100000">
                  <a:srgbClr val="D1C39F"/>
                </a:gs>
              </a:gsLst>
              <a:lin ang="16200000" scaled="1"/>
              <a:tileRect/>
            </a:gradFill>
            <a:ln w="25400" cap="flat" cmpd="sng" algn="ctr">
              <a:solidFill>
                <a:srgbClr val="F79646">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29" name="Flowchart: Alternate Process 28"/>
            <p:cNvSpPr/>
            <p:nvPr/>
          </p:nvSpPr>
          <p:spPr bwMode="auto">
            <a:xfrm>
              <a:off x="7188804" y="3808412"/>
              <a:ext cx="325438" cy="573088"/>
            </a:xfrm>
            <a:prstGeom prst="flowChartAlternateProcess">
              <a:avLst/>
            </a:prstGeom>
            <a:solidFill>
              <a:sysClr val="window" lastClr="FFFFFF">
                <a:lumMod val="75000"/>
              </a:sysClr>
            </a:solid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30" name="Isosceles Triangle 29"/>
            <p:cNvSpPr>
              <a:spLocks noChangeAspect="1"/>
            </p:cNvSpPr>
            <p:nvPr/>
          </p:nvSpPr>
          <p:spPr>
            <a:xfrm rot="13456228">
              <a:off x="7126892" y="4305300"/>
              <a:ext cx="184150" cy="93662"/>
            </a:xfrm>
            <a:prstGeom prst="triangle">
              <a:avLst/>
            </a:prstGeom>
            <a:solidFill>
              <a:sysClr val="window" lastClr="FFFFFF">
                <a:lumMod val="95000"/>
              </a:sysClr>
            </a:solidFill>
            <a:ln w="25400" cap="flat" cmpd="sng" algn="ctr">
              <a:solidFill>
                <a:sysClr val="window" lastClr="FFFFFF">
                  <a:lumMod val="95000"/>
                </a:sysClr>
              </a:solidFill>
              <a:prstDash val="solid"/>
            </a:ln>
            <a:effectLst/>
          </p:spPr>
          <p:txBody>
            <a:bodyPr anchor="ctr"/>
            <a:lstStyle/>
            <a:p>
              <a:pPr algn="ctr" fontAlgn="auto">
                <a:spcBef>
                  <a:spcPts val="0"/>
                </a:spcBef>
                <a:spcAft>
                  <a:spcPts val="0"/>
                </a:spcAft>
                <a:defRPr/>
              </a:pPr>
              <a:r>
                <a:rPr lang="en-US" kern="0" dirty="0">
                  <a:solidFill>
                    <a:sysClr val="window" lastClr="FFFFFF"/>
                  </a:solidFill>
                  <a:latin typeface="Calibri"/>
                  <a:cs typeface="+mn-cs"/>
                </a:rPr>
                <a:t>`</a:t>
              </a:r>
            </a:p>
          </p:txBody>
        </p:sp>
        <p:sp>
          <p:nvSpPr>
            <p:cNvPr id="31" name="Oval 30"/>
            <p:cNvSpPr/>
            <p:nvPr/>
          </p:nvSpPr>
          <p:spPr bwMode="auto">
            <a:xfrm>
              <a:off x="6780817" y="4430712"/>
              <a:ext cx="214312" cy="212725"/>
            </a:xfrm>
            <a:prstGeom prst="ellipse">
              <a:avLst/>
            </a:prstGeom>
            <a:solidFill>
              <a:srgbClr val="C0504D">
                <a:lumMod val="40000"/>
                <a:lumOff val="60000"/>
              </a:srgbClr>
            </a:solidFill>
            <a:ln w="25400" cap="flat" cmpd="sng" algn="ctr">
              <a:solidFill>
                <a:srgbClr val="C0504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32" name="Curved Right Arrow 31"/>
            <p:cNvSpPr/>
            <p:nvPr/>
          </p:nvSpPr>
          <p:spPr bwMode="auto">
            <a:xfrm rot="18000000" flipV="1">
              <a:off x="7280086" y="4414043"/>
              <a:ext cx="198438" cy="466725"/>
            </a:xfrm>
            <a:prstGeom prst="curvedRightArrow">
              <a:avLst/>
            </a:prstGeom>
            <a:solidFill>
              <a:sysClr val="window" lastClr="FFFFFF">
                <a:lumMod val="95000"/>
              </a:sys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Text" lastClr="000000"/>
                </a:solidFill>
                <a:latin typeface="Calibri"/>
                <a:cs typeface="+mn-cs"/>
              </a:endParaRPr>
            </a:p>
          </p:txBody>
        </p:sp>
        <p:cxnSp>
          <p:nvCxnSpPr>
            <p:cNvPr id="13339" name="Straight Connector 70"/>
            <p:cNvCxnSpPr>
              <a:cxnSpLocks noChangeShapeType="1"/>
              <a:stCxn id="31" idx="1"/>
              <a:endCxn id="31" idx="5"/>
            </p:cNvCxnSpPr>
            <p:nvPr/>
          </p:nvCxnSpPr>
          <p:spPr bwMode="auto">
            <a:xfrm rot="16200000" flipH="1">
              <a:off x="6813361" y="4461668"/>
              <a:ext cx="149225" cy="150813"/>
            </a:xfrm>
            <a:prstGeom prst="line">
              <a:avLst/>
            </a:prstGeom>
            <a:noFill/>
            <a:ln w="25400" algn="ctr">
              <a:solidFill>
                <a:srgbClr val="632523"/>
              </a:solidFill>
              <a:round/>
              <a:headEnd/>
              <a:tailEnd/>
            </a:ln>
          </p:spPr>
        </p:cxnSp>
        <p:cxnSp>
          <p:nvCxnSpPr>
            <p:cNvPr id="13340" name="Straight Connector 71"/>
            <p:cNvCxnSpPr>
              <a:cxnSpLocks noChangeShapeType="1"/>
              <a:stCxn id="31" idx="3"/>
              <a:endCxn id="31" idx="7"/>
            </p:cNvCxnSpPr>
            <p:nvPr/>
          </p:nvCxnSpPr>
          <p:spPr bwMode="auto">
            <a:xfrm rot="5400000" flipH="1" flipV="1">
              <a:off x="6813361" y="4461668"/>
              <a:ext cx="149225" cy="150813"/>
            </a:xfrm>
            <a:prstGeom prst="line">
              <a:avLst/>
            </a:prstGeom>
            <a:noFill/>
            <a:ln w="25400" algn="ctr">
              <a:solidFill>
                <a:srgbClr val="632523"/>
              </a:solidFill>
              <a:round/>
              <a:headEnd/>
              <a:tailEnd/>
            </a:ln>
          </p:spPr>
        </p:cxnSp>
        <p:sp>
          <p:nvSpPr>
            <p:cNvPr id="35" name="Rectangle 34"/>
            <p:cNvSpPr>
              <a:spLocks noChangeAspect="1"/>
            </p:cNvSpPr>
            <p:nvPr/>
          </p:nvSpPr>
          <p:spPr>
            <a:xfrm rot="2770221">
              <a:off x="7211030" y="4192587"/>
              <a:ext cx="214312" cy="134937"/>
            </a:xfrm>
            <a:prstGeom prst="rect">
              <a:avLst/>
            </a:prstGeom>
            <a:solidFill>
              <a:sysClr val="window" lastClr="FFFFFF">
                <a:lumMod val="95000"/>
              </a:sysClr>
            </a:solid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36" name="Rectangle 35"/>
            <p:cNvSpPr>
              <a:spLocks noChangeAspect="1"/>
            </p:cNvSpPr>
            <p:nvPr/>
          </p:nvSpPr>
          <p:spPr>
            <a:xfrm rot="2770221">
              <a:off x="7187217" y="4289424"/>
              <a:ext cx="160338" cy="36513"/>
            </a:xfrm>
            <a:prstGeom prst="rect">
              <a:avLst/>
            </a:prstGeom>
            <a:solidFill>
              <a:sysClr val="window" lastClr="FFFFFF">
                <a:lumMod val="95000"/>
              </a:sysClr>
            </a:solidFill>
            <a:ln w="25400" cap="flat" cmpd="sng" algn="ctr">
              <a:solidFill>
                <a:sysClr val="window" lastClr="FFFFFF"/>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37" name="Diamond 36"/>
            <p:cNvSpPr>
              <a:spLocks noChangeAspect="1"/>
            </p:cNvSpPr>
            <p:nvPr/>
          </p:nvSpPr>
          <p:spPr>
            <a:xfrm>
              <a:off x="7164992" y="4224337"/>
              <a:ext cx="182562" cy="182563"/>
            </a:xfrm>
            <a:prstGeom prst="diamond">
              <a:avLst/>
            </a:prstGeom>
            <a:solidFill>
              <a:srgbClr val="C0504D">
                <a:lumMod val="40000"/>
                <a:lumOff val="60000"/>
              </a:srgbClr>
            </a:solidFill>
            <a:ln w="25400" cap="flat" cmpd="sng" algn="ctr">
              <a:solidFill>
                <a:srgbClr val="C0504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38" name="Diamond 37"/>
            <p:cNvSpPr>
              <a:spLocks noChangeAspect="1"/>
            </p:cNvSpPr>
            <p:nvPr/>
          </p:nvSpPr>
          <p:spPr>
            <a:xfrm>
              <a:off x="6466492" y="4611687"/>
              <a:ext cx="182562" cy="182563"/>
            </a:xfrm>
            <a:prstGeom prst="diamond">
              <a:avLst/>
            </a:prstGeom>
            <a:solidFill>
              <a:srgbClr val="4F81BD">
                <a:lumMod val="20000"/>
                <a:lumOff val="80000"/>
              </a:srgbClr>
            </a:solidFill>
            <a:ln w="25400" cap="flat" cmpd="sng" algn="ctr">
              <a:solidFill>
                <a:srgbClr val="4F81B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39" name="Diamond 38"/>
            <p:cNvSpPr>
              <a:spLocks noChangeAspect="1"/>
            </p:cNvSpPr>
            <p:nvPr/>
          </p:nvSpPr>
          <p:spPr>
            <a:xfrm>
              <a:off x="7719029" y="4464050"/>
              <a:ext cx="182563" cy="182562"/>
            </a:xfrm>
            <a:prstGeom prst="diamond">
              <a:avLst/>
            </a:prstGeom>
            <a:solidFill>
              <a:srgbClr val="C0504D">
                <a:lumMod val="40000"/>
                <a:lumOff val="60000"/>
              </a:srgbClr>
            </a:solidFill>
            <a:ln w="25400" cap="flat" cmpd="sng" algn="ctr">
              <a:solidFill>
                <a:srgbClr val="C0504D">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grpSp>
        <p:nvGrpSpPr>
          <p:cNvPr id="3" name="Group 17"/>
          <p:cNvGrpSpPr>
            <a:grpSpLocks noChangeAspect="1"/>
          </p:cNvGrpSpPr>
          <p:nvPr/>
        </p:nvGrpSpPr>
        <p:grpSpPr bwMode="auto">
          <a:xfrm>
            <a:off x="6932613" y="1766888"/>
            <a:ext cx="839787" cy="1639887"/>
            <a:chOff x="1371600" y="1533525"/>
            <a:chExt cx="1200077" cy="2343150"/>
          </a:xfrm>
        </p:grpSpPr>
        <p:sp>
          <p:nvSpPr>
            <p:cNvPr id="45" name="Trapezoid 44"/>
            <p:cNvSpPr/>
            <p:nvPr/>
          </p:nvSpPr>
          <p:spPr>
            <a:xfrm rot="10800000">
              <a:off x="1705080" y="1599305"/>
              <a:ext cx="610248" cy="1143222"/>
            </a:xfrm>
            <a:prstGeom prst="trapezoid">
              <a:avLst/>
            </a:prstGeom>
            <a:solidFill>
              <a:srgbClr val="4BACC6">
                <a:lumMod val="20000"/>
                <a:lumOff val="80000"/>
              </a:srgbClr>
            </a:solidFill>
            <a:ln w="12700" cap="flat" cmpd="sng" algn="ctr">
              <a:solidFill>
                <a:sysClr val="windowText" lastClr="000000"/>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nvGrpSpPr>
            <p:cNvPr id="4" name="Group 13"/>
            <p:cNvGrpSpPr/>
            <p:nvPr/>
          </p:nvGrpSpPr>
          <p:grpSpPr>
            <a:xfrm>
              <a:off x="1371600" y="2286000"/>
              <a:ext cx="1200077" cy="1590675"/>
              <a:chOff x="1333500" y="1143000"/>
              <a:chExt cx="1200077" cy="1590675"/>
            </a:xfrm>
            <a:solidFill>
              <a:sysClr val="window" lastClr="FFFFFF">
                <a:lumMod val="75000"/>
              </a:sysClr>
            </a:solidFill>
          </p:grpSpPr>
          <p:sp>
            <p:nvSpPr>
              <p:cNvPr id="48" name="Teardrop 47"/>
              <p:cNvSpPr>
                <a:spLocks noChangeAspect="1"/>
              </p:cNvSpPr>
              <p:nvPr/>
            </p:nvSpPr>
            <p:spPr>
              <a:xfrm rot="8166699">
                <a:off x="1818800" y="1248736"/>
                <a:ext cx="324797" cy="321850"/>
              </a:xfrm>
              <a:prstGeom prst="teardrop">
                <a:avLst/>
              </a:prstGeom>
              <a:gradFill>
                <a:gsLst>
                  <a:gs pos="0">
                    <a:srgbClr val="FFEFD1"/>
                  </a:gs>
                  <a:gs pos="64999">
                    <a:srgbClr val="F0EBD5"/>
                  </a:gs>
                  <a:gs pos="100000">
                    <a:srgbClr val="D1C39F"/>
                  </a:gs>
                </a:gsLst>
                <a:path path="circle">
                  <a:fillToRect l="100000" t="100000"/>
                </a:path>
              </a:gradFill>
              <a:ln w="25400" cap="flat" cmpd="sng" algn="ctr">
                <a:solidFill>
                  <a:srgbClr val="F79646">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49" name="Oval 48"/>
              <p:cNvSpPr>
                <a:spLocks noChangeAspect="1"/>
              </p:cNvSpPr>
              <p:nvPr/>
            </p:nvSpPr>
            <p:spPr>
              <a:xfrm>
                <a:off x="1447800" y="1600200"/>
                <a:ext cx="1005840" cy="1005840"/>
              </a:xfrm>
              <a:prstGeom prst="ellipse">
                <a:avLst/>
              </a:prstGeom>
              <a:gradFill>
                <a:gsLst>
                  <a:gs pos="0">
                    <a:srgbClr val="FFEFD1"/>
                  </a:gs>
                  <a:gs pos="64999">
                    <a:srgbClr val="F0EBD5"/>
                  </a:gs>
                  <a:gs pos="100000">
                    <a:srgbClr val="D1C39F"/>
                  </a:gs>
                </a:gsLst>
                <a:path path="circle">
                  <a:fillToRect l="100000" t="100000"/>
                </a:path>
              </a:gradFill>
              <a:ln w="25400" cap="flat" cmpd="sng" algn="ctr">
                <a:solidFill>
                  <a:srgbClr val="F79646">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50" name="Flowchart: Alternate Process 49"/>
              <p:cNvSpPr/>
              <p:nvPr/>
            </p:nvSpPr>
            <p:spPr>
              <a:xfrm>
                <a:off x="1905000" y="1143000"/>
                <a:ext cx="137160" cy="228600"/>
              </a:xfrm>
              <a:prstGeom prst="flowChartAlternateProcess">
                <a:avLst/>
              </a:prstGeom>
              <a:grp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51" name="Flowchart: Alternate Process 50"/>
              <p:cNvSpPr/>
              <p:nvPr/>
            </p:nvSpPr>
            <p:spPr>
              <a:xfrm>
                <a:off x="1876425" y="2505075"/>
                <a:ext cx="137160" cy="228600"/>
              </a:xfrm>
              <a:prstGeom prst="flowChartAlternateProcess">
                <a:avLst/>
              </a:prstGeom>
              <a:grp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52" name="Rounded Rectangle 51"/>
              <p:cNvSpPr/>
              <p:nvPr/>
            </p:nvSpPr>
            <p:spPr>
              <a:xfrm rot="3600000">
                <a:off x="2350697" y="1750357"/>
                <a:ext cx="137160" cy="228600"/>
              </a:xfrm>
              <a:prstGeom prst="roundRect">
                <a:avLst/>
              </a:prstGeom>
              <a:grp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53" name="Rounded Rectangle 52"/>
              <p:cNvSpPr/>
              <p:nvPr/>
            </p:nvSpPr>
            <p:spPr>
              <a:xfrm rot="7200000">
                <a:off x="2350697" y="2212043"/>
                <a:ext cx="137160" cy="228600"/>
              </a:xfrm>
              <a:prstGeom prst="roundRect">
                <a:avLst/>
              </a:prstGeom>
              <a:grp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54" name="Flowchart: Alternate Process 53"/>
              <p:cNvSpPr/>
              <p:nvPr/>
            </p:nvSpPr>
            <p:spPr>
              <a:xfrm>
                <a:off x="1333500" y="2028825"/>
                <a:ext cx="228600" cy="137160"/>
              </a:xfrm>
              <a:prstGeom prst="flowChartAlternateProcess">
                <a:avLst/>
              </a:prstGeom>
              <a:grp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sp>
          <p:nvSpPr>
            <p:cNvPr id="47" name="Oval 46"/>
            <p:cNvSpPr/>
            <p:nvPr/>
          </p:nvSpPr>
          <p:spPr>
            <a:xfrm>
              <a:off x="1705080" y="1533525"/>
              <a:ext cx="610248" cy="151975"/>
            </a:xfrm>
            <a:prstGeom prst="ellipse">
              <a:avLst/>
            </a:prstGeom>
            <a:solidFill>
              <a:sysClr val="window" lastClr="FFFFFF"/>
            </a:solidFill>
            <a:ln w="25400" cap="flat" cmpd="sng" algn="ctr">
              <a:no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grpSp>
      <p:grpSp>
        <p:nvGrpSpPr>
          <p:cNvPr id="5" name="Group 89"/>
          <p:cNvGrpSpPr>
            <a:grpSpLocks/>
          </p:cNvGrpSpPr>
          <p:nvPr/>
        </p:nvGrpSpPr>
        <p:grpSpPr bwMode="auto">
          <a:xfrm>
            <a:off x="6378575" y="5322888"/>
            <a:ext cx="1651000" cy="952500"/>
            <a:chOff x="6378646" y="5323037"/>
            <a:chExt cx="1651189" cy="952167"/>
          </a:xfrm>
        </p:grpSpPr>
        <p:sp>
          <p:nvSpPr>
            <p:cNvPr id="43" name="Rounded Rectangle 42"/>
            <p:cNvSpPr/>
            <p:nvPr/>
          </p:nvSpPr>
          <p:spPr bwMode="auto">
            <a:xfrm>
              <a:off x="6931159" y="5562665"/>
              <a:ext cx="1012941" cy="426889"/>
            </a:xfrm>
            <a:prstGeom prst="roundRect">
              <a:avLst/>
            </a:prstGeom>
            <a:gradFill flip="none" rotWithShape="1">
              <a:gsLst>
                <a:gs pos="0">
                  <a:srgbClr val="FFEFD1"/>
                </a:gs>
                <a:gs pos="64999">
                  <a:srgbClr val="F0EBD5"/>
                </a:gs>
                <a:gs pos="100000">
                  <a:srgbClr val="D1C39F"/>
                </a:gs>
              </a:gsLst>
              <a:lin ang="16200000" scaled="1"/>
              <a:tileRect/>
            </a:gradFill>
            <a:ln w="25400" cap="flat" cmpd="sng" algn="ctr">
              <a:solidFill>
                <a:srgbClr val="F79646">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55" name="Flowchart: Alternate Process 54"/>
            <p:cNvSpPr/>
            <p:nvPr/>
          </p:nvSpPr>
          <p:spPr bwMode="auto">
            <a:xfrm>
              <a:off x="6842249" y="5727707"/>
              <a:ext cx="160356" cy="96804"/>
            </a:xfrm>
            <a:prstGeom prst="flowChartAlternateProcess">
              <a:avLst/>
            </a:prstGeom>
            <a:solidFill>
              <a:sysClr val="window" lastClr="FFFFFF">
                <a:lumMod val="75000"/>
              </a:sysClr>
            </a:solid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57" name="Flowchart: Alternate Process 56"/>
            <p:cNvSpPr/>
            <p:nvPr/>
          </p:nvSpPr>
          <p:spPr bwMode="auto">
            <a:xfrm>
              <a:off x="7869480" y="5726121"/>
              <a:ext cx="160355" cy="95217"/>
            </a:xfrm>
            <a:prstGeom prst="flowChartAlternateProcess">
              <a:avLst/>
            </a:prstGeom>
            <a:solidFill>
              <a:sysClr val="window" lastClr="FFFFFF">
                <a:lumMod val="75000"/>
              </a:sysClr>
            </a:solidFill>
            <a:ln w="25400" cap="flat" cmpd="sng" algn="ctr">
              <a:solidFill>
                <a:sysClr val="window" lastClr="FFFFFF">
                  <a:lumMod val="50000"/>
                </a:sys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sp>
          <p:nvSpPr>
            <p:cNvPr id="58" name="Oval 57"/>
            <p:cNvSpPr/>
            <p:nvPr/>
          </p:nvSpPr>
          <p:spPr bwMode="auto">
            <a:xfrm>
              <a:off x="6715235" y="6062553"/>
              <a:ext cx="214338" cy="212651"/>
            </a:xfrm>
            <a:prstGeom prst="ellipse">
              <a:avLst/>
            </a:prstGeom>
            <a:solidFill>
              <a:srgbClr val="9BBB59">
                <a:lumMod val="40000"/>
                <a:lumOff val="60000"/>
              </a:srgbClr>
            </a:solidFill>
            <a:ln w="25400" cap="flat" cmpd="sng" algn="ctr">
              <a:solidFill>
                <a:srgbClr val="9BBB59">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cxnSp>
          <p:nvCxnSpPr>
            <p:cNvPr id="13324" name="Curved Connector 40"/>
            <p:cNvCxnSpPr>
              <a:cxnSpLocks noChangeShapeType="1"/>
              <a:stCxn id="58" idx="6"/>
            </p:cNvCxnSpPr>
            <p:nvPr/>
          </p:nvCxnSpPr>
          <p:spPr bwMode="auto">
            <a:xfrm flipV="1">
              <a:off x="6930043" y="5821626"/>
              <a:ext cx="440957" cy="347216"/>
            </a:xfrm>
            <a:prstGeom prst="curvedConnector3">
              <a:avLst>
                <a:gd name="adj1" fmla="val 50000"/>
              </a:avLst>
            </a:prstGeom>
            <a:noFill/>
            <a:ln w="12700" algn="ctr">
              <a:solidFill>
                <a:srgbClr val="000000"/>
              </a:solidFill>
              <a:round/>
              <a:headEnd/>
              <a:tailEnd type="triangle" w="med" len="lg"/>
            </a:ln>
          </p:spPr>
        </p:cxnSp>
        <p:cxnSp>
          <p:nvCxnSpPr>
            <p:cNvPr id="13325" name="Curved Connector 63"/>
            <p:cNvCxnSpPr>
              <a:cxnSpLocks noChangeShapeType="1"/>
            </p:cNvCxnSpPr>
            <p:nvPr/>
          </p:nvCxnSpPr>
          <p:spPr bwMode="auto">
            <a:xfrm flipV="1">
              <a:off x="6933581" y="5890435"/>
              <a:ext cx="440957" cy="347216"/>
            </a:xfrm>
            <a:prstGeom prst="curvedConnector3">
              <a:avLst>
                <a:gd name="adj1" fmla="val 50000"/>
              </a:avLst>
            </a:prstGeom>
            <a:noFill/>
            <a:ln w="12700" algn="ctr">
              <a:solidFill>
                <a:srgbClr val="000000"/>
              </a:solidFill>
              <a:round/>
              <a:headEnd type="triangle" w="med" len="lg"/>
              <a:tailEnd/>
            </a:ln>
          </p:spPr>
        </p:cxnSp>
        <p:sp>
          <p:nvSpPr>
            <p:cNvPr id="65" name="Oval 64"/>
            <p:cNvSpPr/>
            <p:nvPr/>
          </p:nvSpPr>
          <p:spPr bwMode="auto">
            <a:xfrm>
              <a:off x="7402701" y="5686447"/>
              <a:ext cx="214337" cy="212651"/>
            </a:xfrm>
            <a:prstGeom prst="ellipse">
              <a:avLst/>
            </a:prstGeom>
            <a:solidFill>
              <a:srgbClr val="92D050"/>
            </a:solidFill>
            <a:ln w="25400" cap="flat" cmpd="sng" algn="ctr">
              <a:solidFill>
                <a:srgbClr val="9BBB59">
                  <a:lumMod val="50000"/>
                </a:srgbClr>
              </a:solid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a:cs typeface="+mn-cs"/>
              </a:endParaRPr>
            </a:p>
          </p:txBody>
        </p:sp>
        <p:cxnSp>
          <p:nvCxnSpPr>
            <p:cNvPr id="13327" name="Curved Connector 61"/>
            <p:cNvCxnSpPr>
              <a:cxnSpLocks noChangeShapeType="1"/>
            </p:cNvCxnSpPr>
            <p:nvPr/>
          </p:nvCxnSpPr>
          <p:spPr bwMode="auto">
            <a:xfrm rot="10800000" flipV="1">
              <a:off x="6629401" y="5723589"/>
              <a:ext cx="548640" cy="111911"/>
            </a:xfrm>
            <a:prstGeom prst="curvedConnector3">
              <a:avLst>
                <a:gd name="adj1" fmla="val 50000"/>
              </a:avLst>
            </a:prstGeom>
            <a:noFill/>
            <a:ln w="12700" algn="ctr">
              <a:solidFill>
                <a:srgbClr val="000000"/>
              </a:solidFill>
              <a:round/>
              <a:headEnd/>
              <a:tailEnd type="triangle" w="med" len="lg"/>
            </a:ln>
          </p:spPr>
        </p:cxnSp>
        <p:sp>
          <p:nvSpPr>
            <p:cNvPr id="13328" name="TextBox 85"/>
            <p:cNvSpPr txBox="1">
              <a:spLocks noChangeArrowheads="1"/>
            </p:cNvSpPr>
            <p:nvPr/>
          </p:nvSpPr>
          <p:spPr bwMode="auto">
            <a:xfrm>
              <a:off x="6378646" y="5686336"/>
              <a:ext cx="346570" cy="276999"/>
            </a:xfrm>
            <a:prstGeom prst="rect">
              <a:avLst/>
            </a:prstGeom>
            <a:noFill/>
            <a:ln w="9525">
              <a:noFill/>
              <a:miter lim="800000"/>
              <a:headEnd/>
              <a:tailEnd/>
            </a:ln>
          </p:spPr>
          <p:txBody>
            <a:bodyPr wrap="none">
              <a:spAutoFit/>
            </a:bodyPr>
            <a:lstStyle/>
            <a:p>
              <a:r>
                <a:rPr lang="en-US" sz="1200">
                  <a:solidFill>
                    <a:srgbClr val="000000"/>
                  </a:solidFill>
                  <a:latin typeface="Arial" charset="0"/>
                </a:rPr>
                <a:t>K</a:t>
              </a:r>
              <a:r>
                <a:rPr lang="en-US" sz="1200" baseline="30000">
                  <a:solidFill>
                    <a:srgbClr val="000000"/>
                  </a:solidFill>
                  <a:latin typeface="Arial" charset="0"/>
                </a:rPr>
                <a:t>+</a:t>
              </a:r>
            </a:p>
          </p:txBody>
        </p:sp>
        <p:graphicFrame>
          <p:nvGraphicFramePr>
            <p:cNvPr id="13329" name="Object 88"/>
            <p:cNvGraphicFramePr>
              <a:graphicFrameLocks noChangeAspect="1"/>
            </p:cNvGraphicFramePr>
            <p:nvPr/>
          </p:nvGraphicFramePr>
          <p:xfrm>
            <a:off x="7534903" y="5323037"/>
            <a:ext cx="334963" cy="363537"/>
          </p:xfrm>
          <a:graphic>
            <a:graphicData uri="http://schemas.openxmlformats.org/presentationml/2006/ole">
              <p:oleObj spid="_x0000_s124930" name="CS ChemDraw Drawing" r:id="rId3" imgW="334899" imgH="363855" progId="MDLDrawOLE.MDLDrawObject.1">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315">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eaLnBrk="1" hangingPunct="1"/>
            <a:r>
              <a:rPr lang="ru-RU" dirty="0" smtClean="0"/>
              <a:t>Электрофилы и проэлектрофилы</a:t>
            </a:r>
            <a:endParaRPr lang="en-US" dirty="0" smtClean="0"/>
          </a:p>
        </p:txBody>
      </p:sp>
      <p:sp>
        <p:nvSpPr>
          <p:cNvPr id="58371" name="Text Placeholder 1"/>
          <p:cNvSpPr>
            <a:spLocks noGrp="1"/>
          </p:cNvSpPr>
          <p:nvPr>
            <p:ph type="body" idx="1"/>
          </p:nvPr>
        </p:nvSpPr>
        <p:spPr/>
        <p:txBody>
          <a:bodyPr/>
          <a:lstStyle/>
          <a:p>
            <a:r>
              <a:rPr lang="ru-RU" sz="2200" dirty="0" smtClean="0"/>
              <a:t>Электрофилы</a:t>
            </a:r>
            <a:r>
              <a:rPr lang="en-US" sz="2200" dirty="0" smtClean="0"/>
              <a:t>:</a:t>
            </a:r>
          </a:p>
        </p:txBody>
      </p:sp>
      <p:sp>
        <p:nvSpPr>
          <p:cNvPr id="58372" name="Content Placeholder 2"/>
          <p:cNvSpPr>
            <a:spLocks noGrp="1"/>
          </p:cNvSpPr>
          <p:nvPr>
            <p:ph sz="half" idx="2"/>
          </p:nvPr>
        </p:nvSpPr>
        <p:spPr/>
        <p:txBody>
          <a:bodyPr/>
          <a:lstStyle/>
          <a:p>
            <a:pPr eaLnBrk="1" hangingPunct="1">
              <a:spcAft>
                <a:spcPts val="1000"/>
              </a:spcAft>
            </a:pPr>
            <a:r>
              <a:rPr lang="el-GR" sz="2000" dirty="0" smtClean="0"/>
              <a:t>α</a:t>
            </a:r>
            <a:r>
              <a:rPr lang="en-US" sz="2000" dirty="0" smtClean="0"/>
              <a:t>,</a:t>
            </a:r>
            <a:r>
              <a:rPr lang="el-GR" sz="2000" dirty="0" smtClean="0"/>
              <a:t>β</a:t>
            </a:r>
            <a:r>
              <a:rPr lang="ru-RU" sz="2000" dirty="0" smtClean="0"/>
              <a:t>-ненасыщенные карбонильные соединения</a:t>
            </a:r>
            <a:r>
              <a:rPr lang="en-US" sz="2000" dirty="0" smtClean="0"/>
              <a:t>:</a:t>
            </a:r>
          </a:p>
        </p:txBody>
      </p:sp>
      <p:sp>
        <p:nvSpPr>
          <p:cNvPr id="58373" name="Text Placeholder 2"/>
          <p:cNvSpPr>
            <a:spLocks noGrp="1"/>
          </p:cNvSpPr>
          <p:nvPr>
            <p:ph type="body" sz="quarter" idx="3"/>
          </p:nvPr>
        </p:nvSpPr>
        <p:spPr/>
        <p:txBody>
          <a:bodyPr/>
          <a:lstStyle/>
          <a:p>
            <a:r>
              <a:rPr lang="ru-RU" sz="2200" dirty="0" smtClean="0"/>
              <a:t>Проэлектрофилы</a:t>
            </a:r>
            <a:r>
              <a:rPr lang="en-US" sz="2200" dirty="0" smtClean="0"/>
              <a:t>:</a:t>
            </a:r>
          </a:p>
        </p:txBody>
      </p:sp>
      <p:sp>
        <p:nvSpPr>
          <p:cNvPr id="58374" name="Content Placeholder 3"/>
          <p:cNvSpPr>
            <a:spLocks noGrp="1"/>
          </p:cNvSpPr>
          <p:nvPr>
            <p:ph sz="quarter" idx="4"/>
          </p:nvPr>
        </p:nvSpPr>
        <p:spPr/>
        <p:txBody>
          <a:bodyPr/>
          <a:lstStyle/>
          <a:p>
            <a:r>
              <a:rPr lang="ru-RU" sz="2000" dirty="0" smtClean="0"/>
              <a:t>Предшественники соответствующих молекул</a:t>
            </a:r>
            <a:r>
              <a:rPr lang="en-US" sz="2000" dirty="0" smtClean="0"/>
              <a:t>:</a:t>
            </a:r>
          </a:p>
        </p:txBody>
      </p:sp>
      <p:sp>
        <p:nvSpPr>
          <p:cNvPr id="58376" name="TextBox 40"/>
          <p:cNvSpPr txBox="1">
            <a:spLocks noChangeArrowheads="1"/>
          </p:cNvSpPr>
          <p:nvPr/>
        </p:nvSpPr>
        <p:spPr bwMode="auto">
          <a:xfrm>
            <a:off x="5467350" y="5086350"/>
            <a:ext cx="2590800" cy="647700"/>
          </a:xfrm>
          <a:prstGeom prst="rect">
            <a:avLst/>
          </a:prstGeom>
          <a:noFill/>
          <a:ln w="9525">
            <a:noFill/>
            <a:miter lim="800000"/>
            <a:headEnd/>
            <a:tailEnd/>
          </a:ln>
        </p:spPr>
        <p:txBody>
          <a:bodyPr wrap="none">
            <a:spAutoFit/>
          </a:bodyPr>
          <a:lstStyle/>
          <a:p>
            <a:r>
              <a:rPr lang="en-US" sz="1200" b="1">
                <a:solidFill>
                  <a:srgbClr val="000000"/>
                </a:solidFill>
              </a:rPr>
              <a:t>1-Octyn-3-ol</a:t>
            </a:r>
          </a:p>
          <a:p>
            <a:endParaRPr lang="en-US" sz="1200">
              <a:solidFill>
                <a:srgbClr val="000000"/>
              </a:solidFill>
            </a:endParaRPr>
          </a:p>
          <a:p>
            <a:r>
              <a:rPr lang="en-US" sz="1200">
                <a:solidFill>
                  <a:srgbClr val="000000"/>
                </a:solidFill>
              </a:rPr>
              <a:t>LC</a:t>
            </a:r>
            <a:r>
              <a:rPr lang="en-US" sz="1200" baseline="-25000">
                <a:solidFill>
                  <a:srgbClr val="000000"/>
                </a:solidFill>
              </a:rPr>
              <a:t>50</a:t>
            </a:r>
            <a:r>
              <a:rPr lang="en-US" sz="1200">
                <a:solidFill>
                  <a:srgbClr val="000000"/>
                </a:solidFill>
              </a:rPr>
              <a:t> (P. promelas) = 0.4 mg/L </a:t>
            </a:r>
          </a:p>
        </p:txBody>
      </p:sp>
      <p:sp>
        <p:nvSpPr>
          <p:cNvPr id="58377" name="TextBox 40"/>
          <p:cNvSpPr txBox="1">
            <a:spLocks noChangeArrowheads="1"/>
          </p:cNvSpPr>
          <p:nvPr/>
        </p:nvSpPr>
        <p:spPr bwMode="auto">
          <a:xfrm>
            <a:off x="1066800" y="5086350"/>
            <a:ext cx="2124428" cy="646331"/>
          </a:xfrm>
          <a:prstGeom prst="rect">
            <a:avLst/>
          </a:prstGeom>
          <a:noFill/>
          <a:ln w="9525">
            <a:noFill/>
            <a:miter lim="800000"/>
            <a:headEnd/>
            <a:tailEnd/>
          </a:ln>
        </p:spPr>
        <p:txBody>
          <a:bodyPr wrap="none">
            <a:spAutoFit/>
          </a:bodyPr>
          <a:lstStyle/>
          <a:p>
            <a:r>
              <a:rPr lang="ru-RU" sz="1200" b="1" dirty="0" smtClean="0">
                <a:solidFill>
                  <a:srgbClr val="000000"/>
                </a:solidFill>
              </a:rPr>
              <a:t>Изобутилакрилат</a:t>
            </a:r>
            <a:endParaRPr lang="en-US" sz="1200" b="1" dirty="0">
              <a:solidFill>
                <a:srgbClr val="000000"/>
              </a:solidFill>
            </a:endParaRPr>
          </a:p>
          <a:p>
            <a:endParaRPr lang="en-US" sz="1200" dirty="0">
              <a:solidFill>
                <a:srgbClr val="000000"/>
              </a:solidFill>
            </a:endParaRPr>
          </a:p>
          <a:p>
            <a:r>
              <a:rPr lang="en-US" sz="1200" dirty="0">
                <a:solidFill>
                  <a:srgbClr val="000000"/>
                </a:solidFill>
              </a:rPr>
              <a:t>LC</a:t>
            </a:r>
            <a:r>
              <a:rPr lang="en-US" sz="1200" baseline="-25000" dirty="0">
                <a:solidFill>
                  <a:srgbClr val="000000"/>
                </a:solidFill>
              </a:rPr>
              <a:t>50</a:t>
            </a:r>
            <a:r>
              <a:rPr lang="en-US" sz="1200" dirty="0">
                <a:solidFill>
                  <a:srgbClr val="000000"/>
                </a:solidFill>
              </a:rPr>
              <a:t> (P. </a:t>
            </a:r>
            <a:r>
              <a:rPr lang="en-US" sz="1200" dirty="0" err="1">
                <a:solidFill>
                  <a:srgbClr val="000000"/>
                </a:solidFill>
              </a:rPr>
              <a:t>promelas</a:t>
            </a:r>
            <a:r>
              <a:rPr lang="en-US" sz="1200" dirty="0">
                <a:solidFill>
                  <a:srgbClr val="000000"/>
                </a:solidFill>
              </a:rPr>
              <a:t>) = 2 mg/L </a:t>
            </a:r>
          </a:p>
        </p:txBody>
      </p:sp>
      <p:pic>
        <p:nvPicPr>
          <p:cNvPr id="58378" name="Picture 2"/>
          <p:cNvPicPr>
            <a:picLocks noChangeAspect="1" noChangeArrowheads="1"/>
          </p:cNvPicPr>
          <p:nvPr/>
        </p:nvPicPr>
        <p:blipFill>
          <a:blip r:embed="rId2" cstate="print"/>
          <a:srcRect/>
          <a:stretch>
            <a:fillRect/>
          </a:stretch>
        </p:blipFill>
        <p:spPr bwMode="auto">
          <a:xfrm>
            <a:off x="533400" y="2871192"/>
            <a:ext cx="3521075" cy="2286000"/>
          </a:xfrm>
          <a:prstGeom prst="rect">
            <a:avLst/>
          </a:prstGeom>
          <a:noFill/>
          <a:ln w="9525">
            <a:noFill/>
            <a:miter lim="800000"/>
            <a:headEnd/>
            <a:tailEnd/>
          </a:ln>
          <a:effectLst/>
        </p:spPr>
      </p:pic>
      <p:sp>
        <p:nvSpPr>
          <p:cNvPr id="58379" name="TextBox 40"/>
          <p:cNvSpPr txBox="1">
            <a:spLocks noChangeArrowheads="1"/>
          </p:cNvSpPr>
          <p:nvPr/>
        </p:nvSpPr>
        <p:spPr bwMode="auto">
          <a:xfrm>
            <a:off x="1128713" y="5842000"/>
            <a:ext cx="2387192" cy="461665"/>
          </a:xfrm>
          <a:prstGeom prst="rect">
            <a:avLst/>
          </a:prstGeom>
          <a:solidFill>
            <a:srgbClr val="FFCC99"/>
          </a:solidFill>
          <a:ln w="9525">
            <a:noFill/>
            <a:miter lim="800000"/>
            <a:headEnd/>
            <a:tailEnd/>
          </a:ln>
        </p:spPr>
        <p:txBody>
          <a:bodyPr wrap="none">
            <a:spAutoFit/>
          </a:bodyPr>
          <a:lstStyle/>
          <a:p>
            <a:r>
              <a:rPr lang="ru-RU" sz="1200" dirty="0" smtClean="0">
                <a:solidFill>
                  <a:srgbClr val="000000"/>
                </a:solidFill>
              </a:rPr>
              <a:t>Механизм</a:t>
            </a:r>
            <a:r>
              <a:rPr lang="en-US" sz="1200" dirty="0" smtClean="0">
                <a:solidFill>
                  <a:srgbClr val="000000"/>
                </a:solidFill>
              </a:rPr>
              <a:t>: </a:t>
            </a:r>
            <a:r>
              <a:rPr lang="ru-RU" sz="1200" dirty="0" smtClean="0">
                <a:solidFill>
                  <a:srgbClr val="000000"/>
                </a:solidFill>
              </a:rPr>
              <a:t>Неспецифическая </a:t>
            </a:r>
            <a:br>
              <a:rPr lang="ru-RU" sz="1200" dirty="0" smtClean="0">
                <a:solidFill>
                  <a:srgbClr val="000000"/>
                </a:solidFill>
              </a:rPr>
            </a:br>
            <a:r>
              <a:rPr lang="ru-RU" sz="1200" dirty="0" smtClean="0">
                <a:solidFill>
                  <a:srgbClr val="000000"/>
                </a:solidFill>
              </a:rPr>
              <a:t>реактивность</a:t>
            </a:r>
            <a:endParaRPr lang="en-US" sz="1200" dirty="0">
              <a:solidFill>
                <a:srgbClr val="000000"/>
              </a:solidFill>
            </a:endParaRPr>
          </a:p>
        </p:txBody>
      </p:sp>
      <p:sp>
        <p:nvSpPr>
          <p:cNvPr id="58380" name="TextBox 40"/>
          <p:cNvSpPr txBox="1">
            <a:spLocks noChangeArrowheads="1"/>
          </p:cNvSpPr>
          <p:nvPr/>
        </p:nvSpPr>
        <p:spPr bwMode="auto">
          <a:xfrm>
            <a:off x="5535613" y="5854700"/>
            <a:ext cx="2387192" cy="461665"/>
          </a:xfrm>
          <a:prstGeom prst="rect">
            <a:avLst/>
          </a:prstGeom>
          <a:solidFill>
            <a:srgbClr val="FFCC99"/>
          </a:solidFill>
          <a:ln w="9525">
            <a:noFill/>
            <a:miter lim="800000"/>
            <a:headEnd/>
            <a:tailEnd/>
          </a:ln>
        </p:spPr>
        <p:txBody>
          <a:bodyPr wrap="none">
            <a:spAutoFit/>
          </a:bodyPr>
          <a:lstStyle/>
          <a:p>
            <a:r>
              <a:rPr lang="ru-RU" sz="1200" dirty="0" smtClean="0">
                <a:solidFill>
                  <a:srgbClr val="000000"/>
                </a:solidFill>
              </a:rPr>
              <a:t>Механизм</a:t>
            </a:r>
            <a:r>
              <a:rPr lang="en-US" sz="1200" dirty="0" smtClean="0">
                <a:solidFill>
                  <a:srgbClr val="000000"/>
                </a:solidFill>
              </a:rPr>
              <a:t>: </a:t>
            </a:r>
            <a:r>
              <a:rPr lang="ru-RU" sz="1200" dirty="0" smtClean="0">
                <a:solidFill>
                  <a:srgbClr val="000000"/>
                </a:solidFill>
              </a:rPr>
              <a:t>Неспецифическая </a:t>
            </a:r>
            <a:br>
              <a:rPr lang="ru-RU" sz="1200" dirty="0" smtClean="0">
                <a:solidFill>
                  <a:srgbClr val="000000"/>
                </a:solidFill>
              </a:rPr>
            </a:br>
            <a:r>
              <a:rPr lang="ru-RU" sz="1200" dirty="0" smtClean="0">
                <a:solidFill>
                  <a:srgbClr val="000000"/>
                </a:solidFill>
              </a:rPr>
              <a:t>реактивность</a:t>
            </a:r>
            <a:endParaRPr lang="en-US" sz="1200" dirty="0" smtClean="0">
              <a:solidFill>
                <a:srgbClr val="000000"/>
              </a:solidFill>
            </a:endParaRPr>
          </a:p>
        </p:txBody>
      </p:sp>
      <p:pic>
        <p:nvPicPr>
          <p:cNvPr id="58381" name="Picture 3"/>
          <p:cNvPicPr>
            <a:picLocks noChangeAspect="1" noChangeArrowheads="1"/>
          </p:cNvPicPr>
          <p:nvPr/>
        </p:nvPicPr>
        <p:blipFill>
          <a:blip r:embed="rId3" cstate="print"/>
          <a:srcRect/>
          <a:stretch>
            <a:fillRect/>
          </a:stretch>
        </p:blipFill>
        <p:spPr bwMode="auto">
          <a:xfrm>
            <a:off x="4648200" y="2438400"/>
            <a:ext cx="3286125" cy="2133600"/>
          </a:xfrm>
          <a:prstGeom prst="rect">
            <a:avLst/>
          </a:prstGeom>
          <a:noFill/>
          <a:ln w="9525">
            <a:noFill/>
            <a:miter lim="800000"/>
            <a:headEnd/>
            <a:tailEnd/>
          </a:ln>
          <a:effectLst/>
        </p:spPr>
      </p:pic>
      <p:pic>
        <p:nvPicPr>
          <p:cNvPr id="66564" name="Picture 4"/>
          <p:cNvPicPr>
            <a:picLocks noChangeAspect="1" noChangeArrowheads="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4648200" y="3505200"/>
            <a:ext cx="3286125" cy="2133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6" name="Straight Arrow Connector 5"/>
          <p:cNvCxnSpPr/>
          <p:nvPr/>
        </p:nvCxnSpPr>
        <p:spPr bwMode="auto">
          <a:xfrm>
            <a:off x="6278563" y="3733800"/>
            <a:ext cx="0" cy="457200"/>
          </a:xfrm>
          <a:prstGeom prst="straightConnector1">
            <a:avLst/>
          </a:prstGeom>
          <a:solidFill>
            <a:srgbClr val="E5F3FF"/>
          </a:solidFill>
          <a:ln w="12700" cap="flat" cmpd="sng" algn="ctr">
            <a:solidFill>
              <a:schemeClr val="bg1">
                <a:lumMod val="65000"/>
              </a:schemeClr>
            </a:solidFill>
            <a:prstDash val="solid"/>
            <a:round/>
            <a:headEnd type="none" w="med" len="med"/>
            <a:tailEnd type="triangle" w="med" len="lg"/>
          </a:ln>
          <a:effectLst/>
        </p:spPr>
      </p:cxn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405" name="Picture 6"/>
          <p:cNvPicPr>
            <a:picLocks noChangeAspect="1" noChangeArrowheads="1"/>
          </p:cNvPicPr>
          <p:nvPr/>
        </p:nvPicPr>
        <p:blipFill>
          <a:blip r:embed="rId3" cstate="print"/>
          <a:srcRect/>
          <a:stretch>
            <a:fillRect/>
          </a:stretch>
        </p:blipFill>
        <p:spPr bwMode="auto">
          <a:xfrm>
            <a:off x="838200" y="3475038"/>
            <a:ext cx="3286125" cy="2133600"/>
          </a:xfrm>
          <a:prstGeom prst="rect">
            <a:avLst/>
          </a:prstGeom>
          <a:noFill/>
          <a:ln w="9525">
            <a:noFill/>
            <a:miter lim="800000"/>
            <a:headEnd/>
            <a:tailEnd/>
          </a:ln>
          <a:effectLst/>
        </p:spPr>
      </p:pic>
      <p:pic>
        <p:nvPicPr>
          <p:cNvPr id="59401" name="Picture 3"/>
          <p:cNvPicPr>
            <a:picLocks noChangeAspect="1" noChangeArrowheads="1"/>
          </p:cNvPicPr>
          <p:nvPr/>
        </p:nvPicPr>
        <p:blipFill>
          <a:blip r:embed="rId4" cstate="print"/>
          <a:srcRect/>
          <a:stretch>
            <a:fillRect/>
          </a:stretch>
        </p:blipFill>
        <p:spPr bwMode="auto">
          <a:xfrm>
            <a:off x="4923100" y="3441700"/>
            <a:ext cx="3286125" cy="2133600"/>
          </a:xfrm>
          <a:prstGeom prst="rect">
            <a:avLst/>
          </a:prstGeom>
          <a:noFill/>
          <a:ln w="9525">
            <a:noFill/>
            <a:miter lim="800000"/>
            <a:headEnd/>
            <a:tailEnd/>
          </a:ln>
          <a:effectLst/>
        </p:spPr>
      </p:pic>
      <p:sp>
        <p:nvSpPr>
          <p:cNvPr id="59394" name="Title 1"/>
          <p:cNvSpPr>
            <a:spLocks noGrp="1"/>
          </p:cNvSpPr>
          <p:nvPr>
            <p:ph type="title"/>
          </p:nvPr>
        </p:nvSpPr>
        <p:spPr/>
        <p:txBody>
          <a:bodyPr/>
          <a:lstStyle/>
          <a:p>
            <a:pPr eaLnBrk="1" hangingPunct="1"/>
            <a:r>
              <a:rPr lang="ru-RU" dirty="0" smtClean="0"/>
              <a:t>Специфический механизм действия</a:t>
            </a:r>
            <a:endParaRPr lang="en-US" dirty="0" smtClean="0"/>
          </a:p>
        </p:txBody>
      </p:sp>
      <p:sp>
        <p:nvSpPr>
          <p:cNvPr id="59396" name="TextBox 40"/>
          <p:cNvSpPr txBox="1">
            <a:spLocks noChangeArrowheads="1"/>
          </p:cNvSpPr>
          <p:nvPr/>
        </p:nvSpPr>
        <p:spPr bwMode="auto">
          <a:xfrm>
            <a:off x="5623187" y="5334000"/>
            <a:ext cx="2252668" cy="646331"/>
          </a:xfrm>
          <a:prstGeom prst="rect">
            <a:avLst/>
          </a:prstGeom>
          <a:noFill/>
          <a:ln w="9525">
            <a:noFill/>
            <a:miter lim="800000"/>
            <a:headEnd/>
            <a:tailEnd/>
          </a:ln>
        </p:spPr>
        <p:txBody>
          <a:bodyPr wrap="none">
            <a:spAutoFit/>
          </a:bodyPr>
          <a:lstStyle/>
          <a:p>
            <a:r>
              <a:rPr lang="ru-RU" sz="1200" b="1" dirty="0" smtClean="0">
                <a:solidFill>
                  <a:srgbClr val="000000"/>
                </a:solidFill>
              </a:rPr>
              <a:t>Пентабромфенол</a:t>
            </a:r>
            <a:endParaRPr lang="en-US" sz="1200" b="1" dirty="0">
              <a:solidFill>
                <a:srgbClr val="000000"/>
              </a:solidFill>
            </a:endParaRPr>
          </a:p>
          <a:p>
            <a:endParaRPr lang="en-US" sz="1200" dirty="0">
              <a:solidFill>
                <a:srgbClr val="000000"/>
              </a:solidFill>
            </a:endParaRPr>
          </a:p>
          <a:p>
            <a:r>
              <a:rPr lang="en-US" sz="1200" dirty="0">
                <a:solidFill>
                  <a:srgbClr val="000000"/>
                </a:solidFill>
              </a:rPr>
              <a:t>LC</a:t>
            </a:r>
            <a:r>
              <a:rPr lang="en-US" sz="1200" baseline="-25000" dirty="0">
                <a:solidFill>
                  <a:srgbClr val="000000"/>
                </a:solidFill>
              </a:rPr>
              <a:t>50</a:t>
            </a:r>
            <a:r>
              <a:rPr lang="en-US" sz="1200" dirty="0">
                <a:solidFill>
                  <a:srgbClr val="000000"/>
                </a:solidFill>
              </a:rPr>
              <a:t> (P. </a:t>
            </a:r>
            <a:r>
              <a:rPr lang="en-US" sz="1200" dirty="0" err="1">
                <a:solidFill>
                  <a:srgbClr val="000000"/>
                </a:solidFill>
              </a:rPr>
              <a:t>promelas</a:t>
            </a:r>
            <a:r>
              <a:rPr lang="en-US" sz="1200" dirty="0">
                <a:solidFill>
                  <a:srgbClr val="000000"/>
                </a:solidFill>
              </a:rPr>
              <a:t>) = 0.1 mg/L </a:t>
            </a:r>
          </a:p>
        </p:txBody>
      </p:sp>
      <p:sp>
        <p:nvSpPr>
          <p:cNvPr id="59397" name="TextBox 40"/>
          <p:cNvSpPr txBox="1">
            <a:spLocks noChangeArrowheads="1"/>
          </p:cNvSpPr>
          <p:nvPr/>
        </p:nvSpPr>
        <p:spPr bwMode="auto">
          <a:xfrm>
            <a:off x="5687555" y="6051550"/>
            <a:ext cx="2151486" cy="461665"/>
          </a:xfrm>
          <a:prstGeom prst="rect">
            <a:avLst/>
          </a:prstGeom>
          <a:solidFill>
            <a:srgbClr val="FF0000"/>
          </a:solidFill>
          <a:ln w="9525">
            <a:noFill/>
            <a:miter lim="800000"/>
            <a:headEnd/>
            <a:tailEnd/>
          </a:ln>
        </p:spPr>
        <p:txBody>
          <a:bodyPr wrap="none">
            <a:spAutoFit/>
          </a:bodyPr>
          <a:lstStyle/>
          <a:p>
            <a:r>
              <a:rPr lang="ru-RU" sz="1200" b="1" dirty="0" smtClean="0">
                <a:solidFill>
                  <a:srgbClr val="000000"/>
                </a:solidFill>
              </a:rPr>
              <a:t>Механизм</a:t>
            </a:r>
            <a:r>
              <a:rPr lang="en-US" sz="1200" b="1" dirty="0" smtClean="0">
                <a:solidFill>
                  <a:srgbClr val="000000"/>
                </a:solidFill>
              </a:rPr>
              <a:t>: </a:t>
            </a:r>
            <a:r>
              <a:rPr lang="ru-RU" sz="1200" b="1" dirty="0" smtClean="0">
                <a:solidFill>
                  <a:srgbClr val="000000"/>
                </a:solidFill>
              </a:rPr>
              <a:t>Разобщающий</a:t>
            </a:r>
            <a:br>
              <a:rPr lang="ru-RU" sz="1200" b="1" dirty="0" smtClean="0">
                <a:solidFill>
                  <a:srgbClr val="000000"/>
                </a:solidFill>
              </a:rPr>
            </a:br>
            <a:r>
              <a:rPr lang="ru-RU" sz="1200" b="1" dirty="0" smtClean="0">
                <a:solidFill>
                  <a:srgbClr val="000000"/>
                </a:solidFill>
              </a:rPr>
              <a:t>агент</a:t>
            </a:r>
            <a:endParaRPr lang="en-US" sz="1200" b="1" dirty="0">
              <a:solidFill>
                <a:srgbClr val="000000"/>
              </a:solidFill>
            </a:endParaRPr>
          </a:p>
        </p:txBody>
      </p:sp>
      <p:sp>
        <p:nvSpPr>
          <p:cNvPr id="59398" name="TextBox 40"/>
          <p:cNvSpPr txBox="1">
            <a:spLocks noChangeArrowheads="1"/>
          </p:cNvSpPr>
          <p:nvPr/>
        </p:nvSpPr>
        <p:spPr bwMode="auto">
          <a:xfrm>
            <a:off x="5589850" y="2743200"/>
            <a:ext cx="2252668" cy="646331"/>
          </a:xfrm>
          <a:prstGeom prst="rect">
            <a:avLst/>
          </a:prstGeom>
          <a:noFill/>
          <a:ln w="9525">
            <a:noFill/>
            <a:miter lim="800000"/>
            <a:headEnd/>
            <a:tailEnd/>
          </a:ln>
        </p:spPr>
        <p:txBody>
          <a:bodyPr wrap="none">
            <a:spAutoFit/>
          </a:bodyPr>
          <a:lstStyle/>
          <a:p>
            <a:r>
              <a:rPr lang="ru-RU" sz="1200" b="1" dirty="0" smtClean="0">
                <a:solidFill>
                  <a:srgbClr val="000000"/>
                </a:solidFill>
              </a:rPr>
              <a:t>Малононитрил</a:t>
            </a:r>
            <a:endParaRPr lang="en-US" sz="1200" b="1" dirty="0">
              <a:solidFill>
                <a:srgbClr val="000000"/>
              </a:solidFill>
            </a:endParaRPr>
          </a:p>
          <a:p>
            <a:endParaRPr lang="en-US" sz="1200" dirty="0">
              <a:solidFill>
                <a:srgbClr val="000000"/>
              </a:solidFill>
            </a:endParaRPr>
          </a:p>
          <a:p>
            <a:r>
              <a:rPr lang="en-US" sz="1200" dirty="0">
                <a:solidFill>
                  <a:srgbClr val="000000"/>
                </a:solidFill>
              </a:rPr>
              <a:t>LC</a:t>
            </a:r>
            <a:r>
              <a:rPr lang="en-US" sz="1200" baseline="-25000" dirty="0">
                <a:solidFill>
                  <a:srgbClr val="000000"/>
                </a:solidFill>
              </a:rPr>
              <a:t>50</a:t>
            </a:r>
            <a:r>
              <a:rPr lang="en-US" sz="1200" dirty="0">
                <a:solidFill>
                  <a:srgbClr val="000000"/>
                </a:solidFill>
              </a:rPr>
              <a:t> (P. </a:t>
            </a:r>
            <a:r>
              <a:rPr lang="en-US" sz="1200" dirty="0" err="1">
                <a:solidFill>
                  <a:srgbClr val="000000"/>
                </a:solidFill>
              </a:rPr>
              <a:t>promelas</a:t>
            </a:r>
            <a:r>
              <a:rPr lang="en-US" sz="1200" dirty="0">
                <a:solidFill>
                  <a:srgbClr val="000000"/>
                </a:solidFill>
              </a:rPr>
              <a:t>) = 0.6 mg/L </a:t>
            </a:r>
          </a:p>
        </p:txBody>
      </p:sp>
      <p:sp>
        <p:nvSpPr>
          <p:cNvPr id="59399" name="TextBox 40"/>
          <p:cNvSpPr txBox="1">
            <a:spLocks noChangeArrowheads="1"/>
          </p:cNvSpPr>
          <p:nvPr/>
        </p:nvSpPr>
        <p:spPr bwMode="auto">
          <a:xfrm>
            <a:off x="5643825" y="3470275"/>
            <a:ext cx="2672591" cy="276999"/>
          </a:xfrm>
          <a:prstGeom prst="rect">
            <a:avLst/>
          </a:prstGeom>
          <a:solidFill>
            <a:srgbClr val="FF0000"/>
          </a:solidFill>
          <a:ln w="9525">
            <a:noFill/>
            <a:miter lim="800000"/>
            <a:headEnd/>
            <a:tailEnd/>
          </a:ln>
        </p:spPr>
        <p:txBody>
          <a:bodyPr wrap="none">
            <a:spAutoFit/>
          </a:bodyPr>
          <a:lstStyle/>
          <a:p>
            <a:r>
              <a:rPr lang="ru-RU" sz="1200" b="1" dirty="0" smtClean="0">
                <a:solidFill>
                  <a:srgbClr val="000000"/>
                </a:solidFill>
              </a:rPr>
              <a:t>Механизм</a:t>
            </a:r>
            <a:r>
              <a:rPr lang="en-US" sz="1200" b="1" dirty="0" smtClean="0">
                <a:solidFill>
                  <a:srgbClr val="000000"/>
                </a:solidFill>
              </a:rPr>
              <a:t>: </a:t>
            </a:r>
            <a:r>
              <a:rPr lang="ru-RU" sz="1200" b="1" dirty="0" smtClean="0">
                <a:solidFill>
                  <a:srgbClr val="000000"/>
                </a:solidFill>
              </a:rPr>
              <a:t>Блокировка дыхания</a:t>
            </a:r>
            <a:endParaRPr lang="en-US" sz="1200" b="1" dirty="0">
              <a:solidFill>
                <a:srgbClr val="000000"/>
              </a:solidFill>
            </a:endParaRPr>
          </a:p>
        </p:txBody>
      </p:sp>
      <p:pic>
        <p:nvPicPr>
          <p:cNvPr id="59400" name="Picture 2"/>
          <p:cNvPicPr>
            <a:picLocks noChangeAspect="1" noChangeArrowheads="1"/>
          </p:cNvPicPr>
          <p:nvPr/>
        </p:nvPicPr>
        <p:blipFill>
          <a:blip r:embed="rId5" cstate="print"/>
          <a:srcRect/>
          <a:stretch>
            <a:fillRect/>
          </a:stretch>
        </p:blipFill>
        <p:spPr bwMode="auto">
          <a:xfrm>
            <a:off x="5170488" y="1143000"/>
            <a:ext cx="3286125" cy="2133600"/>
          </a:xfrm>
          <a:prstGeom prst="rect">
            <a:avLst/>
          </a:prstGeom>
          <a:noFill/>
          <a:ln w="9525">
            <a:noFill/>
            <a:miter lim="800000"/>
            <a:headEnd/>
            <a:tailEnd/>
          </a:ln>
          <a:effectLst/>
        </p:spPr>
      </p:pic>
      <p:pic>
        <p:nvPicPr>
          <p:cNvPr id="59402" name="Picture 4"/>
          <p:cNvPicPr>
            <a:picLocks noChangeAspect="1" noChangeArrowheads="1"/>
          </p:cNvPicPr>
          <p:nvPr/>
        </p:nvPicPr>
        <p:blipFill>
          <a:blip r:embed="rId6" cstate="print"/>
          <a:srcRect/>
          <a:stretch>
            <a:fillRect/>
          </a:stretch>
        </p:blipFill>
        <p:spPr bwMode="auto">
          <a:xfrm>
            <a:off x="973138" y="1255713"/>
            <a:ext cx="3286125" cy="2133600"/>
          </a:xfrm>
          <a:prstGeom prst="rect">
            <a:avLst/>
          </a:prstGeom>
          <a:noFill/>
          <a:ln w="9525">
            <a:noFill/>
            <a:miter lim="800000"/>
            <a:headEnd/>
            <a:tailEnd/>
          </a:ln>
          <a:effectLst/>
        </p:spPr>
      </p:pic>
      <p:sp>
        <p:nvSpPr>
          <p:cNvPr id="59403" name="TextBox 40"/>
          <p:cNvSpPr txBox="1">
            <a:spLocks noChangeArrowheads="1"/>
          </p:cNvSpPr>
          <p:nvPr/>
        </p:nvSpPr>
        <p:spPr bwMode="auto">
          <a:xfrm>
            <a:off x="1176338" y="2743200"/>
            <a:ext cx="2422586" cy="646331"/>
          </a:xfrm>
          <a:prstGeom prst="rect">
            <a:avLst/>
          </a:prstGeom>
          <a:noFill/>
          <a:ln w="9525">
            <a:noFill/>
            <a:miter lim="800000"/>
            <a:headEnd/>
            <a:tailEnd/>
          </a:ln>
        </p:spPr>
        <p:txBody>
          <a:bodyPr wrap="none">
            <a:spAutoFit/>
          </a:bodyPr>
          <a:lstStyle/>
          <a:p>
            <a:r>
              <a:rPr lang="ru-RU" sz="1200" b="1" dirty="0" smtClean="0">
                <a:solidFill>
                  <a:srgbClr val="000000"/>
                </a:solidFill>
              </a:rPr>
              <a:t>Перметрин</a:t>
            </a:r>
            <a:endParaRPr lang="en-US" sz="1200" b="1" dirty="0">
              <a:solidFill>
                <a:srgbClr val="000000"/>
              </a:solidFill>
            </a:endParaRPr>
          </a:p>
          <a:p>
            <a:endParaRPr lang="en-US" sz="1200" dirty="0">
              <a:solidFill>
                <a:srgbClr val="000000"/>
              </a:solidFill>
            </a:endParaRPr>
          </a:p>
          <a:p>
            <a:r>
              <a:rPr lang="en-US" sz="1200" dirty="0">
                <a:solidFill>
                  <a:srgbClr val="000000"/>
                </a:solidFill>
              </a:rPr>
              <a:t>LC</a:t>
            </a:r>
            <a:r>
              <a:rPr lang="en-US" sz="1200" baseline="-25000" dirty="0">
                <a:solidFill>
                  <a:srgbClr val="000000"/>
                </a:solidFill>
              </a:rPr>
              <a:t>50</a:t>
            </a:r>
            <a:r>
              <a:rPr lang="en-US" sz="1200" dirty="0">
                <a:solidFill>
                  <a:srgbClr val="000000"/>
                </a:solidFill>
              </a:rPr>
              <a:t> (P. </a:t>
            </a:r>
            <a:r>
              <a:rPr lang="en-US" sz="1200" dirty="0" err="1">
                <a:solidFill>
                  <a:srgbClr val="000000"/>
                </a:solidFill>
              </a:rPr>
              <a:t>promelas</a:t>
            </a:r>
            <a:r>
              <a:rPr lang="en-US" sz="1200" dirty="0">
                <a:solidFill>
                  <a:srgbClr val="000000"/>
                </a:solidFill>
              </a:rPr>
              <a:t>) = 0.016 mg/L </a:t>
            </a:r>
          </a:p>
        </p:txBody>
      </p:sp>
      <p:sp>
        <p:nvSpPr>
          <p:cNvPr id="59404" name="TextBox 40"/>
          <p:cNvSpPr txBox="1">
            <a:spLocks noChangeArrowheads="1"/>
          </p:cNvSpPr>
          <p:nvPr/>
        </p:nvSpPr>
        <p:spPr bwMode="auto">
          <a:xfrm>
            <a:off x="1219200" y="3446463"/>
            <a:ext cx="2275046" cy="276999"/>
          </a:xfrm>
          <a:prstGeom prst="rect">
            <a:avLst/>
          </a:prstGeom>
          <a:solidFill>
            <a:srgbClr val="FF0000"/>
          </a:solidFill>
          <a:ln w="9525">
            <a:noFill/>
            <a:miter lim="800000"/>
            <a:headEnd/>
            <a:tailEnd/>
          </a:ln>
        </p:spPr>
        <p:txBody>
          <a:bodyPr wrap="none">
            <a:spAutoFit/>
          </a:bodyPr>
          <a:lstStyle/>
          <a:p>
            <a:r>
              <a:rPr lang="ru-RU" sz="1200" b="1" dirty="0" smtClean="0">
                <a:solidFill>
                  <a:srgbClr val="000000"/>
                </a:solidFill>
              </a:rPr>
              <a:t>Механизм</a:t>
            </a:r>
            <a:r>
              <a:rPr lang="en-US" sz="1200" b="1" dirty="0" smtClean="0">
                <a:solidFill>
                  <a:srgbClr val="000000"/>
                </a:solidFill>
              </a:rPr>
              <a:t>: </a:t>
            </a:r>
            <a:r>
              <a:rPr lang="ru-RU" sz="1200" b="1" dirty="0" smtClean="0">
                <a:solidFill>
                  <a:srgbClr val="000000"/>
                </a:solidFill>
              </a:rPr>
              <a:t>Нарушения ЦНС</a:t>
            </a:r>
            <a:endParaRPr lang="en-US" sz="1200" b="1" dirty="0">
              <a:solidFill>
                <a:srgbClr val="000000"/>
              </a:solidFill>
            </a:endParaRPr>
          </a:p>
        </p:txBody>
      </p:sp>
      <p:sp>
        <p:nvSpPr>
          <p:cNvPr id="59406" name="TextBox 40"/>
          <p:cNvSpPr txBox="1">
            <a:spLocks noChangeArrowheads="1"/>
          </p:cNvSpPr>
          <p:nvPr/>
        </p:nvSpPr>
        <p:spPr bwMode="auto">
          <a:xfrm>
            <a:off x="1219200" y="5416550"/>
            <a:ext cx="2422586" cy="646331"/>
          </a:xfrm>
          <a:prstGeom prst="rect">
            <a:avLst/>
          </a:prstGeom>
          <a:noFill/>
          <a:ln w="9525">
            <a:noFill/>
            <a:miter lim="800000"/>
            <a:headEnd/>
            <a:tailEnd/>
          </a:ln>
        </p:spPr>
        <p:txBody>
          <a:bodyPr wrap="none">
            <a:spAutoFit/>
          </a:bodyPr>
          <a:lstStyle/>
          <a:p>
            <a:r>
              <a:rPr lang="ru-RU" sz="1200" b="1" dirty="0" smtClean="0">
                <a:solidFill>
                  <a:srgbClr val="000000"/>
                </a:solidFill>
              </a:rPr>
              <a:t>Тербуфос</a:t>
            </a:r>
            <a:endParaRPr lang="en-US" sz="1200" b="1" dirty="0">
              <a:solidFill>
                <a:srgbClr val="000000"/>
              </a:solidFill>
            </a:endParaRPr>
          </a:p>
          <a:p>
            <a:endParaRPr lang="en-US" sz="1200" dirty="0">
              <a:solidFill>
                <a:srgbClr val="000000"/>
              </a:solidFill>
            </a:endParaRPr>
          </a:p>
          <a:p>
            <a:r>
              <a:rPr lang="en-US" sz="1200" dirty="0">
                <a:solidFill>
                  <a:srgbClr val="000000"/>
                </a:solidFill>
              </a:rPr>
              <a:t>LC</a:t>
            </a:r>
            <a:r>
              <a:rPr lang="en-US" sz="1200" baseline="-25000" dirty="0">
                <a:solidFill>
                  <a:srgbClr val="000000"/>
                </a:solidFill>
              </a:rPr>
              <a:t>50</a:t>
            </a:r>
            <a:r>
              <a:rPr lang="en-US" sz="1200" dirty="0">
                <a:solidFill>
                  <a:srgbClr val="000000"/>
                </a:solidFill>
              </a:rPr>
              <a:t> (P. </a:t>
            </a:r>
            <a:r>
              <a:rPr lang="en-US" sz="1200" dirty="0" err="1">
                <a:solidFill>
                  <a:srgbClr val="000000"/>
                </a:solidFill>
              </a:rPr>
              <a:t>promelas</a:t>
            </a:r>
            <a:r>
              <a:rPr lang="en-US" sz="1200" dirty="0">
                <a:solidFill>
                  <a:srgbClr val="000000"/>
                </a:solidFill>
              </a:rPr>
              <a:t>) = 0.013 mg/L </a:t>
            </a:r>
          </a:p>
        </p:txBody>
      </p:sp>
      <p:sp>
        <p:nvSpPr>
          <p:cNvPr id="59407" name="TextBox 40"/>
          <p:cNvSpPr txBox="1">
            <a:spLocks noChangeArrowheads="1"/>
          </p:cNvSpPr>
          <p:nvPr/>
        </p:nvSpPr>
        <p:spPr bwMode="auto">
          <a:xfrm>
            <a:off x="1295400" y="6096000"/>
            <a:ext cx="1884683" cy="461665"/>
          </a:xfrm>
          <a:prstGeom prst="rect">
            <a:avLst/>
          </a:prstGeom>
          <a:solidFill>
            <a:srgbClr val="FF0000"/>
          </a:solidFill>
          <a:ln w="9525">
            <a:noFill/>
            <a:miter lim="800000"/>
            <a:headEnd/>
            <a:tailEnd/>
          </a:ln>
        </p:spPr>
        <p:txBody>
          <a:bodyPr wrap="none">
            <a:spAutoFit/>
          </a:bodyPr>
          <a:lstStyle/>
          <a:p>
            <a:r>
              <a:rPr lang="ru-RU" sz="1200" b="1" dirty="0" smtClean="0">
                <a:solidFill>
                  <a:srgbClr val="000000"/>
                </a:solidFill>
              </a:rPr>
              <a:t>Механизм</a:t>
            </a:r>
            <a:r>
              <a:rPr lang="en-US" sz="1200" b="1" dirty="0" smtClean="0">
                <a:solidFill>
                  <a:srgbClr val="000000"/>
                </a:solidFill>
              </a:rPr>
              <a:t>: </a:t>
            </a:r>
            <a:r>
              <a:rPr lang="ru-RU" sz="1200" b="1" dirty="0" smtClean="0">
                <a:solidFill>
                  <a:srgbClr val="000000"/>
                </a:solidFill>
              </a:rPr>
              <a:t>Ингибитор</a:t>
            </a:r>
            <a:br>
              <a:rPr lang="ru-RU" sz="1200" b="1" dirty="0" smtClean="0">
                <a:solidFill>
                  <a:srgbClr val="000000"/>
                </a:solidFill>
              </a:rPr>
            </a:br>
            <a:r>
              <a:rPr lang="ru-RU" sz="1200" b="1" dirty="0" smtClean="0">
                <a:solidFill>
                  <a:srgbClr val="000000"/>
                </a:solidFill>
              </a:rPr>
              <a:t>ацетилхолинэстеразы</a:t>
            </a:r>
            <a:endParaRPr lang="en-US" sz="1200" b="1" dirty="0">
              <a:solidFill>
                <a:srgbClr val="0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i="1" dirty="0" err="1" smtClean="0"/>
              <a:t>K</a:t>
            </a:r>
            <a:r>
              <a:rPr lang="en-US" i="1" baseline="-25000" dirty="0" err="1" smtClean="0"/>
              <a:t>i</a:t>
            </a:r>
            <a:r>
              <a:rPr lang="en-US" dirty="0" smtClean="0"/>
              <a:t> </a:t>
            </a:r>
            <a:r>
              <a:rPr lang="ru-RU" dirty="0" smtClean="0"/>
              <a:t>и</a:t>
            </a:r>
            <a:r>
              <a:rPr lang="en-US" dirty="0" smtClean="0"/>
              <a:t> IC</a:t>
            </a:r>
            <a:r>
              <a:rPr lang="en-US" baseline="-25000" dirty="0" smtClean="0"/>
              <a:t>50</a:t>
            </a:r>
          </a:p>
        </p:txBody>
      </p:sp>
      <p:sp>
        <p:nvSpPr>
          <p:cNvPr id="13315" name="Content Placeholder 2"/>
          <p:cNvSpPr>
            <a:spLocks noGrp="1"/>
          </p:cNvSpPr>
          <p:nvPr>
            <p:ph idx="1"/>
          </p:nvPr>
        </p:nvSpPr>
        <p:spPr/>
        <p:txBody>
          <a:bodyPr/>
          <a:lstStyle/>
          <a:p>
            <a:pPr eaLnBrk="1" hangingPunct="1">
              <a:spcBef>
                <a:spcPts val="500"/>
              </a:spcBef>
              <a:spcAft>
                <a:spcPts val="1000"/>
              </a:spcAft>
            </a:pPr>
            <a:r>
              <a:rPr lang="en-US" sz="2200" b="1" dirty="0" smtClean="0"/>
              <a:t>IC</a:t>
            </a:r>
            <a:r>
              <a:rPr lang="en-US" sz="2200" b="1" baseline="-25000" dirty="0" smtClean="0"/>
              <a:t>50</a:t>
            </a:r>
            <a:r>
              <a:rPr lang="en-US" sz="2200" b="1" dirty="0" smtClean="0"/>
              <a:t> </a:t>
            </a:r>
            <a:r>
              <a:rPr lang="ru-RU" sz="2200" dirty="0" smtClean="0"/>
              <a:t>- концентрация полумаксимального ингибирования</a:t>
            </a:r>
            <a:r>
              <a:rPr lang="en-US" sz="2200" dirty="0" smtClean="0"/>
              <a:t>, </a:t>
            </a:r>
            <a:r>
              <a:rPr lang="ru-RU" sz="2200" dirty="0" smtClean="0"/>
              <a:t>индикатор эффективности ингибитора</a:t>
            </a:r>
            <a:endParaRPr lang="en-US" sz="2200" dirty="0" smtClean="0"/>
          </a:p>
          <a:p>
            <a:pPr eaLnBrk="1" hangingPunct="1">
              <a:spcBef>
                <a:spcPts val="500"/>
              </a:spcBef>
              <a:spcAft>
                <a:spcPts val="1000"/>
              </a:spcAft>
            </a:pPr>
            <a:r>
              <a:rPr lang="en-US" sz="2200" b="1" i="1" dirty="0" err="1" smtClean="0"/>
              <a:t>K</a:t>
            </a:r>
            <a:r>
              <a:rPr lang="en-US" sz="2200" b="1" i="1" baseline="-25000" dirty="0" err="1" smtClean="0"/>
              <a:t>i</a:t>
            </a:r>
            <a:r>
              <a:rPr lang="en-US" sz="2200" b="1" dirty="0" smtClean="0"/>
              <a:t> </a:t>
            </a:r>
            <a:r>
              <a:rPr lang="ru-RU" sz="2200" b="1" dirty="0" smtClean="0"/>
              <a:t>– </a:t>
            </a:r>
            <a:r>
              <a:rPr lang="ru-RU" sz="2200" dirty="0" smtClean="0"/>
              <a:t>показатель аффинности связывания ингибитора, но не его эффективности</a:t>
            </a:r>
          </a:p>
          <a:p>
            <a:pPr eaLnBrk="1" hangingPunct="1">
              <a:spcBef>
                <a:spcPts val="500"/>
              </a:spcBef>
              <a:spcAft>
                <a:spcPts val="1000"/>
              </a:spcAft>
            </a:pPr>
            <a:r>
              <a:rPr lang="ru-RU" sz="2200" dirty="0" smtClean="0"/>
              <a:t>В случае конкурентного взаимодействия,</a:t>
            </a:r>
            <a:br>
              <a:rPr lang="ru-RU" sz="2200" dirty="0" smtClean="0"/>
            </a:br>
            <a:r>
              <a:rPr lang="en-US" sz="2200" i="1" dirty="0" err="1" smtClean="0"/>
              <a:t>K</a:t>
            </a:r>
            <a:r>
              <a:rPr lang="en-US" sz="2200" i="1" baseline="-25000" dirty="0" err="1" smtClean="0"/>
              <a:t>i</a:t>
            </a:r>
            <a:r>
              <a:rPr lang="en-US" sz="2200" dirty="0" smtClean="0"/>
              <a:t> </a:t>
            </a:r>
            <a:r>
              <a:rPr lang="ru-RU" sz="2200" dirty="0" smtClean="0"/>
              <a:t>и</a:t>
            </a:r>
            <a:r>
              <a:rPr lang="en-US" sz="2200" dirty="0" smtClean="0"/>
              <a:t> IC</a:t>
            </a:r>
            <a:r>
              <a:rPr lang="en-US" sz="2200" baseline="-25000" dirty="0" smtClean="0"/>
              <a:t>50</a:t>
            </a:r>
            <a:r>
              <a:rPr lang="en-US" sz="2200" dirty="0" smtClean="0"/>
              <a:t> </a:t>
            </a:r>
            <a:r>
              <a:rPr lang="ru-RU" sz="2200" dirty="0" smtClean="0"/>
              <a:t>связаны уравнением</a:t>
            </a:r>
            <a:r>
              <a:rPr lang="en-US" sz="2200" dirty="0" smtClean="0"/>
              <a:t> </a:t>
            </a:r>
            <a:r>
              <a:rPr lang="ru-RU" sz="2200" dirty="0" smtClean="0"/>
              <a:t>Ченга-Прусова</a:t>
            </a:r>
            <a:r>
              <a:rPr lang="en-US" sz="2200" dirty="0" smtClean="0"/>
              <a:t>:</a:t>
            </a:r>
          </a:p>
          <a:p>
            <a:pPr eaLnBrk="1" hangingPunct="1">
              <a:spcBef>
                <a:spcPts val="1500"/>
              </a:spcBef>
              <a:spcAft>
                <a:spcPts val="1500"/>
              </a:spcAft>
            </a:pPr>
            <a:r>
              <a:rPr lang="ru-RU" sz="2200" dirty="0" smtClean="0"/>
              <a:t>При концентрации субстрата близкой к </a:t>
            </a:r>
            <a:r>
              <a:rPr lang="en-US" sz="2200" i="1" dirty="0" smtClean="0"/>
              <a:t>K</a:t>
            </a:r>
            <a:r>
              <a:rPr lang="en-US" sz="2200" i="1" baseline="-25000" dirty="0" smtClean="0"/>
              <a:t>M</a:t>
            </a:r>
            <a:r>
              <a:rPr lang="en-US" sz="2200" dirty="0" smtClean="0"/>
              <a:t>: </a:t>
            </a:r>
          </a:p>
        </p:txBody>
      </p:sp>
      <p:graphicFrame>
        <p:nvGraphicFramePr>
          <p:cNvPr id="2" name="Object 1"/>
          <p:cNvGraphicFramePr>
            <a:graphicFrameLocks noChangeAspect="1"/>
          </p:cNvGraphicFramePr>
          <p:nvPr/>
        </p:nvGraphicFramePr>
        <p:xfrm>
          <a:off x="7524328" y="3429000"/>
          <a:ext cx="1503363" cy="1149350"/>
        </p:xfrm>
        <a:graphic>
          <a:graphicData uri="http://schemas.openxmlformats.org/presentationml/2006/ole">
            <p:oleObj spid="_x0000_s125954" name="Equation" r:id="rId3" imgW="812447" imgH="622030" progId="Equation.3">
              <p:embed/>
            </p:oleObj>
          </a:graphicData>
        </a:graphic>
      </p:graphicFrame>
      <p:graphicFrame>
        <p:nvGraphicFramePr>
          <p:cNvPr id="3" name="Object 2"/>
          <p:cNvGraphicFramePr>
            <a:graphicFrameLocks noChangeAspect="1"/>
          </p:cNvGraphicFramePr>
          <p:nvPr/>
        </p:nvGraphicFramePr>
        <p:xfrm>
          <a:off x="4038600" y="5410200"/>
          <a:ext cx="1196975" cy="727075"/>
        </p:xfrm>
        <a:graphic>
          <a:graphicData uri="http://schemas.openxmlformats.org/presentationml/2006/ole">
            <p:oleObj spid="_x0000_s125955" name="Equation" r:id="rId4" imgW="647419" imgH="393529" progId="Equation.3">
              <p:embed/>
            </p:oleObj>
          </a:graphicData>
        </a:graphic>
      </p:graphicFrame>
      <p:graphicFrame>
        <p:nvGraphicFramePr>
          <p:cNvPr id="4" name="Object 3"/>
          <p:cNvGraphicFramePr>
            <a:graphicFrameLocks noChangeAspect="1"/>
          </p:cNvGraphicFramePr>
          <p:nvPr/>
        </p:nvGraphicFramePr>
        <p:xfrm>
          <a:off x="2209800" y="5562600"/>
          <a:ext cx="1079500" cy="398463"/>
        </p:xfrm>
        <a:graphic>
          <a:graphicData uri="http://schemas.openxmlformats.org/presentationml/2006/ole">
            <p:oleObj spid="_x0000_s125956" name="Equation" r:id="rId5" imgW="583693" imgH="215713"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315">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ru-RU" dirty="0" smtClean="0"/>
              <a:t>Классификация</a:t>
            </a:r>
            <a:endParaRPr lang="en-US" baseline="-25000" dirty="0" smtClean="0"/>
          </a:p>
        </p:txBody>
      </p:sp>
      <p:sp>
        <p:nvSpPr>
          <p:cNvPr id="13315" name="Content Placeholder 2"/>
          <p:cNvSpPr>
            <a:spLocks noGrp="1"/>
          </p:cNvSpPr>
          <p:nvPr>
            <p:ph idx="1"/>
          </p:nvPr>
        </p:nvSpPr>
        <p:spPr/>
        <p:txBody>
          <a:bodyPr/>
          <a:lstStyle/>
          <a:p>
            <a:pPr eaLnBrk="1" hangingPunct="1">
              <a:spcBef>
                <a:spcPts val="500"/>
              </a:spcBef>
              <a:spcAft>
                <a:spcPts val="1000"/>
              </a:spcAft>
            </a:pPr>
            <a:r>
              <a:rPr lang="ru-RU" sz="2200" dirty="0" smtClean="0"/>
              <a:t>Критерии, используемые в</a:t>
            </a:r>
            <a:r>
              <a:rPr lang="en-US" sz="2200" dirty="0" smtClean="0"/>
              <a:t> ACD/Percepta:</a:t>
            </a:r>
          </a:p>
          <a:p>
            <a:pPr lvl="1" eaLnBrk="1" hangingPunct="1">
              <a:spcBef>
                <a:spcPts val="500"/>
              </a:spcBef>
              <a:spcAft>
                <a:spcPts val="1000"/>
              </a:spcAft>
            </a:pPr>
            <a:r>
              <a:rPr lang="ru-RU" sz="2000" dirty="0" smtClean="0"/>
              <a:t>Для данных «пэтч-клэмп»:</a:t>
            </a:r>
            <a:r>
              <a:rPr lang="en-US" sz="2000" dirty="0" smtClean="0"/>
              <a:t> IC</a:t>
            </a:r>
            <a:r>
              <a:rPr lang="en-US" sz="2000" baseline="-25000" dirty="0" smtClean="0"/>
              <a:t>50</a:t>
            </a:r>
            <a:r>
              <a:rPr lang="en-US" sz="2000" dirty="0" smtClean="0"/>
              <a:t> </a:t>
            </a:r>
            <a:r>
              <a:rPr lang="lt-LT" sz="2000" dirty="0" smtClean="0"/>
              <a:t>&lt;&gt;</a:t>
            </a:r>
            <a:r>
              <a:rPr lang="en-US" sz="2000" dirty="0" smtClean="0"/>
              <a:t> 10 </a:t>
            </a:r>
            <a:r>
              <a:rPr lang="el-GR" sz="2000" dirty="0" smtClean="0"/>
              <a:t>μ</a:t>
            </a:r>
            <a:r>
              <a:rPr lang="en-US" sz="2000" dirty="0" smtClean="0"/>
              <a:t>M</a:t>
            </a:r>
          </a:p>
          <a:p>
            <a:pPr lvl="1" eaLnBrk="1" hangingPunct="1">
              <a:spcBef>
                <a:spcPts val="500"/>
              </a:spcBef>
              <a:spcAft>
                <a:spcPts val="1000"/>
              </a:spcAft>
            </a:pPr>
            <a:r>
              <a:rPr lang="ru-RU" sz="2000" dirty="0" smtClean="0"/>
              <a:t>Замещение радиолиганда – более строгие критерии:</a:t>
            </a:r>
            <a:endParaRPr lang="en-US" sz="2000" dirty="0" smtClean="0"/>
          </a:p>
          <a:p>
            <a:pPr lvl="2" eaLnBrk="1" hangingPunct="1">
              <a:spcBef>
                <a:spcPts val="500"/>
              </a:spcBef>
              <a:spcAft>
                <a:spcPts val="1000"/>
              </a:spcAft>
            </a:pPr>
            <a:r>
              <a:rPr lang="en-US" sz="1600" i="1" dirty="0" err="1" smtClean="0"/>
              <a:t>K</a:t>
            </a:r>
            <a:r>
              <a:rPr lang="en-US" sz="1600" i="1" baseline="-25000" dirty="0" err="1" smtClean="0"/>
              <a:t>i</a:t>
            </a:r>
            <a:r>
              <a:rPr lang="en-US" sz="1600" dirty="0" smtClean="0"/>
              <a:t> &lt; 0.5 </a:t>
            </a:r>
            <a:r>
              <a:rPr lang="el-GR" sz="1600" dirty="0" smtClean="0"/>
              <a:t>μ</a:t>
            </a:r>
            <a:r>
              <a:rPr lang="en-US" sz="1600" dirty="0" smtClean="0"/>
              <a:t>M</a:t>
            </a:r>
          </a:p>
          <a:p>
            <a:pPr lvl="2" eaLnBrk="1" hangingPunct="1">
              <a:spcBef>
                <a:spcPts val="500"/>
              </a:spcBef>
              <a:spcAft>
                <a:spcPts val="1000"/>
              </a:spcAft>
            </a:pPr>
            <a:r>
              <a:rPr lang="en-US" sz="1600" i="1" dirty="0" err="1" smtClean="0"/>
              <a:t>K</a:t>
            </a:r>
            <a:r>
              <a:rPr lang="en-US" sz="1600" i="1" baseline="-25000" dirty="0" err="1" smtClean="0"/>
              <a:t>i</a:t>
            </a:r>
            <a:r>
              <a:rPr lang="en-US" sz="1600" dirty="0" smtClean="0"/>
              <a:t> &gt; 100 </a:t>
            </a:r>
            <a:r>
              <a:rPr lang="el-GR" sz="1600" dirty="0" smtClean="0"/>
              <a:t>μ</a:t>
            </a:r>
            <a:r>
              <a:rPr lang="en-US" sz="1600" dirty="0" smtClean="0"/>
              <a:t>M </a:t>
            </a:r>
          </a:p>
        </p:txBody>
      </p:sp>
      <p:sp>
        <p:nvSpPr>
          <p:cNvPr id="42" name="Rectangle 41"/>
          <p:cNvSpPr/>
          <p:nvPr/>
        </p:nvSpPr>
        <p:spPr bwMode="auto">
          <a:xfrm>
            <a:off x="3805238" y="4133974"/>
            <a:ext cx="1098550" cy="304800"/>
          </a:xfrm>
          <a:prstGeom prst="rect">
            <a:avLst/>
          </a:prstGeom>
          <a:solidFill>
            <a:srgbClr val="FF000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56" name="Rectangle 55"/>
          <p:cNvSpPr/>
          <p:nvPr/>
        </p:nvSpPr>
        <p:spPr bwMode="auto">
          <a:xfrm>
            <a:off x="4897438" y="4138736"/>
            <a:ext cx="1096962" cy="301625"/>
          </a:xfrm>
          <a:prstGeom prst="rect">
            <a:avLst/>
          </a:prstGeom>
          <a:solidFill>
            <a:srgbClr val="00B05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59" name="Right Arrow 58"/>
          <p:cNvSpPr/>
          <p:nvPr/>
        </p:nvSpPr>
        <p:spPr bwMode="auto">
          <a:xfrm flipH="1">
            <a:off x="3357563" y="4075236"/>
            <a:ext cx="415925" cy="436563"/>
          </a:xfrm>
          <a:prstGeom prst="rightArrow">
            <a:avLst>
              <a:gd name="adj1" fmla="val 69651"/>
              <a:gd name="adj2" fmla="val 50000"/>
            </a:avLst>
          </a:prstGeom>
          <a:solidFill>
            <a:srgbClr val="FF000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cxnSp>
        <p:nvCxnSpPr>
          <p:cNvPr id="15368" name="Straight Connector 9"/>
          <p:cNvCxnSpPr>
            <a:cxnSpLocks noChangeShapeType="1"/>
          </p:cNvCxnSpPr>
          <p:nvPr/>
        </p:nvCxnSpPr>
        <p:spPr bwMode="auto">
          <a:xfrm flipV="1">
            <a:off x="4903788" y="4145086"/>
            <a:ext cx="0" cy="411163"/>
          </a:xfrm>
          <a:prstGeom prst="line">
            <a:avLst/>
          </a:prstGeom>
          <a:noFill/>
          <a:ln w="12700" algn="ctr">
            <a:solidFill>
              <a:srgbClr val="000000"/>
            </a:solidFill>
            <a:round/>
            <a:headEnd/>
            <a:tailEnd/>
          </a:ln>
        </p:spPr>
      </p:cxnSp>
      <p:sp>
        <p:nvSpPr>
          <p:cNvPr id="15369" name="TextBox 13"/>
          <p:cNvSpPr txBox="1">
            <a:spLocks noChangeArrowheads="1"/>
          </p:cNvSpPr>
          <p:nvPr/>
        </p:nvSpPr>
        <p:spPr bwMode="auto">
          <a:xfrm>
            <a:off x="4511675" y="4597524"/>
            <a:ext cx="760413" cy="338137"/>
          </a:xfrm>
          <a:prstGeom prst="rect">
            <a:avLst/>
          </a:prstGeom>
          <a:noFill/>
          <a:ln w="9525">
            <a:noFill/>
            <a:miter lim="800000"/>
            <a:headEnd/>
            <a:tailEnd/>
          </a:ln>
        </p:spPr>
        <p:txBody>
          <a:bodyPr wrap="none">
            <a:spAutoFit/>
          </a:bodyPr>
          <a:lstStyle/>
          <a:p>
            <a:r>
              <a:rPr lang="en-US" sz="1600">
                <a:solidFill>
                  <a:srgbClr val="000000"/>
                </a:solidFill>
                <a:latin typeface="Arial" charset="0"/>
              </a:rPr>
              <a:t>10 </a:t>
            </a:r>
            <a:r>
              <a:rPr lang="el-GR" sz="1600">
                <a:solidFill>
                  <a:srgbClr val="000000"/>
                </a:solidFill>
                <a:latin typeface="Arial" charset="0"/>
              </a:rPr>
              <a:t>μ</a:t>
            </a:r>
            <a:r>
              <a:rPr lang="en-US" sz="1600">
                <a:solidFill>
                  <a:srgbClr val="000000"/>
                </a:solidFill>
                <a:latin typeface="Arial" charset="0"/>
              </a:rPr>
              <a:t>M</a:t>
            </a:r>
          </a:p>
        </p:txBody>
      </p:sp>
      <p:sp>
        <p:nvSpPr>
          <p:cNvPr id="15370" name="TextBox 13"/>
          <p:cNvSpPr txBox="1">
            <a:spLocks noChangeArrowheads="1"/>
          </p:cNvSpPr>
          <p:nvPr/>
        </p:nvSpPr>
        <p:spPr bwMode="auto">
          <a:xfrm>
            <a:off x="4511675" y="3645024"/>
            <a:ext cx="585788" cy="368300"/>
          </a:xfrm>
          <a:prstGeom prst="rect">
            <a:avLst/>
          </a:prstGeom>
          <a:noFill/>
          <a:ln w="9525">
            <a:noFill/>
            <a:miter lim="800000"/>
            <a:headEnd/>
            <a:tailEnd/>
          </a:ln>
        </p:spPr>
        <p:txBody>
          <a:bodyPr wrap="none">
            <a:spAutoFit/>
          </a:bodyPr>
          <a:lstStyle/>
          <a:p>
            <a:r>
              <a:rPr lang="en-US">
                <a:solidFill>
                  <a:srgbClr val="000000"/>
                </a:solidFill>
                <a:latin typeface="Arial" charset="0"/>
              </a:rPr>
              <a:t>IC</a:t>
            </a:r>
            <a:r>
              <a:rPr lang="en-US" baseline="-25000">
                <a:solidFill>
                  <a:srgbClr val="000000"/>
                </a:solidFill>
                <a:latin typeface="Arial" charset="0"/>
              </a:rPr>
              <a:t>50</a:t>
            </a:r>
          </a:p>
        </p:txBody>
      </p:sp>
      <p:sp>
        <p:nvSpPr>
          <p:cNvPr id="67" name="Right Arrow 66"/>
          <p:cNvSpPr/>
          <p:nvPr/>
        </p:nvSpPr>
        <p:spPr bwMode="auto">
          <a:xfrm>
            <a:off x="6026150" y="4068886"/>
            <a:ext cx="415925" cy="434975"/>
          </a:xfrm>
          <a:prstGeom prst="rightArrow">
            <a:avLst>
              <a:gd name="adj1" fmla="val 69651"/>
              <a:gd name="adj2" fmla="val 50000"/>
            </a:avLst>
          </a:prstGeom>
          <a:solidFill>
            <a:srgbClr val="00B05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68" name="Rectangle 67"/>
          <p:cNvSpPr/>
          <p:nvPr/>
        </p:nvSpPr>
        <p:spPr bwMode="auto">
          <a:xfrm>
            <a:off x="3829050" y="5129336"/>
            <a:ext cx="549275" cy="304800"/>
          </a:xfrm>
          <a:prstGeom prst="rect">
            <a:avLst/>
          </a:prstGeom>
          <a:solidFill>
            <a:srgbClr val="FF000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69" name="Rectangle 68"/>
          <p:cNvSpPr/>
          <p:nvPr/>
        </p:nvSpPr>
        <p:spPr bwMode="auto">
          <a:xfrm>
            <a:off x="5476875" y="5122986"/>
            <a:ext cx="547688" cy="303213"/>
          </a:xfrm>
          <a:prstGeom prst="rect">
            <a:avLst/>
          </a:prstGeom>
          <a:solidFill>
            <a:srgbClr val="00B05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70" name="Right Arrow 69"/>
          <p:cNvSpPr/>
          <p:nvPr/>
        </p:nvSpPr>
        <p:spPr bwMode="auto">
          <a:xfrm flipH="1">
            <a:off x="3381375" y="5061074"/>
            <a:ext cx="415925" cy="434975"/>
          </a:xfrm>
          <a:prstGeom prst="rightArrow">
            <a:avLst>
              <a:gd name="adj1" fmla="val 69651"/>
              <a:gd name="adj2" fmla="val 50000"/>
            </a:avLst>
          </a:prstGeom>
          <a:solidFill>
            <a:srgbClr val="FF000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cxnSp>
        <p:nvCxnSpPr>
          <p:cNvPr id="15375" name="Straight Connector 9"/>
          <p:cNvCxnSpPr>
            <a:cxnSpLocks noChangeShapeType="1"/>
          </p:cNvCxnSpPr>
          <p:nvPr/>
        </p:nvCxnSpPr>
        <p:spPr bwMode="auto">
          <a:xfrm flipV="1">
            <a:off x="4379913" y="5129336"/>
            <a:ext cx="0" cy="411163"/>
          </a:xfrm>
          <a:prstGeom prst="line">
            <a:avLst/>
          </a:prstGeom>
          <a:noFill/>
          <a:ln w="12700" algn="ctr">
            <a:solidFill>
              <a:srgbClr val="000000"/>
            </a:solidFill>
            <a:round/>
            <a:headEnd/>
            <a:tailEnd/>
          </a:ln>
        </p:spPr>
      </p:cxnSp>
      <p:sp>
        <p:nvSpPr>
          <p:cNvPr id="72" name="Right Arrow 71"/>
          <p:cNvSpPr/>
          <p:nvPr/>
        </p:nvSpPr>
        <p:spPr bwMode="auto">
          <a:xfrm>
            <a:off x="6061075" y="5054724"/>
            <a:ext cx="415925" cy="434975"/>
          </a:xfrm>
          <a:prstGeom prst="rightArrow">
            <a:avLst>
              <a:gd name="adj1" fmla="val 69651"/>
              <a:gd name="adj2" fmla="val 50000"/>
            </a:avLst>
          </a:prstGeom>
          <a:solidFill>
            <a:srgbClr val="00B05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15377" name="TextBox 13"/>
          <p:cNvSpPr txBox="1">
            <a:spLocks noChangeArrowheads="1"/>
          </p:cNvSpPr>
          <p:nvPr/>
        </p:nvSpPr>
        <p:spPr bwMode="auto">
          <a:xfrm>
            <a:off x="4121150" y="5550024"/>
            <a:ext cx="646113" cy="338137"/>
          </a:xfrm>
          <a:prstGeom prst="rect">
            <a:avLst/>
          </a:prstGeom>
          <a:noFill/>
          <a:ln w="9525">
            <a:noFill/>
            <a:miter lim="800000"/>
            <a:headEnd/>
            <a:tailEnd/>
          </a:ln>
        </p:spPr>
        <p:txBody>
          <a:bodyPr wrap="none">
            <a:spAutoFit/>
          </a:bodyPr>
          <a:lstStyle/>
          <a:p>
            <a:r>
              <a:rPr lang="en-US" sz="1600">
                <a:solidFill>
                  <a:srgbClr val="000000"/>
                </a:solidFill>
                <a:latin typeface="Arial" charset="0"/>
              </a:rPr>
              <a:t>1 </a:t>
            </a:r>
            <a:r>
              <a:rPr lang="el-GR" sz="1600">
                <a:solidFill>
                  <a:srgbClr val="000000"/>
                </a:solidFill>
                <a:latin typeface="Arial" charset="0"/>
              </a:rPr>
              <a:t>μ</a:t>
            </a:r>
            <a:r>
              <a:rPr lang="en-US" sz="1600">
                <a:solidFill>
                  <a:srgbClr val="000000"/>
                </a:solidFill>
                <a:latin typeface="Arial" charset="0"/>
              </a:rPr>
              <a:t>M</a:t>
            </a:r>
          </a:p>
        </p:txBody>
      </p:sp>
      <p:sp>
        <p:nvSpPr>
          <p:cNvPr id="74" name="Rectangle 73"/>
          <p:cNvSpPr/>
          <p:nvPr/>
        </p:nvSpPr>
        <p:spPr bwMode="auto">
          <a:xfrm>
            <a:off x="4383088" y="5126161"/>
            <a:ext cx="1096962" cy="304800"/>
          </a:xfrm>
          <a:prstGeom prst="rect">
            <a:avLst/>
          </a:prstGeom>
          <a:solidFill>
            <a:schemeClr val="bg1">
              <a:lumMod val="75000"/>
            </a:schemeClr>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cxnSp>
        <p:nvCxnSpPr>
          <p:cNvPr id="15379" name="Straight Connector 9"/>
          <p:cNvCxnSpPr>
            <a:cxnSpLocks noChangeShapeType="1"/>
          </p:cNvCxnSpPr>
          <p:nvPr/>
        </p:nvCxnSpPr>
        <p:spPr bwMode="auto">
          <a:xfrm flipV="1">
            <a:off x="5478463" y="5127749"/>
            <a:ext cx="0" cy="411162"/>
          </a:xfrm>
          <a:prstGeom prst="line">
            <a:avLst/>
          </a:prstGeom>
          <a:noFill/>
          <a:ln w="12700" algn="ctr">
            <a:solidFill>
              <a:srgbClr val="000000"/>
            </a:solidFill>
            <a:round/>
            <a:headEnd/>
            <a:tailEnd/>
          </a:ln>
        </p:spPr>
      </p:cxnSp>
      <p:sp>
        <p:nvSpPr>
          <p:cNvPr id="15380" name="TextBox 13"/>
          <p:cNvSpPr txBox="1">
            <a:spLocks noChangeArrowheads="1"/>
          </p:cNvSpPr>
          <p:nvPr/>
        </p:nvSpPr>
        <p:spPr bwMode="auto">
          <a:xfrm>
            <a:off x="5143500" y="5550024"/>
            <a:ext cx="874713" cy="338137"/>
          </a:xfrm>
          <a:prstGeom prst="rect">
            <a:avLst/>
          </a:prstGeom>
          <a:noFill/>
          <a:ln w="9525">
            <a:noFill/>
            <a:miter lim="800000"/>
            <a:headEnd/>
            <a:tailEnd/>
          </a:ln>
        </p:spPr>
        <p:txBody>
          <a:bodyPr wrap="none">
            <a:spAutoFit/>
          </a:bodyPr>
          <a:lstStyle/>
          <a:p>
            <a:r>
              <a:rPr lang="en-US" sz="1600">
                <a:solidFill>
                  <a:srgbClr val="000000"/>
                </a:solidFill>
                <a:latin typeface="Arial" charset="0"/>
              </a:rPr>
              <a:t>200 </a:t>
            </a:r>
            <a:r>
              <a:rPr lang="el-GR" sz="1600">
                <a:solidFill>
                  <a:srgbClr val="000000"/>
                </a:solidFill>
                <a:latin typeface="Arial" charset="0"/>
              </a:rPr>
              <a:t>μ</a:t>
            </a:r>
            <a:r>
              <a:rPr lang="en-US" sz="1600">
                <a:solidFill>
                  <a:srgbClr val="000000"/>
                </a:solidFill>
                <a:latin typeface="Arial" charset="0"/>
              </a:rPr>
              <a:t>M</a:t>
            </a:r>
          </a:p>
        </p:txBody>
      </p:sp>
      <p:sp>
        <p:nvSpPr>
          <p:cNvPr id="77" name="Rectangle 76"/>
          <p:cNvSpPr/>
          <p:nvPr/>
        </p:nvSpPr>
        <p:spPr bwMode="auto">
          <a:xfrm>
            <a:off x="990600" y="4695949"/>
            <a:ext cx="457200" cy="304800"/>
          </a:xfrm>
          <a:prstGeom prst="rect">
            <a:avLst/>
          </a:prstGeom>
          <a:solidFill>
            <a:srgbClr val="FF000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78" name="Rectangle 77"/>
          <p:cNvSpPr/>
          <p:nvPr/>
        </p:nvSpPr>
        <p:spPr bwMode="auto">
          <a:xfrm>
            <a:off x="990600" y="5076949"/>
            <a:ext cx="457200" cy="304800"/>
          </a:xfrm>
          <a:prstGeom prst="rect">
            <a:avLst/>
          </a:prstGeom>
          <a:solidFill>
            <a:schemeClr val="bg1">
              <a:lumMod val="75000"/>
            </a:schemeClr>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79" name="Rectangle 78"/>
          <p:cNvSpPr/>
          <p:nvPr/>
        </p:nvSpPr>
        <p:spPr bwMode="auto">
          <a:xfrm>
            <a:off x="990600" y="5457949"/>
            <a:ext cx="457200" cy="304800"/>
          </a:xfrm>
          <a:prstGeom prst="rect">
            <a:avLst/>
          </a:prstGeom>
          <a:solidFill>
            <a:srgbClr val="00B050"/>
          </a:solidFill>
          <a:ln w="12700" cap="flat" cmpd="sng" algn="ctr">
            <a:solidFill>
              <a:srgbClr val="000000"/>
            </a:solidFill>
            <a:prstDash val="solid"/>
            <a:round/>
            <a:headEnd type="none" w="med" len="med"/>
            <a:tailEnd type="none" w="med" len="med"/>
          </a:ln>
          <a:effectLst/>
        </p:spPr>
        <p:txBody>
          <a:bodyPr lIns="45720" tIns="91440" rIns="9144"/>
          <a:lstStyle/>
          <a:p>
            <a:pPr>
              <a:defRPr/>
            </a:pPr>
            <a:endParaRPr lang="en-US">
              <a:effectLst>
                <a:outerShdw blurRad="38100" dist="38100" dir="2700000" algn="tl">
                  <a:srgbClr val="000000">
                    <a:alpha val="43137"/>
                  </a:srgbClr>
                </a:outerShdw>
              </a:effectLst>
            </a:endParaRPr>
          </a:p>
        </p:txBody>
      </p:sp>
      <p:sp>
        <p:nvSpPr>
          <p:cNvPr id="15384" name="TextBox 15"/>
          <p:cNvSpPr txBox="1">
            <a:spLocks noChangeArrowheads="1"/>
          </p:cNvSpPr>
          <p:nvPr/>
        </p:nvSpPr>
        <p:spPr bwMode="auto">
          <a:xfrm>
            <a:off x="1572075" y="4701008"/>
            <a:ext cx="1062728" cy="307777"/>
          </a:xfrm>
          <a:prstGeom prst="rect">
            <a:avLst/>
          </a:prstGeom>
          <a:noFill/>
          <a:ln w="9525">
            <a:noFill/>
            <a:miter lim="800000"/>
            <a:headEnd/>
            <a:tailEnd/>
          </a:ln>
        </p:spPr>
        <p:txBody>
          <a:bodyPr wrap="none">
            <a:spAutoFit/>
          </a:bodyPr>
          <a:lstStyle/>
          <a:p>
            <a:pPr algn="ctr"/>
            <a:r>
              <a:rPr lang="ru-RU" sz="1400" dirty="0" smtClean="0">
                <a:solidFill>
                  <a:srgbClr val="000000"/>
                </a:solidFill>
              </a:rPr>
              <a:t>Ингибитор</a:t>
            </a:r>
            <a:endParaRPr lang="en-US" sz="1400" dirty="0">
              <a:solidFill>
                <a:srgbClr val="000000"/>
              </a:solidFill>
            </a:endParaRPr>
          </a:p>
        </p:txBody>
      </p:sp>
      <p:sp>
        <p:nvSpPr>
          <p:cNvPr id="15385" name="TextBox 15"/>
          <p:cNvSpPr txBox="1">
            <a:spLocks noChangeArrowheads="1"/>
          </p:cNvSpPr>
          <p:nvPr/>
        </p:nvSpPr>
        <p:spPr bwMode="auto">
          <a:xfrm>
            <a:off x="1555064" y="5086474"/>
            <a:ext cx="1455527" cy="307777"/>
          </a:xfrm>
          <a:prstGeom prst="rect">
            <a:avLst/>
          </a:prstGeom>
          <a:noFill/>
          <a:ln w="9525">
            <a:noFill/>
            <a:miter lim="800000"/>
            <a:headEnd/>
            <a:tailEnd/>
          </a:ln>
        </p:spPr>
        <p:txBody>
          <a:bodyPr wrap="none">
            <a:spAutoFit/>
          </a:bodyPr>
          <a:lstStyle/>
          <a:p>
            <a:pPr algn="ctr"/>
            <a:r>
              <a:rPr lang="ru-RU" sz="1400" dirty="0" smtClean="0">
                <a:solidFill>
                  <a:srgbClr val="000000"/>
                </a:solidFill>
              </a:rPr>
              <a:t>Не определено</a:t>
            </a:r>
            <a:endParaRPr lang="en-US" sz="1400" dirty="0">
              <a:solidFill>
                <a:srgbClr val="000000"/>
              </a:solidFill>
            </a:endParaRPr>
          </a:p>
        </p:txBody>
      </p:sp>
      <p:sp>
        <p:nvSpPr>
          <p:cNvPr id="15386" name="TextBox 15"/>
          <p:cNvSpPr txBox="1">
            <a:spLocks noChangeArrowheads="1"/>
          </p:cNvSpPr>
          <p:nvPr/>
        </p:nvSpPr>
        <p:spPr bwMode="auto">
          <a:xfrm>
            <a:off x="1563294" y="5474069"/>
            <a:ext cx="1312795" cy="307777"/>
          </a:xfrm>
          <a:prstGeom prst="rect">
            <a:avLst/>
          </a:prstGeom>
          <a:noFill/>
          <a:ln w="9525">
            <a:noFill/>
            <a:miter lim="800000"/>
            <a:headEnd/>
            <a:tailEnd/>
          </a:ln>
        </p:spPr>
        <p:txBody>
          <a:bodyPr wrap="none">
            <a:spAutoFit/>
          </a:bodyPr>
          <a:lstStyle/>
          <a:p>
            <a:pPr algn="ctr"/>
            <a:r>
              <a:rPr lang="ru-RU" sz="1400" dirty="0" smtClean="0">
                <a:solidFill>
                  <a:srgbClr val="000000"/>
                </a:solidFill>
              </a:rPr>
              <a:t>Не ингибитор</a:t>
            </a:r>
            <a:endParaRPr lang="en-US" sz="1400" dirty="0">
              <a:solidFill>
                <a:srgbClr val="000000"/>
              </a:solidFill>
            </a:endParaRPr>
          </a:p>
        </p:txBody>
      </p:sp>
      <p:sp>
        <p:nvSpPr>
          <p:cNvPr id="15387" name="TextBox 15"/>
          <p:cNvSpPr txBox="1">
            <a:spLocks noChangeArrowheads="1"/>
          </p:cNvSpPr>
          <p:nvPr/>
        </p:nvSpPr>
        <p:spPr bwMode="auto">
          <a:xfrm>
            <a:off x="6635857" y="4132386"/>
            <a:ext cx="1133259" cy="307777"/>
          </a:xfrm>
          <a:prstGeom prst="rect">
            <a:avLst/>
          </a:prstGeom>
          <a:noFill/>
          <a:ln w="9525">
            <a:noFill/>
            <a:miter lim="800000"/>
            <a:headEnd/>
            <a:tailEnd/>
          </a:ln>
        </p:spPr>
        <p:txBody>
          <a:bodyPr wrap="none">
            <a:spAutoFit/>
          </a:bodyPr>
          <a:lstStyle/>
          <a:p>
            <a:pPr algn="ctr"/>
            <a:r>
              <a:rPr lang="ru-RU" sz="1400" dirty="0" smtClean="0">
                <a:solidFill>
                  <a:srgbClr val="000000"/>
                </a:solidFill>
              </a:rPr>
              <a:t>Пэтч-клэмп</a:t>
            </a:r>
            <a:endParaRPr lang="en-US" sz="1400" dirty="0">
              <a:solidFill>
                <a:srgbClr val="000000"/>
              </a:solidFill>
            </a:endParaRPr>
          </a:p>
        </p:txBody>
      </p:sp>
      <p:sp>
        <p:nvSpPr>
          <p:cNvPr id="15388" name="TextBox 15"/>
          <p:cNvSpPr txBox="1">
            <a:spLocks noChangeArrowheads="1"/>
          </p:cNvSpPr>
          <p:nvPr/>
        </p:nvSpPr>
        <p:spPr bwMode="auto">
          <a:xfrm>
            <a:off x="6652951" y="5134099"/>
            <a:ext cx="1879489" cy="307777"/>
          </a:xfrm>
          <a:prstGeom prst="rect">
            <a:avLst/>
          </a:prstGeom>
          <a:noFill/>
          <a:ln w="9525">
            <a:noFill/>
            <a:miter lim="800000"/>
            <a:headEnd/>
            <a:tailEnd/>
          </a:ln>
        </p:spPr>
        <p:txBody>
          <a:bodyPr wrap="none">
            <a:spAutoFit/>
          </a:bodyPr>
          <a:lstStyle/>
          <a:p>
            <a:pPr algn="ctr"/>
            <a:r>
              <a:rPr lang="ru-RU" sz="1400" dirty="0" smtClean="0">
                <a:solidFill>
                  <a:srgbClr val="000000"/>
                </a:solidFill>
              </a:rPr>
              <a:t>Замещение лиганда</a:t>
            </a:r>
            <a:endParaRPr lang="en-US" sz="1400"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Content Placeholder 2"/>
          <p:cNvSpPr>
            <a:spLocks noGrp="1"/>
          </p:cNvSpPr>
          <p:nvPr>
            <p:ph idx="1"/>
          </p:nvPr>
        </p:nvSpPr>
        <p:spPr/>
        <p:txBody>
          <a:bodyPr/>
          <a:lstStyle/>
          <a:p>
            <a:pPr eaLnBrk="1" hangingPunct="1">
              <a:spcAft>
                <a:spcPts val="2000"/>
              </a:spcAft>
            </a:pPr>
            <a:r>
              <a:rPr lang="ru-RU" sz="2600" dirty="0" smtClean="0"/>
              <a:t>Чёткое проявление физикохимических тенденций</a:t>
            </a:r>
            <a:r>
              <a:rPr lang="en-US" sz="2600" dirty="0" smtClean="0"/>
              <a:t>:</a:t>
            </a:r>
          </a:p>
          <a:p>
            <a:pPr eaLnBrk="1" hangingPunct="1">
              <a:spcBef>
                <a:spcPts val="1500"/>
              </a:spcBef>
              <a:spcAft>
                <a:spcPts val="2000"/>
              </a:spcAft>
            </a:pPr>
            <a:endParaRPr lang="en-US" sz="2600" dirty="0" smtClean="0"/>
          </a:p>
          <a:p>
            <a:pPr eaLnBrk="1" hangingPunct="1">
              <a:spcBef>
                <a:spcPts val="1500"/>
              </a:spcBef>
              <a:spcAft>
                <a:spcPts val="2000"/>
              </a:spcAft>
            </a:pPr>
            <a:endParaRPr lang="en-US" sz="2600" dirty="0" smtClean="0"/>
          </a:p>
          <a:p>
            <a:pPr eaLnBrk="1" hangingPunct="1">
              <a:spcBef>
                <a:spcPts val="1500"/>
              </a:spcBef>
              <a:spcAft>
                <a:spcPts val="2000"/>
              </a:spcAft>
              <a:buFont typeface="Arial" charset="0"/>
              <a:buNone/>
            </a:pPr>
            <a:endParaRPr lang="en-US" sz="2600" dirty="0" smtClean="0"/>
          </a:p>
        </p:txBody>
      </p:sp>
      <p:sp>
        <p:nvSpPr>
          <p:cNvPr id="60419" name="Title 1"/>
          <p:cNvSpPr>
            <a:spLocks noGrp="1"/>
          </p:cNvSpPr>
          <p:nvPr>
            <p:ph type="title"/>
          </p:nvPr>
        </p:nvSpPr>
        <p:spPr/>
        <p:txBody>
          <a:bodyPr/>
          <a:lstStyle/>
          <a:p>
            <a:pPr eaLnBrk="1" hangingPunct="1"/>
            <a:r>
              <a:rPr lang="ru-RU" dirty="0" smtClean="0"/>
              <a:t>Специфичность</a:t>
            </a:r>
            <a:br>
              <a:rPr lang="ru-RU" dirty="0" smtClean="0"/>
            </a:br>
            <a:r>
              <a:rPr lang="ru-RU" dirty="0" smtClean="0"/>
              <a:t> </a:t>
            </a:r>
            <a:r>
              <a:rPr lang="en-US" dirty="0" err="1" smtClean="0"/>
              <a:t>hERG</a:t>
            </a:r>
            <a:r>
              <a:rPr lang="ru-RU" dirty="0" smtClean="0"/>
              <a:t>-ингибиторов </a:t>
            </a:r>
            <a:r>
              <a:rPr lang="en-US" dirty="0" smtClean="0"/>
              <a:t>(1) </a:t>
            </a:r>
            <a:endParaRPr lang="lt-LT" dirty="0" smtClean="0"/>
          </a:p>
        </p:txBody>
      </p:sp>
      <p:grpSp>
        <p:nvGrpSpPr>
          <p:cNvPr id="2" name="Group 33"/>
          <p:cNvGrpSpPr>
            <a:grpSpLocks/>
          </p:cNvGrpSpPr>
          <p:nvPr/>
        </p:nvGrpSpPr>
        <p:grpSpPr bwMode="auto">
          <a:xfrm>
            <a:off x="5508104" y="2708275"/>
            <a:ext cx="3728264" cy="3393520"/>
            <a:chOff x="5838825" y="2708275"/>
            <a:chExt cx="3728264" cy="3393520"/>
          </a:xfrm>
        </p:grpSpPr>
        <p:sp>
          <p:nvSpPr>
            <p:cNvPr id="56325" name="Rectangle 16"/>
            <p:cNvSpPr>
              <a:spLocks noChangeArrowheads="1"/>
            </p:cNvSpPr>
            <p:nvPr/>
          </p:nvSpPr>
          <p:spPr bwMode="auto">
            <a:xfrm>
              <a:off x="6516688" y="2924175"/>
              <a:ext cx="431800" cy="2592388"/>
            </a:xfrm>
            <a:prstGeom prst="rect">
              <a:avLst/>
            </a:prstGeom>
            <a:gradFill>
              <a:gsLst>
                <a:gs pos="0">
                  <a:schemeClr val="accent5"/>
                </a:gs>
                <a:gs pos="50000">
                  <a:srgbClr val="FFFFCC"/>
                </a:gs>
                <a:gs pos="100000">
                  <a:schemeClr val="accent2">
                    <a:lumMod val="20000"/>
                    <a:lumOff val="80000"/>
                  </a:schemeClr>
                </a:gs>
              </a:gsLst>
              <a:lin ang="5400000" scaled="0"/>
            </a:gradFill>
            <a:ln w="9525" algn="ctr">
              <a:solidFill>
                <a:schemeClr val="tx1"/>
              </a:solidFill>
              <a:round/>
              <a:headEnd/>
              <a:tailEnd/>
            </a:ln>
          </p:spPr>
          <p:txBody>
            <a:bodyPr/>
            <a:lstStyle/>
            <a:p>
              <a:pPr>
                <a:defRPr/>
              </a:pPr>
              <a:endParaRPr lang="lt-LT">
                <a:solidFill>
                  <a:srgbClr val="6699FF"/>
                </a:solidFill>
                <a:latin typeface="Verdana" pitchFamily="34" charset="0"/>
              </a:endParaRPr>
            </a:p>
          </p:txBody>
        </p:sp>
        <p:sp>
          <p:nvSpPr>
            <p:cNvPr id="60441" name="TextBox 30"/>
            <p:cNvSpPr txBox="1">
              <a:spLocks noChangeArrowheads="1"/>
            </p:cNvSpPr>
            <p:nvPr/>
          </p:nvSpPr>
          <p:spPr bwMode="auto">
            <a:xfrm>
              <a:off x="6156325" y="5732463"/>
              <a:ext cx="1354858" cy="369332"/>
            </a:xfrm>
            <a:prstGeom prst="rect">
              <a:avLst/>
            </a:prstGeom>
            <a:noFill/>
            <a:ln w="9525">
              <a:noFill/>
              <a:miter lim="800000"/>
              <a:headEnd/>
              <a:tailEnd/>
            </a:ln>
          </p:spPr>
          <p:txBody>
            <a:bodyPr wrap="none">
              <a:spAutoFit/>
            </a:bodyPr>
            <a:lstStyle/>
            <a:p>
              <a:r>
                <a:rPr lang="ru-RU" dirty="0" smtClean="0">
                  <a:solidFill>
                    <a:srgbClr val="000000"/>
                  </a:solidFill>
                </a:rPr>
                <a:t>Ионизация</a:t>
              </a:r>
              <a:endParaRPr lang="lt-LT" dirty="0">
                <a:solidFill>
                  <a:srgbClr val="000000"/>
                </a:solidFill>
              </a:endParaRPr>
            </a:p>
          </p:txBody>
        </p:sp>
        <p:cxnSp>
          <p:nvCxnSpPr>
            <p:cNvPr id="60442" name="Straight Connector 31"/>
            <p:cNvCxnSpPr>
              <a:cxnSpLocks noChangeShapeType="1"/>
            </p:cNvCxnSpPr>
            <p:nvPr/>
          </p:nvCxnSpPr>
          <p:spPr bwMode="auto">
            <a:xfrm rot="10800000">
              <a:off x="6372225" y="2924175"/>
              <a:ext cx="144463" cy="0"/>
            </a:xfrm>
            <a:prstGeom prst="line">
              <a:avLst/>
            </a:prstGeom>
            <a:noFill/>
            <a:ln w="9525" algn="ctr">
              <a:solidFill>
                <a:srgbClr val="000000"/>
              </a:solidFill>
              <a:round/>
              <a:headEnd/>
              <a:tailEnd/>
            </a:ln>
          </p:spPr>
        </p:cxnSp>
        <p:cxnSp>
          <p:nvCxnSpPr>
            <p:cNvPr id="60443" name="Straight Connector 32"/>
            <p:cNvCxnSpPr>
              <a:cxnSpLocks noChangeShapeType="1"/>
            </p:cNvCxnSpPr>
            <p:nvPr/>
          </p:nvCxnSpPr>
          <p:spPr bwMode="auto">
            <a:xfrm rot="10800000">
              <a:off x="6372225" y="4222750"/>
              <a:ext cx="144463" cy="0"/>
            </a:xfrm>
            <a:prstGeom prst="line">
              <a:avLst/>
            </a:prstGeom>
            <a:noFill/>
            <a:ln w="9525" algn="ctr">
              <a:solidFill>
                <a:srgbClr val="000000"/>
              </a:solidFill>
              <a:round/>
              <a:headEnd/>
              <a:tailEnd/>
            </a:ln>
          </p:spPr>
        </p:cxnSp>
        <p:cxnSp>
          <p:nvCxnSpPr>
            <p:cNvPr id="60444" name="Straight Connector 33"/>
            <p:cNvCxnSpPr>
              <a:cxnSpLocks noChangeShapeType="1"/>
            </p:cNvCxnSpPr>
            <p:nvPr/>
          </p:nvCxnSpPr>
          <p:spPr bwMode="auto">
            <a:xfrm rot="10800000">
              <a:off x="6372225" y="5516563"/>
              <a:ext cx="144463" cy="0"/>
            </a:xfrm>
            <a:prstGeom prst="line">
              <a:avLst/>
            </a:prstGeom>
            <a:noFill/>
            <a:ln w="9525" algn="ctr">
              <a:solidFill>
                <a:srgbClr val="000000"/>
              </a:solidFill>
              <a:round/>
              <a:headEnd/>
              <a:tailEnd/>
            </a:ln>
          </p:spPr>
        </p:cxnSp>
        <p:sp>
          <p:nvSpPr>
            <p:cNvPr id="60445" name="TextBox 34"/>
            <p:cNvSpPr txBox="1">
              <a:spLocks noChangeArrowheads="1"/>
            </p:cNvSpPr>
            <p:nvPr/>
          </p:nvSpPr>
          <p:spPr bwMode="auto">
            <a:xfrm>
              <a:off x="5867400" y="2738438"/>
              <a:ext cx="447675" cy="369887"/>
            </a:xfrm>
            <a:prstGeom prst="rect">
              <a:avLst/>
            </a:prstGeom>
            <a:noFill/>
            <a:ln w="9525">
              <a:noFill/>
              <a:miter lim="800000"/>
              <a:headEnd/>
              <a:tailEnd/>
            </a:ln>
          </p:spPr>
          <p:txBody>
            <a:bodyPr wrap="none">
              <a:spAutoFit/>
            </a:bodyPr>
            <a:lstStyle/>
            <a:p>
              <a:r>
                <a:rPr lang="en-US">
                  <a:solidFill>
                    <a:srgbClr val="000000"/>
                  </a:solidFill>
                </a:rPr>
                <a:t>+1</a:t>
              </a:r>
              <a:endParaRPr lang="lt-LT">
                <a:solidFill>
                  <a:srgbClr val="000000"/>
                </a:solidFill>
              </a:endParaRPr>
            </a:p>
          </p:txBody>
        </p:sp>
        <p:sp>
          <p:nvSpPr>
            <p:cNvPr id="60446" name="TextBox 35"/>
            <p:cNvSpPr txBox="1">
              <a:spLocks noChangeArrowheads="1"/>
            </p:cNvSpPr>
            <p:nvPr/>
          </p:nvSpPr>
          <p:spPr bwMode="auto">
            <a:xfrm>
              <a:off x="5838825" y="5341938"/>
              <a:ext cx="388938" cy="369887"/>
            </a:xfrm>
            <a:prstGeom prst="rect">
              <a:avLst/>
            </a:prstGeom>
            <a:noFill/>
            <a:ln w="9525">
              <a:noFill/>
              <a:miter lim="800000"/>
              <a:headEnd/>
              <a:tailEnd/>
            </a:ln>
          </p:spPr>
          <p:txBody>
            <a:bodyPr wrap="none">
              <a:spAutoFit/>
            </a:bodyPr>
            <a:lstStyle/>
            <a:p>
              <a:r>
                <a:rPr lang="en-US">
                  <a:solidFill>
                    <a:srgbClr val="000000"/>
                  </a:solidFill>
                </a:rPr>
                <a:t>-1</a:t>
              </a:r>
              <a:endParaRPr lang="lt-LT">
                <a:solidFill>
                  <a:srgbClr val="000000"/>
                </a:solidFill>
              </a:endParaRPr>
            </a:p>
          </p:txBody>
        </p:sp>
        <p:sp>
          <p:nvSpPr>
            <p:cNvPr id="60447" name="TextBox 36"/>
            <p:cNvSpPr txBox="1">
              <a:spLocks noChangeArrowheads="1"/>
            </p:cNvSpPr>
            <p:nvPr/>
          </p:nvSpPr>
          <p:spPr bwMode="auto">
            <a:xfrm>
              <a:off x="5889625" y="4067175"/>
              <a:ext cx="312738" cy="369888"/>
            </a:xfrm>
            <a:prstGeom prst="rect">
              <a:avLst/>
            </a:prstGeom>
            <a:noFill/>
            <a:ln w="9525">
              <a:noFill/>
              <a:miter lim="800000"/>
              <a:headEnd/>
              <a:tailEnd/>
            </a:ln>
          </p:spPr>
          <p:txBody>
            <a:bodyPr wrap="none">
              <a:spAutoFit/>
            </a:bodyPr>
            <a:lstStyle/>
            <a:p>
              <a:r>
                <a:rPr lang="en-US">
                  <a:solidFill>
                    <a:srgbClr val="000000"/>
                  </a:solidFill>
                </a:rPr>
                <a:t>0</a:t>
              </a:r>
              <a:endParaRPr lang="lt-LT">
                <a:solidFill>
                  <a:srgbClr val="000000"/>
                </a:solidFill>
              </a:endParaRPr>
            </a:p>
          </p:txBody>
        </p:sp>
        <p:sp>
          <p:nvSpPr>
            <p:cNvPr id="60448" name="TextBox 39"/>
            <p:cNvSpPr txBox="1">
              <a:spLocks noChangeArrowheads="1"/>
            </p:cNvSpPr>
            <p:nvPr/>
          </p:nvSpPr>
          <p:spPr bwMode="auto">
            <a:xfrm>
              <a:off x="7092950" y="2708275"/>
              <a:ext cx="2474139" cy="646331"/>
            </a:xfrm>
            <a:prstGeom prst="rect">
              <a:avLst/>
            </a:prstGeom>
            <a:noFill/>
            <a:ln w="9525">
              <a:noFill/>
              <a:miter lim="800000"/>
              <a:headEnd/>
              <a:tailEnd/>
            </a:ln>
          </p:spPr>
          <p:txBody>
            <a:bodyPr wrap="none">
              <a:spAutoFit/>
            </a:bodyPr>
            <a:lstStyle/>
            <a:p>
              <a:r>
                <a:rPr lang="ru-RU" dirty="0" smtClean="0">
                  <a:solidFill>
                    <a:srgbClr val="000000"/>
                  </a:solidFill>
                </a:rPr>
                <a:t>Основный азот</a:t>
              </a:r>
              <a:r>
                <a:rPr lang="en-US" dirty="0" smtClean="0">
                  <a:solidFill>
                    <a:srgbClr val="000000"/>
                  </a:solidFill>
                </a:rPr>
                <a:t>:</a:t>
              </a:r>
              <a:r>
                <a:rPr lang="en-US" dirty="0">
                  <a:solidFill>
                    <a:srgbClr val="000000"/>
                  </a:solidFill>
                </a:rPr>
                <a:t/>
              </a:r>
              <a:br>
                <a:rPr lang="en-US" dirty="0">
                  <a:solidFill>
                    <a:srgbClr val="000000"/>
                  </a:solidFill>
                </a:rPr>
              </a:br>
              <a:r>
                <a:rPr lang="el-GR" dirty="0">
                  <a:solidFill>
                    <a:srgbClr val="000000"/>
                  </a:solidFill>
                </a:rPr>
                <a:t>π</a:t>
              </a:r>
              <a:r>
                <a:rPr lang="en-US" dirty="0">
                  <a:solidFill>
                    <a:srgbClr val="000000"/>
                  </a:solidFill>
                </a:rPr>
                <a:t>-N</a:t>
              </a:r>
              <a:r>
                <a:rPr lang="en-US" baseline="30000" dirty="0">
                  <a:solidFill>
                    <a:srgbClr val="000000"/>
                  </a:solidFill>
                </a:rPr>
                <a:t>+ </a:t>
              </a:r>
              <a:r>
                <a:rPr lang="ru-RU" dirty="0" smtClean="0">
                  <a:solidFill>
                    <a:srgbClr val="000000"/>
                  </a:solidFill>
                </a:rPr>
                <a:t>взаимодействия</a:t>
              </a:r>
              <a:endParaRPr lang="lt-LT" dirty="0">
                <a:solidFill>
                  <a:srgbClr val="000000"/>
                </a:solidFill>
              </a:endParaRPr>
            </a:p>
          </p:txBody>
        </p:sp>
        <p:sp>
          <p:nvSpPr>
            <p:cNvPr id="60449" name="TextBox 40"/>
            <p:cNvSpPr txBox="1">
              <a:spLocks noChangeArrowheads="1"/>
            </p:cNvSpPr>
            <p:nvPr/>
          </p:nvSpPr>
          <p:spPr bwMode="auto">
            <a:xfrm>
              <a:off x="7092280" y="4653136"/>
              <a:ext cx="2350067" cy="923330"/>
            </a:xfrm>
            <a:prstGeom prst="rect">
              <a:avLst/>
            </a:prstGeom>
            <a:noFill/>
            <a:ln w="9525">
              <a:noFill/>
              <a:miter lim="800000"/>
              <a:headEnd/>
              <a:tailEnd/>
            </a:ln>
          </p:spPr>
          <p:txBody>
            <a:bodyPr wrap="none">
              <a:spAutoFit/>
            </a:bodyPr>
            <a:lstStyle/>
            <a:p>
              <a:r>
                <a:rPr lang="ru-RU" dirty="0" smtClean="0">
                  <a:solidFill>
                    <a:srgbClr val="000000"/>
                  </a:solidFill>
                </a:rPr>
                <a:t>Кислота:</a:t>
              </a:r>
              <a:r>
                <a:rPr lang="en-US" dirty="0" smtClean="0">
                  <a:solidFill>
                    <a:srgbClr val="000000"/>
                  </a:solidFill>
                </a:rPr>
                <a:t> </a:t>
              </a:r>
              <a:r>
                <a:rPr lang="ru-RU" dirty="0" smtClean="0">
                  <a:solidFill>
                    <a:srgbClr val="000000"/>
                  </a:solidFill>
                </a:rPr>
                <a:t>ограничен </a:t>
              </a:r>
              <a:br>
                <a:rPr lang="ru-RU" dirty="0" smtClean="0">
                  <a:solidFill>
                    <a:srgbClr val="000000"/>
                  </a:solidFill>
                </a:rPr>
              </a:br>
              <a:r>
                <a:rPr lang="ru-RU" dirty="0" smtClean="0">
                  <a:solidFill>
                    <a:srgbClr val="000000"/>
                  </a:solidFill>
                </a:rPr>
                <a:t>доступ к центру </a:t>
              </a:r>
              <a:br>
                <a:rPr lang="ru-RU" dirty="0" smtClean="0">
                  <a:solidFill>
                    <a:srgbClr val="000000"/>
                  </a:solidFill>
                </a:rPr>
              </a:br>
              <a:r>
                <a:rPr lang="ru-RU" dirty="0" smtClean="0">
                  <a:solidFill>
                    <a:srgbClr val="000000"/>
                  </a:solidFill>
                </a:rPr>
                <a:t>связывания</a:t>
              </a:r>
              <a:r>
                <a:rPr lang="en-US" dirty="0" smtClean="0">
                  <a:solidFill>
                    <a:srgbClr val="000000"/>
                  </a:solidFill>
                </a:rPr>
                <a:t> </a:t>
              </a:r>
              <a:endParaRPr lang="lt-LT" dirty="0">
                <a:solidFill>
                  <a:srgbClr val="000000"/>
                </a:solidFill>
              </a:endParaRPr>
            </a:p>
          </p:txBody>
        </p:sp>
      </p:grpSp>
      <p:grpSp>
        <p:nvGrpSpPr>
          <p:cNvPr id="3" name="Group 32"/>
          <p:cNvGrpSpPr>
            <a:grpSpLocks/>
          </p:cNvGrpSpPr>
          <p:nvPr/>
        </p:nvGrpSpPr>
        <p:grpSpPr bwMode="auto">
          <a:xfrm>
            <a:off x="149895" y="2884488"/>
            <a:ext cx="5259734" cy="3217862"/>
            <a:chOff x="149896" y="2884488"/>
            <a:chExt cx="5259733" cy="3217862"/>
          </a:xfrm>
        </p:grpSpPr>
        <p:sp>
          <p:nvSpPr>
            <p:cNvPr id="30" name="TextBox 29"/>
            <p:cNvSpPr txBox="1"/>
            <p:nvPr/>
          </p:nvSpPr>
          <p:spPr>
            <a:xfrm>
              <a:off x="149896" y="3933056"/>
              <a:ext cx="461665" cy="502702"/>
            </a:xfrm>
            <a:prstGeom prst="rect">
              <a:avLst/>
            </a:prstGeom>
            <a:noFill/>
          </p:spPr>
          <p:txBody>
            <a:bodyPr vert="vert270" wrap="none">
              <a:spAutoFit/>
            </a:bodyPr>
            <a:lstStyle/>
            <a:p>
              <a:pPr>
                <a:defRPr/>
              </a:pPr>
              <a:r>
                <a:rPr lang="en-US" dirty="0">
                  <a:solidFill>
                    <a:srgbClr val="000000"/>
                  </a:solidFill>
                </a:rPr>
                <a:t>MW</a:t>
              </a:r>
              <a:endParaRPr lang="lt-LT" dirty="0">
                <a:solidFill>
                  <a:srgbClr val="000000"/>
                </a:solidFill>
              </a:endParaRPr>
            </a:p>
          </p:txBody>
        </p:sp>
        <p:grpSp>
          <p:nvGrpSpPr>
            <p:cNvPr id="4" name="Группа 1"/>
            <p:cNvGrpSpPr>
              <a:grpSpLocks/>
            </p:cNvGrpSpPr>
            <p:nvPr/>
          </p:nvGrpSpPr>
          <p:grpSpPr bwMode="auto">
            <a:xfrm>
              <a:off x="560388" y="2884488"/>
              <a:ext cx="4849241" cy="3217862"/>
              <a:chOff x="560388" y="2884488"/>
              <a:chExt cx="4849241" cy="3217862"/>
            </a:xfrm>
          </p:grpSpPr>
          <p:sp>
            <p:nvSpPr>
              <p:cNvPr id="60424" name="Rectangle 15"/>
              <p:cNvSpPr>
                <a:spLocks noChangeArrowheads="1"/>
              </p:cNvSpPr>
              <p:nvPr/>
            </p:nvSpPr>
            <p:spPr bwMode="auto">
              <a:xfrm>
                <a:off x="1331913" y="2924175"/>
                <a:ext cx="2592387" cy="2592388"/>
              </a:xfrm>
              <a:prstGeom prst="rect">
                <a:avLst/>
              </a:prstGeom>
              <a:solidFill>
                <a:schemeClr val="bg1"/>
              </a:solidFill>
              <a:ln w="9525" algn="ctr">
                <a:solidFill>
                  <a:srgbClr val="000000"/>
                </a:solidFill>
                <a:round/>
                <a:headEnd/>
                <a:tailEnd/>
              </a:ln>
            </p:spPr>
            <p:txBody>
              <a:bodyPr/>
              <a:lstStyle/>
              <a:p>
                <a:endParaRPr lang="lt-LT">
                  <a:solidFill>
                    <a:srgbClr val="6699FF"/>
                  </a:solidFill>
                  <a:latin typeface="Verdana" pitchFamily="34" charset="0"/>
                </a:endParaRPr>
              </a:p>
            </p:txBody>
          </p:sp>
          <p:sp>
            <p:nvSpPr>
              <p:cNvPr id="60425" name="Rectangle 17"/>
              <p:cNvSpPr>
                <a:spLocks noChangeArrowheads="1"/>
              </p:cNvSpPr>
              <p:nvPr/>
            </p:nvSpPr>
            <p:spPr bwMode="auto">
              <a:xfrm>
                <a:off x="1331913" y="4437063"/>
                <a:ext cx="431800" cy="1079500"/>
              </a:xfrm>
              <a:prstGeom prst="rect">
                <a:avLst/>
              </a:prstGeom>
              <a:solidFill>
                <a:srgbClr val="1F89C6"/>
              </a:solidFill>
              <a:ln w="9525" algn="ctr">
                <a:solidFill>
                  <a:schemeClr val="tx1"/>
                </a:solidFill>
                <a:round/>
                <a:headEnd/>
                <a:tailEnd/>
              </a:ln>
            </p:spPr>
            <p:txBody>
              <a:bodyPr/>
              <a:lstStyle/>
              <a:p>
                <a:endParaRPr lang="lt-LT">
                  <a:solidFill>
                    <a:srgbClr val="6699FF"/>
                  </a:solidFill>
                  <a:latin typeface="Verdana" pitchFamily="34" charset="0"/>
                </a:endParaRPr>
              </a:p>
            </p:txBody>
          </p:sp>
          <p:sp>
            <p:nvSpPr>
              <p:cNvPr id="60426" name="Rectangle 18"/>
              <p:cNvSpPr>
                <a:spLocks noChangeArrowheads="1"/>
              </p:cNvSpPr>
              <p:nvPr/>
            </p:nvSpPr>
            <p:spPr bwMode="auto">
              <a:xfrm>
                <a:off x="2627313" y="3068638"/>
                <a:ext cx="1296987" cy="1152525"/>
              </a:xfrm>
              <a:prstGeom prst="rect">
                <a:avLst/>
              </a:prstGeom>
              <a:solidFill>
                <a:srgbClr val="E9AF32"/>
              </a:solidFill>
              <a:ln w="9525" algn="ctr">
                <a:solidFill>
                  <a:schemeClr val="tx1"/>
                </a:solidFill>
                <a:round/>
                <a:headEnd/>
                <a:tailEnd/>
              </a:ln>
            </p:spPr>
            <p:txBody>
              <a:bodyPr/>
              <a:lstStyle/>
              <a:p>
                <a:endParaRPr lang="lt-LT">
                  <a:solidFill>
                    <a:srgbClr val="6699FF"/>
                  </a:solidFill>
                  <a:latin typeface="Verdana" pitchFamily="34" charset="0"/>
                </a:endParaRPr>
              </a:p>
            </p:txBody>
          </p:sp>
          <p:cxnSp>
            <p:nvCxnSpPr>
              <p:cNvPr id="60427" name="Straight Connector 20"/>
              <p:cNvCxnSpPr>
                <a:cxnSpLocks noChangeShapeType="1"/>
              </p:cNvCxnSpPr>
              <p:nvPr/>
            </p:nvCxnSpPr>
            <p:spPr bwMode="auto">
              <a:xfrm rot="5400000">
                <a:off x="1691482" y="5588794"/>
                <a:ext cx="144462" cy="0"/>
              </a:xfrm>
              <a:prstGeom prst="line">
                <a:avLst/>
              </a:prstGeom>
              <a:noFill/>
              <a:ln w="9525" algn="ctr">
                <a:solidFill>
                  <a:srgbClr val="000000"/>
                </a:solidFill>
                <a:round/>
                <a:headEnd/>
                <a:tailEnd/>
              </a:ln>
            </p:spPr>
          </p:cxnSp>
          <p:cxnSp>
            <p:nvCxnSpPr>
              <p:cNvPr id="60428" name="Straight Connector 21"/>
              <p:cNvCxnSpPr>
                <a:cxnSpLocks noChangeShapeType="1"/>
              </p:cNvCxnSpPr>
              <p:nvPr/>
            </p:nvCxnSpPr>
            <p:spPr bwMode="auto">
              <a:xfrm rot="5400000">
                <a:off x="2555082" y="5588794"/>
                <a:ext cx="144462" cy="0"/>
              </a:xfrm>
              <a:prstGeom prst="line">
                <a:avLst/>
              </a:prstGeom>
              <a:noFill/>
              <a:ln w="9525" algn="ctr">
                <a:solidFill>
                  <a:srgbClr val="000000"/>
                </a:solidFill>
                <a:round/>
                <a:headEnd/>
                <a:tailEnd/>
              </a:ln>
            </p:spPr>
          </p:cxnSp>
          <p:sp>
            <p:nvSpPr>
              <p:cNvPr id="60429" name="TextBox 22"/>
              <p:cNvSpPr txBox="1">
                <a:spLocks noChangeArrowheads="1"/>
              </p:cNvSpPr>
              <p:nvPr/>
            </p:nvSpPr>
            <p:spPr bwMode="auto">
              <a:xfrm>
                <a:off x="1619250" y="5732463"/>
                <a:ext cx="312738" cy="369887"/>
              </a:xfrm>
              <a:prstGeom prst="rect">
                <a:avLst/>
              </a:prstGeom>
              <a:noFill/>
              <a:ln w="9525">
                <a:noFill/>
                <a:miter lim="800000"/>
                <a:headEnd/>
                <a:tailEnd/>
              </a:ln>
            </p:spPr>
            <p:txBody>
              <a:bodyPr wrap="none">
                <a:spAutoFit/>
              </a:bodyPr>
              <a:lstStyle/>
              <a:p>
                <a:r>
                  <a:rPr lang="en-US">
                    <a:solidFill>
                      <a:srgbClr val="000000"/>
                    </a:solidFill>
                  </a:rPr>
                  <a:t>1</a:t>
                </a:r>
                <a:endParaRPr lang="lt-LT">
                  <a:solidFill>
                    <a:srgbClr val="000000"/>
                  </a:solidFill>
                </a:endParaRPr>
              </a:p>
            </p:txBody>
          </p:sp>
          <p:sp>
            <p:nvSpPr>
              <p:cNvPr id="60430" name="TextBox 23"/>
              <p:cNvSpPr txBox="1">
                <a:spLocks noChangeArrowheads="1"/>
              </p:cNvSpPr>
              <p:nvPr/>
            </p:nvSpPr>
            <p:spPr bwMode="auto">
              <a:xfrm>
                <a:off x="2459038" y="5724525"/>
                <a:ext cx="312737" cy="368300"/>
              </a:xfrm>
              <a:prstGeom prst="rect">
                <a:avLst/>
              </a:prstGeom>
              <a:noFill/>
              <a:ln w="9525">
                <a:noFill/>
                <a:miter lim="800000"/>
                <a:headEnd/>
                <a:tailEnd/>
              </a:ln>
            </p:spPr>
            <p:txBody>
              <a:bodyPr wrap="none">
                <a:spAutoFit/>
              </a:bodyPr>
              <a:lstStyle/>
              <a:p>
                <a:r>
                  <a:rPr lang="en-US">
                    <a:solidFill>
                      <a:srgbClr val="000000"/>
                    </a:solidFill>
                  </a:rPr>
                  <a:t>3</a:t>
                </a:r>
                <a:endParaRPr lang="lt-LT">
                  <a:solidFill>
                    <a:srgbClr val="000000"/>
                  </a:solidFill>
                </a:endParaRPr>
              </a:p>
            </p:txBody>
          </p:sp>
          <p:sp>
            <p:nvSpPr>
              <p:cNvPr id="60431" name="TextBox 24"/>
              <p:cNvSpPr txBox="1">
                <a:spLocks noChangeArrowheads="1"/>
              </p:cNvSpPr>
              <p:nvPr/>
            </p:nvSpPr>
            <p:spPr bwMode="auto">
              <a:xfrm>
                <a:off x="3203575" y="5732463"/>
                <a:ext cx="723900" cy="369887"/>
              </a:xfrm>
              <a:prstGeom prst="rect">
                <a:avLst/>
              </a:prstGeom>
              <a:noFill/>
              <a:ln w="9525">
                <a:noFill/>
                <a:miter lim="800000"/>
                <a:headEnd/>
                <a:tailEnd/>
              </a:ln>
            </p:spPr>
            <p:txBody>
              <a:bodyPr wrap="none">
                <a:spAutoFit/>
              </a:bodyPr>
              <a:lstStyle/>
              <a:p>
                <a:r>
                  <a:rPr lang="en-US">
                    <a:solidFill>
                      <a:srgbClr val="000000"/>
                    </a:solidFill>
                  </a:rPr>
                  <a:t>LogP</a:t>
                </a:r>
                <a:endParaRPr lang="lt-LT">
                  <a:solidFill>
                    <a:srgbClr val="000000"/>
                  </a:solidFill>
                </a:endParaRPr>
              </a:p>
            </p:txBody>
          </p:sp>
          <p:cxnSp>
            <p:nvCxnSpPr>
              <p:cNvPr id="60432" name="Straight Connector 25"/>
              <p:cNvCxnSpPr>
                <a:cxnSpLocks noChangeShapeType="1"/>
              </p:cNvCxnSpPr>
              <p:nvPr/>
            </p:nvCxnSpPr>
            <p:spPr bwMode="auto">
              <a:xfrm rot="10800000">
                <a:off x="1187450" y="4437063"/>
                <a:ext cx="144463" cy="0"/>
              </a:xfrm>
              <a:prstGeom prst="line">
                <a:avLst/>
              </a:prstGeom>
              <a:noFill/>
              <a:ln w="9525" algn="ctr">
                <a:solidFill>
                  <a:srgbClr val="000000"/>
                </a:solidFill>
                <a:round/>
                <a:headEnd/>
                <a:tailEnd/>
              </a:ln>
            </p:spPr>
          </p:cxnSp>
          <p:sp>
            <p:nvSpPr>
              <p:cNvPr id="60433" name="TextBox 26"/>
              <p:cNvSpPr txBox="1">
                <a:spLocks noChangeArrowheads="1"/>
              </p:cNvSpPr>
              <p:nvPr/>
            </p:nvSpPr>
            <p:spPr bwMode="auto">
              <a:xfrm>
                <a:off x="571500" y="4262438"/>
                <a:ext cx="569913" cy="369887"/>
              </a:xfrm>
              <a:prstGeom prst="rect">
                <a:avLst/>
              </a:prstGeom>
              <a:noFill/>
              <a:ln w="9525">
                <a:noFill/>
                <a:miter lim="800000"/>
                <a:headEnd/>
                <a:tailEnd/>
              </a:ln>
            </p:spPr>
            <p:txBody>
              <a:bodyPr wrap="none">
                <a:spAutoFit/>
              </a:bodyPr>
              <a:lstStyle/>
              <a:p>
                <a:r>
                  <a:rPr lang="en-US">
                    <a:solidFill>
                      <a:srgbClr val="000000"/>
                    </a:solidFill>
                  </a:rPr>
                  <a:t>300</a:t>
                </a:r>
                <a:endParaRPr lang="lt-LT">
                  <a:solidFill>
                    <a:srgbClr val="000000"/>
                  </a:solidFill>
                </a:endParaRPr>
              </a:p>
            </p:txBody>
          </p:sp>
          <p:sp>
            <p:nvSpPr>
              <p:cNvPr id="60434" name="TextBox 27"/>
              <p:cNvSpPr txBox="1">
                <a:spLocks noChangeArrowheads="1"/>
              </p:cNvSpPr>
              <p:nvPr/>
            </p:nvSpPr>
            <p:spPr bwMode="auto">
              <a:xfrm>
                <a:off x="560388" y="2884488"/>
                <a:ext cx="569912" cy="368300"/>
              </a:xfrm>
              <a:prstGeom prst="rect">
                <a:avLst/>
              </a:prstGeom>
              <a:noFill/>
              <a:ln w="9525">
                <a:noFill/>
                <a:miter lim="800000"/>
                <a:headEnd/>
                <a:tailEnd/>
              </a:ln>
            </p:spPr>
            <p:txBody>
              <a:bodyPr wrap="none">
                <a:spAutoFit/>
              </a:bodyPr>
              <a:lstStyle/>
              <a:p>
                <a:r>
                  <a:rPr lang="en-US">
                    <a:solidFill>
                      <a:srgbClr val="000000"/>
                    </a:solidFill>
                  </a:rPr>
                  <a:t>650</a:t>
                </a:r>
                <a:endParaRPr lang="lt-LT">
                  <a:solidFill>
                    <a:srgbClr val="000000"/>
                  </a:solidFill>
                </a:endParaRPr>
              </a:p>
            </p:txBody>
          </p:sp>
          <p:cxnSp>
            <p:nvCxnSpPr>
              <p:cNvPr id="60435" name="Straight Connector 28"/>
              <p:cNvCxnSpPr>
                <a:cxnSpLocks noChangeShapeType="1"/>
              </p:cNvCxnSpPr>
              <p:nvPr/>
            </p:nvCxnSpPr>
            <p:spPr bwMode="auto">
              <a:xfrm rot="10800000">
                <a:off x="1187450" y="3068638"/>
                <a:ext cx="144463" cy="0"/>
              </a:xfrm>
              <a:prstGeom prst="line">
                <a:avLst/>
              </a:prstGeom>
              <a:noFill/>
              <a:ln w="9525" algn="ctr">
                <a:solidFill>
                  <a:srgbClr val="000000"/>
                </a:solidFill>
                <a:round/>
                <a:headEnd/>
                <a:tailEnd/>
              </a:ln>
            </p:spPr>
          </p:cxnSp>
          <p:sp>
            <p:nvSpPr>
              <p:cNvPr id="60436" name="Rectangle 41"/>
              <p:cNvSpPr>
                <a:spLocks noChangeArrowheads="1"/>
              </p:cNvSpPr>
              <p:nvPr/>
            </p:nvSpPr>
            <p:spPr bwMode="auto">
              <a:xfrm>
                <a:off x="4140200" y="3357563"/>
                <a:ext cx="360363" cy="358775"/>
              </a:xfrm>
              <a:prstGeom prst="rect">
                <a:avLst/>
              </a:prstGeom>
              <a:solidFill>
                <a:srgbClr val="1F89C6"/>
              </a:solidFill>
              <a:ln w="9525" algn="ctr">
                <a:solidFill>
                  <a:schemeClr val="tx1"/>
                </a:solidFill>
                <a:round/>
                <a:headEnd/>
                <a:tailEnd/>
              </a:ln>
            </p:spPr>
            <p:txBody>
              <a:bodyPr/>
              <a:lstStyle/>
              <a:p>
                <a:endParaRPr lang="lt-LT">
                  <a:solidFill>
                    <a:srgbClr val="6699FF"/>
                  </a:solidFill>
                  <a:latin typeface="Verdana" pitchFamily="34" charset="0"/>
                </a:endParaRPr>
              </a:p>
            </p:txBody>
          </p:sp>
          <p:sp>
            <p:nvSpPr>
              <p:cNvPr id="60437" name="Rectangle 42"/>
              <p:cNvSpPr>
                <a:spLocks noChangeArrowheads="1"/>
              </p:cNvSpPr>
              <p:nvPr/>
            </p:nvSpPr>
            <p:spPr bwMode="auto">
              <a:xfrm>
                <a:off x="4140200" y="4292600"/>
                <a:ext cx="360363" cy="360363"/>
              </a:xfrm>
              <a:prstGeom prst="rect">
                <a:avLst/>
              </a:prstGeom>
              <a:solidFill>
                <a:srgbClr val="E9AF32"/>
              </a:solidFill>
              <a:ln w="9525" algn="ctr">
                <a:solidFill>
                  <a:schemeClr val="tx1"/>
                </a:solidFill>
                <a:round/>
                <a:headEnd/>
                <a:tailEnd/>
              </a:ln>
            </p:spPr>
            <p:txBody>
              <a:bodyPr/>
              <a:lstStyle/>
              <a:p>
                <a:endParaRPr lang="lt-LT">
                  <a:solidFill>
                    <a:srgbClr val="6699FF"/>
                  </a:solidFill>
                  <a:latin typeface="Verdana" pitchFamily="34" charset="0"/>
                </a:endParaRPr>
              </a:p>
            </p:txBody>
          </p:sp>
          <p:sp>
            <p:nvSpPr>
              <p:cNvPr id="60438" name="TextBox 43"/>
              <p:cNvSpPr txBox="1">
                <a:spLocks noChangeArrowheads="1"/>
              </p:cNvSpPr>
              <p:nvPr/>
            </p:nvSpPr>
            <p:spPr bwMode="auto">
              <a:xfrm>
                <a:off x="4573017" y="3213100"/>
                <a:ext cx="787400" cy="646113"/>
              </a:xfrm>
              <a:prstGeom prst="rect">
                <a:avLst/>
              </a:prstGeom>
              <a:noFill/>
              <a:ln w="9525">
                <a:noFill/>
                <a:miter lim="800000"/>
                <a:headEnd/>
                <a:tailEnd/>
              </a:ln>
            </p:spPr>
            <p:txBody>
              <a:bodyPr wrap="none">
                <a:spAutoFit/>
              </a:bodyPr>
              <a:lstStyle/>
              <a:p>
                <a:r>
                  <a:rPr lang="en-US" dirty="0">
                    <a:solidFill>
                      <a:srgbClr val="000000"/>
                    </a:solidFill>
                  </a:rPr>
                  <a:t>&lt; 5% </a:t>
                </a:r>
                <a:br>
                  <a:rPr lang="en-US" dirty="0">
                    <a:solidFill>
                      <a:srgbClr val="000000"/>
                    </a:solidFill>
                  </a:rPr>
                </a:br>
                <a:r>
                  <a:rPr lang="ru-RU" dirty="0" smtClean="0">
                    <a:solidFill>
                      <a:srgbClr val="000000"/>
                    </a:solidFill>
                  </a:rPr>
                  <a:t>«+»</a:t>
                </a:r>
                <a:endParaRPr lang="lt-LT" dirty="0">
                  <a:solidFill>
                    <a:srgbClr val="000000"/>
                  </a:solidFill>
                </a:endParaRPr>
              </a:p>
            </p:txBody>
          </p:sp>
          <p:sp>
            <p:nvSpPr>
              <p:cNvPr id="60439" name="TextBox 44"/>
              <p:cNvSpPr txBox="1">
                <a:spLocks noChangeArrowheads="1"/>
              </p:cNvSpPr>
              <p:nvPr/>
            </p:nvSpPr>
            <p:spPr bwMode="auto">
              <a:xfrm>
                <a:off x="4499992" y="4149725"/>
                <a:ext cx="909637" cy="646113"/>
              </a:xfrm>
              <a:prstGeom prst="rect">
                <a:avLst/>
              </a:prstGeom>
              <a:noFill/>
              <a:ln w="9525">
                <a:noFill/>
                <a:miter lim="800000"/>
                <a:headEnd/>
                <a:tailEnd/>
              </a:ln>
            </p:spPr>
            <p:txBody>
              <a:bodyPr wrap="none">
                <a:spAutoFit/>
              </a:bodyPr>
              <a:lstStyle/>
              <a:p>
                <a:r>
                  <a:rPr lang="en-US" dirty="0">
                    <a:solidFill>
                      <a:srgbClr val="000000"/>
                    </a:solidFill>
                  </a:rPr>
                  <a:t>&gt; 75% </a:t>
                </a:r>
                <a:br>
                  <a:rPr lang="en-US" dirty="0">
                    <a:solidFill>
                      <a:srgbClr val="000000"/>
                    </a:solidFill>
                  </a:rPr>
                </a:br>
                <a:r>
                  <a:rPr lang="ru-RU" dirty="0" smtClean="0">
                    <a:solidFill>
                      <a:srgbClr val="000000"/>
                    </a:solidFill>
                  </a:rPr>
                  <a:t>«+»</a:t>
                </a:r>
                <a:endParaRPr lang="lt-LT" dirty="0">
                  <a:solidFill>
                    <a:srgbClr val="000000"/>
                  </a:solidFill>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DLabs template_Dec2010">
  <a:themeElements>
    <a:clrScheme name="2 14">
      <a:dk1>
        <a:srgbClr val="003B64"/>
      </a:dk1>
      <a:lt1>
        <a:srgbClr val="FFFFFF"/>
      </a:lt1>
      <a:dk2>
        <a:srgbClr val="0067A6"/>
      </a:dk2>
      <a:lt2>
        <a:srgbClr val="808080"/>
      </a:lt2>
      <a:accent1>
        <a:srgbClr val="58A8DA"/>
      </a:accent1>
      <a:accent2>
        <a:srgbClr val="CC0000"/>
      </a:accent2>
      <a:accent3>
        <a:srgbClr val="FFFFFF"/>
      </a:accent3>
      <a:accent4>
        <a:srgbClr val="003154"/>
      </a:accent4>
      <a:accent5>
        <a:srgbClr val="B4D1EA"/>
      </a:accent5>
      <a:accent6>
        <a:srgbClr val="B90000"/>
      </a:accent6>
      <a:hlink>
        <a:srgbClr val="009999"/>
      </a:hlink>
      <a:folHlink>
        <a:srgbClr val="009900"/>
      </a:folHlink>
    </a:clrScheme>
    <a:fontScheme name="2">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6699FF"/>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6699FF"/>
            </a:solidFill>
            <a:effectLst/>
            <a:latin typeface="Verdana" pitchFamily="34" charset="0"/>
          </a:defRPr>
        </a:defPPr>
      </a:lstStyle>
    </a:lnDef>
  </a:objectDefaults>
  <a:extraClrSchemeLst>
    <a:extraClrScheme>
      <a:clrScheme name="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 13">
        <a:dk1>
          <a:srgbClr val="1F257D"/>
        </a:dk1>
        <a:lt1>
          <a:srgbClr val="FFFFFF"/>
        </a:lt1>
        <a:dk2>
          <a:srgbClr val="1F257D"/>
        </a:dk2>
        <a:lt2>
          <a:srgbClr val="808080"/>
        </a:lt2>
        <a:accent1>
          <a:srgbClr val="B8D8E6"/>
        </a:accent1>
        <a:accent2>
          <a:srgbClr val="CC0000"/>
        </a:accent2>
        <a:accent3>
          <a:srgbClr val="FFFFFF"/>
        </a:accent3>
        <a:accent4>
          <a:srgbClr val="191E6A"/>
        </a:accent4>
        <a:accent5>
          <a:srgbClr val="D8E9F0"/>
        </a:accent5>
        <a:accent6>
          <a:srgbClr val="B90000"/>
        </a:accent6>
        <a:hlink>
          <a:srgbClr val="009999"/>
        </a:hlink>
        <a:folHlink>
          <a:srgbClr val="009900"/>
        </a:folHlink>
      </a:clrScheme>
      <a:clrMap bg1="lt1" tx1="dk1" bg2="lt2" tx2="dk2" accent1="accent1" accent2="accent2" accent3="accent3" accent4="accent4" accent5="accent5" accent6="accent6" hlink="hlink" folHlink="folHlink"/>
    </a:extraClrScheme>
    <a:extraClrScheme>
      <a:clrScheme name="2 14">
        <a:dk1>
          <a:srgbClr val="003B64"/>
        </a:dk1>
        <a:lt1>
          <a:srgbClr val="FFFFFF"/>
        </a:lt1>
        <a:dk2>
          <a:srgbClr val="0067A6"/>
        </a:dk2>
        <a:lt2>
          <a:srgbClr val="808080"/>
        </a:lt2>
        <a:accent1>
          <a:srgbClr val="58A8DA"/>
        </a:accent1>
        <a:accent2>
          <a:srgbClr val="CC0000"/>
        </a:accent2>
        <a:accent3>
          <a:srgbClr val="FFFFFF"/>
        </a:accent3>
        <a:accent4>
          <a:srgbClr val="003154"/>
        </a:accent4>
        <a:accent5>
          <a:srgbClr val="B4D1EA"/>
        </a:accent5>
        <a:accent6>
          <a:srgbClr val="B90000"/>
        </a:accent6>
        <a:hlink>
          <a:srgbClr val="009999"/>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CDLabs 2011">
  <a:themeElements>
    <a:clrScheme name="2 14">
      <a:dk1>
        <a:srgbClr val="003B64"/>
      </a:dk1>
      <a:lt1>
        <a:srgbClr val="FFFFFF"/>
      </a:lt1>
      <a:dk2>
        <a:srgbClr val="0067A6"/>
      </a:dk2>
      <a:lt2>
        <a:srgbClr val="808080"/>
      </a:lt2>
      <a:accent1>
        <a:srgbClr val="58A8DA"/>
      </a:accent1>
      <a:accent2>
        <a:srgbClr val="CC0000"/>
      </a:accent2>
      <a:accent3>
        <a:srgbClr val="FFFFFF"/>
      </a:accent3>
      <a:accent4>
        <a:srgbClr val="003154"/>
      </a:accent4>
      <a:accent5>
        <a:srgbClr val="B4D1EA"/>
      </a:accent5>
      <a:accent6>
        <a:srgbClr val="B90000"/>
      </a:accent6>
      <a:hlink>
        <a:srgbClr val="009999"/>
      </a:hlink>
      <a:folHlink>
        <a:srgbClr val="009900"/>
      </a:folHlink>
    </a:clrScheme>
    <a:fontScheme name="2">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6699FF"/>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6699FF"/>
            </a:solidFill>
            <a:effectLst/>
            <a:latin typeface="Verdana" pitchFamily="34" charset="0"/>
          </a:defRPr>
        </a:defPPr>
      </a:lstStyle>
    </a:lnDef>
  </a:objectDefaults>
  <a:extraClrSchemeLst>
    <a:extraClrScheme>
      <a:clrScheme name="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 13">
        <a:dk1>
          <a:srgbClr val="1F257D"/>
        </a:dk1>
        <a:lt1>
          <a:srgbClr val="FFFFFF"/>
        </a:lt1>
        <a:dk2>
          <a:srgbClr val="1F257D"/>
        </a:dk2>
        <a:lt2>
          <a:srgbClr val="808080"/>
        </a:lt2>
        <a:accent1>
          <a:srgbClr val="B8D8E6"/>
        </a:accent1>
        <a:accent2>
          <a:srgbClr val="CC0000"/>
        </a:accent2>
        <a:accent3>
          <a:srgbClr val="FFFFFF"/>
        </a:accent3>
        <a:accent4>
          <a:srgbClr val="191E6A"/>
        </a:accent4>
        <a:accent5>
          <a:srgbClr val="D8E9F0"/>
        </a:accent5>
        <a:accent6>
          <a:srgbClr val="B90000"/>
        </a:accent6>
        <a:hlink>
          <a:srgbClr val="009999"/>
        </a:hlink>
        <a:folHlink>
          <a:srgbClr val="009900"/>
        </a:folHlink>
      </a:clrScheme>
      <a:clrMap bg1="lt1" tx1="dk1" bg2="lt2" tx2="dk2" accent1="accent1" accent2="accent2" accent3="accent3" accent4="accent4" accent5="accent5" accent6="accent6" hlink="hlink" folHlink="folHlink"/>
    </a:extraClrScheme>
    <a:extraClrScheme>
      <a:clrScheme name="2 14">
        <a:dk1>
          <a:srgbClr val="003B64"/>
        </a:dk1>
        <a:lt1>
          <a:srgbClr val="FFFFFF"/>
        </a:lt1>
        <a:dk2>
          <a:srgbClr val="0067A6"/>
        </a:dk2>
        <a:lt2>
          <a:srgbClr val="808080"/>
        </a:lt2>
        <a:accent1>
          <a:srgbClr val="58A8DA"/>
        </a:accent1>
        <a:accent2>
          <a:srgbClr val="CC0000"/>
        </a:accent2>
        <a:accent3>
          <a:srgbClr val="FFFFFF"/>
        </a:accent3>
        <a:accent4>
          <a:srgbClr val="003154"/>
        </a:accent4>
        <a:accent5>
          <a:srgbClr val="B4D1EA"/>
        </a:accent5>
        <a:accent6>
          <a:srgbClr val="B90000"/>
        </a:accent6>
        <a:hlink>
          <a:srgbClr val="009999"/>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ACDLabs 2011">
  <a:themeElements>
    <a:clrScheme name="2 14">
      <a:dk1>
        <a:srgbClr val="003B64"/>
      </a:dk1>
      <a:lt1>
        <a:srgbClr val="FFFFFF"/>
      </a:lt1>
      <a:dk2>
        <a:srgbClr val="0067A6"/>
      </a:dk2>
      <a:lt2>
        <a:srgbClr val="808080"/>
      </a:lt2>
      <a:accent1>
        <a:srgbClr val="58A8DA"/>
      </a:accent1>
      <a:accent2>
        <a:srgbClr val="CC0000"/>
      </a:accent2>
      <a:accent3>
        <a:srgbClr val="FFFFFF"/>
      </a:accent3>
      <a:accent4>
        <a:srgbClr val="003154"/>
      </a:accent4>
      <a:accent5>
        <a:srgbClr val="B4D1EA"/>
      </a:accent5>
      <a:accent6>
        <a:srgbClr val="B90000"/>
      </a:accent6>
      <a:hlink>
        <a:srgbClr val="009999"/>
      </a:hlink>
      <a:folHlink>
        <a:srgbClr val="009900"/>
      </a:folHlink>
    </a:clrScheme>
    <a:fontScheme name="2">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6699FF"/>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6699FF"/>
            </a:solidFill>
            <a:effectLst/>
            <a:latin typeface="Verdana" pitchFamily="34" charset="0"/>
          </a:defRPr>
        </a:defPPr>
      </a:lstStyle>
    </a:lnDef>
  </a:objectDefaults>
  <a:extraClrSchemeLst>
    <a:extraClrScheme>
      <a:clrScheme name="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 13">
        <a:dk1>
          <a:srgbClr val="1F257D"/>
        </a:dk1>
        <a:lt1>
          <a:srgbClr val="FFFFFF"/>
        </a:lt1>
        <a:dk2>
          <a:srgbClr val="1F257D"/>
        </a:dk2>
        <a:lt2>
          <a:srgbClr val="808080"/>
        </a:lt2>
        <a:accent1>
          <a:srgbClr val="B8D8E6"/>
        </a:accent1>
        <a:accent2>
          <a:srgbClr val="CC0000"/>
        </a:accent2>
        <a:accent3>
          <a:srgbClr val="FFFFFF"/>
        </a:accent3>
        <a:accent4>
          <a:srgbClr val="191E6A"/>
        </a:accent4>
        <a:accent5>
          <a:srgbClr val="D8E9F0"/>
        </a:accent5>
        <a:accent6>
          <a:srgbClr val="B90000"/>
        </a:accent6>
        <a:hlink>
          <a:srgbClr val="009999"/>
        </a:hlink>
        <a:folHlink>
          <a:srgbClr val="009900"/>
        </a:folHlink>
      </a:clrScheme>
      <a:clrMap bg1="lt1" tx1="dk1" bg2="lt2" tx2="dk2" accent1="accent1" accent2="accent2" accent3="accent3" accent4="accent4" accent5="accent5" accent6="accent6" hlink="hlink" folHlink="folHlink"/>
    </a:extraClrScheme>
    <a:extraClrScheme>
      <a:clrScheme name="2 14">
        <a:dk1>
          <a:srgbClr val="003B64"/>
        </a:dk1>
        <a:lt1>
          <a:srgbClr val="FFFFFF"/>
        </a:lt1>
        <a:dk2>
          <a:srgbClr val="0067A6"/>
        </a:dk2>
        <a:lt2>
          <a:srgbClr val="808080"/>
        </a:lt2>
        <a:accent1>
          <a:srgbClr val="58A8DA"/>
        </a:accent1>
        <a:accent2>
          <a:srgbClr val="CC0000"/>
        </a:accent2>
        <a:accent3>
          <a:srgbClr val="FFFFFF"/>
        </a:accent3>
        <a:accent4>
          <a:srgbClr val="003154"/>
        </a:accent4>
        <a:accent5>
          <a:srgbClr val="B4D1EA"/>
        </a:accent5>
        <a:accent6>
          <a:srgbClr val="B90000"/>
        </a:accent6>
        <a:hlink>
          <a:srgbClr val="009999"/>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1297</TotalTime>
  <Words>2865</Words>
  <Application>Microsoft Office PowerPoint</Application>
  <PresentationFormat>On-screen Show (4:3)</PresentationFormat>
  <Paragraphs>528</Paragraphs>
  <Slides>61</Slides>
  <Notes>10</Notes>
  <HiddenSlides>0</HiddenSlides>
  <MMClips>0</MMClips>
  <ScaleCrop>false</ScaleCrop>
  <HeadingPairs>
    <vt:vector size="6" baseType="variant">
      <vt:variant>
        <vt:lpstr>Theme</vt:lpstr>
      </vt:variant>
      <vt:variant>
        <vt:i4>3</vt:i4>
      </vt:variant>
      <vt:variant>
        <vt:lpstr>Embedded OLE Servers</vt:lpstr>
      </vt:variant>
      <vt:variant>
        <vt:i4>3</vt:i4>
      </vt:variant>
      <vt:variant>
        <vt:lpstr>Slide Titles</vt:lpstr>
      </vt:variant>
      <vt:variant>
        <vt:i4>61</vt:i4>
      </vt:variant>
    </vt:vector>
  </HeadingPairs>
  <TitlesOfParts>
    <vt:vector size="67" baseType="lpstr">
      <vt:lpstr>ACDLabs template_Dec2010</vt:lpstr>
      <vt:lpstr>ACDLabs 2011</vt:lpstr>
      <vt:lpstr>1_ACDLabs 2011</vt:lpstr>
      <vt:lpstr>CS ChemDraw Drawing</vt:lpstr>
      <vt:lpstr>Equation</vt:lpstr>
      <vt:lpstr>ChemSketch</vt:lpstr>
      <vt:lpstr>Предикторы ACD/Percepta:  Часть 3. Токсичность</vt:lpstr>
      <vt:lpstr>Введение</vt:lpstr>
      <vt:lpstr>Slide 3</vt:lpstr>
      <vt:lpstr>hERG</vt:lpstr>
      <vt:lpstr>Лекарства, снятые с производства</vt:lpstr>
      <vt:lpstr>Экспериментальные методы</vt:lpstr>
      <vt:lpstr>Ki и IC50</vt:lpstr>
      <vt:lpstr>Классификация</vt:lpstr>
      <vt:lpstr>Специфичность  hERG-ингибиторов (1) </vt:lpstr>
      <vt:lpstr>Специфичность  hERG-ингибиторов (2)</vt:lpstr>
      <vt:lpstr>Специфичность  hERG-ингибиторов (3)</vt:lpstr>
      <vt:lpstr>Специфичность  hERG-ингибиторов (4)</vt:lpstr>
      <vt:lpstr>Взаимодействие лекарств</vt:lpstr>
      <vt:lpstr>Пример взаимодействия</vt:lpstr>
      <vt:lpstr>Slide 15</vt:lpstr>
      <vt:lpstr>Гайдлайны FDA</vt:lpstr>
      <vt:lpstr>Гайдлайны EMEA</vt:lpstr>
      <vt:lpstr>ACD/Genotoxicity </vt:lpstr>
      <vt:lpstr>Список предикторов</vt:lpstr>
      <vt:lpstr>Slide 20</vt:lpstr>
      <vt:lpstr>Тест Эймса</vt:lpstr>
      <vt:lpstr>Штаммы бактерий</vt:lpstr>
      <vt:lpstr>Типы мутагенов</vt:lpstr>
      <vt:lpstr>Метаболическая активация</vt:lpstr>
      <vt:lpstr>Классификация результатов</vt:lpstr>
      <vt:lpstr>Опасные структурные фрагменты</vt:lpstr>
      <vt:lpstr>Экспертная система</vt:lpstr>
      <vt:lpstr>Примеры фрагментов (1)</vt:lpstr>
      <vt:lpstr>Примеры фрагментов (2)</vt:lpstr>
      <vt:lpstr>Примеры фрагментов (3)</vt:lpstr>
      <vt:lpstr>Примеры фрагментов (4)</vt:lpstr>
      <vt:lpstr>Slide 32</vt:lpstr>
      <vt:lpstr>Острая токсичность</vt:lpstr>
      <vt:lpstr>Способы введения (1)</vt:lpstr>
      <vt:lpstr>Способы введения (2)</vt:lpstr>
      <vt:lpstr>OECD категории</vt:lpstr>
      <vt:lpstr>Механизмы токсичности</vt:lpstr>
      <vt:lpstr>Опасные структурные фрагменты (1)</vt:lpstr>
      <vt:lpstr>Опасные структурные фрагменты (2)</vt:lpstr>
      <vt:lpstr>Slide 40</vt:lpstr>
      <vt:lpstr>Побочные эффекты (1)</vt:lpstr>
      <vt:lpstr>Побочные эффекты (2)</vt:lpstr>
      <vt:lpstr>Slide 43</vt:lpstr>
      <vt:lpstr>Раздражение</vt:lpstr>
      <vt:lpstr>Тест Дрейза</vt:lpstr>
      <vt:lpstr>Классификация раздражителей</vt:lpstr>
      <vt:lpstr>Типичные раздражители</vt:lpstr>
      <vt:lpstr>Влияние ионизации</vt:lpstr>
      <vt:lpstr>Slide 49</vt:lpstr>
      <vt:lpstr>Рецепторы эстрогенов</vt:lpstr>
      <vt:lpstr>Экспериментальные данные</vt:lpstr>
      <vt:lpstr>Шкала LogRBA</vt:lpstr>
      <vt:lpstr>Slide 53</vt:lpstr>
      <vt:lpstr>Акватоксичность</vt:lpstr>
      <vt:lpstr>Шкала LC50</vt:lpstr>
      <vt:lpstr>Механизм действия</vt:lpstr>
      <vt:lpstr>Базовая и избыточная токсичность</vt:lpstr>
      <vt:lpstr>Базис-наркоз</vt:lpstr>
      <vt:lpstr>Полярный наркоз</vt:lpstr>
      <vt:lpstr>Электрофилы и проэлектрофилы</vt:lpstr>
      <vt:lpstr>Специфический механизм действия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Daria Thorp</dc:creator>
  <cp:lastModifiedBy>programmer</cp:lastModifiedBy>
  <cp:revision>140</cp:revision>
  <dcterms:created xsi:type="dcterms:W3CDTF">2012-06-13T07:40:52Z</dcterms:created>
  <dcterms:modified xsi:type="dcterms:W3CDTF">2012-11-14T08:29:22Z</dcterms:modified>
</cp:coreProperties>
</file>