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</p:sldMasterIdLst>
  <p:notesMasterIdLst>
    <p:notesMasterId r:id="rId30"/>
  </p:notesMasterIdLst>
  <p:sldIdLst>
    <p:sldId id="256" r:id="rId4"/>
    <p:sldId id="284" r:id="rId5"/>
    <p:sldId id="268" r:id="rId6"/>
    <p:sldId id="269" r:id="rId7"/>
    <p:sldId id="270" r:id="rId8"/>
    <p:sldId id="271" r:id="rId9"/>
    <p:sldId id="272" r:id="rId10"/>
    <p:sldId id="273" r:id="rId11"/>
    <p:sldId id="276" r:id="rId12"/>
    <p:sldId id="287" r:id="rId13"/>
    <p:sldId id="289" r:id="rId14"/>
    <p:sldId id="290" r:id="rId15"/>
    <p:sldId id="291" r:id="rId16"/>
    <p:sldId id="293" r:id="rId17"/>
    <p:sldId id="294" r:id="rId18"/>
    <p:sldId id="292" r:id="rId19"/>
    <p:sldId id="275" r:id="rId20"/>
    <p:sldId id="278" r:id="rId21"/>
    <p:sldId id="279" r:id="rId22"/>
    <p:sldId id="280" r:id="rId23"/>
    <p:sldId id="281" r:id="rId24"/>
    <p:sldId id="288" r:id="rId25"/>
    <p:sldId id="295" r:id="rId26"/>
    <p:sldId id="297" r:id="rId27"/>
    <p:sldId id="298" r:id="rId28"/>
    <p:sldId id="296" r:id="rId29"/>
  </p:sldIdLst>
  <p:sldSz cx="9144000" cy="6858000" type="screen4x3"/>
  <p:notesSz cx="6858000" cy="9144000"/>
  <p:defaultTextStyle>
    <a:defPPr>
      <a:defRPr lang="en-C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B007A"/>
    <a:srgbClr val="0067A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210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4" Type="http://schemas.openxmlformats.org/officeDocument/2006/relationships/image" Target="../media/image2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5A8CBFA1-E1E2-4FB5-973C-D272C0103EC8}" type="datetime1">
              <a:rPr lang="en-CA"/>
              <a:pPr>
                <a:defRPr/>
              </a:pPr>
              <a:t>15/11/2012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lt-LT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CA" noProof="0" smtClean="0"/>
              <a:t>Click to edit Master text styles</a:t>
            </a:r>
          </a:p>
          <a:p>
            <a:pPr lvl="1"/>
            <a:r>
              <a:rPr lang="en-CA" noProof="0" smtClean="0"/>
              <a:t>Second level</a:t>
            </a:r>
          </a:p>
          <a:p>
            <a:pPr lvl="2"/>
            <a:r>
              <a:rPr lang="en-CA" noProof="0" smtClean="0"/>
              <a:t>Third level</a:t>
            </a:r>
          </a:p>
          <a:p>
            <a:pPr lvl="3"/>
            <a:r>
              <a:rPr lang="en-CA" noProof="0" smtClean="0"/>
              <a:t>Fourth level</a:t>
            </a:r>
          </a:p>
          <a:p>
            <a:pPr lvl="4"/>
            <a:r>
              <a:rPr lang="en-CA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199C2072-9318-489E-BBB7-6FED089EAD00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ＭＳ Ｐゴシック" pitchFamily="-107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06C1783-FAAB-4CA2-BD9D-99CBB53BE736}" type="slidenum">
              <a:rPr lang="en-CA"/>
              <a:pPr/>
              <a:t>1</a:t>
            </a:fld>
            <a:endParaRPr lang="en-C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Подробный протокол рассчётов</a:t>
            </a:r>
            <a:endParaRPr lang="lt-LT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9C2072-9318-489E-BBB7-6FED089EAD00}" type="slidenum">
              <a:rPr lang="en-CA" smtClean="0"/>
              <a:pPr>
                <a:defRPr/>
              </a:pPr>
              <a:t>11</a:t>
            </a:fld>
            <a:endParaRPr lang="en-C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«Термограф» + 5 похожих структур</a:t>
            </a:r>
            <a:endParaRPr lang="lt-LT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9C2072-9318-489E-BBB7-6FED089EAD00}" type="slidenum">
              <a:rPr lang="en-CA" smtClean="0"/>
              <a:pPr>
                <a:defRPr/>
              </a:pPr>
              <a:t>12</a:t>
            </a:fld>
            <a:endParaRPr lang="en-C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«Вес» алгоритмов зависит от встроенной оценки надёжности: </a:t>
            </a:r>
            <a:endParaRPr lang="lt-LT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9C2072-9318-489E-BBB7-6FED089EAD00}" type="slidenum">
              <a:rPr lang="en-CA" smtClean="0"/>
              <a:pPr>
                <a:defRPr/>
              </a:pPr>
              <a:t>13</a:t>
            </a:fld>
            <a:endParaRPr lang="en-C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Детальный протокол рассчётов</a:t>
            </a:r>
            <a:endParaRPr lang="lt-L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9C2072-9318-489E-BBB7-6FED089EAD00}" type="slidenum">
              <a:rPr lang="en-CA" smtClean="0"/>
              <a:pPr>
                <a:defRPr/>
              </a:pPr>
              <a:t>14</a:t>
            </a:fld>
            <a:endParaRPr lang="en-C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Графики</a:t>
            </a:r>
            <a:r>
              <a:rPr lang="ru-RU" baseline="0" dirty="0" smtClean="0"/>
              <a:t> распределения ионоформ</a:t>
            </a:r>
            <a:endParaRPr lang="lt-L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9C2072-9318-489E-BBB7-6FED089EAD00}" type="slidenum">
              <a:rPr lang="en-CA" smtClean="0"/>
              <a:pPr>
                <a:defRPr/>
              </a:pPr>
              <a:t>15</a:t>
            </a:fld>
            <a:endParaRPr lang="en-C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Для рассчётов можно использовать любую комбинацию алгоритмов </a:t>
            </a:r>
            <a:r>
              <a:rPr lang="lt-LT" dirty="0" err="1" smtClean="0"/>
              <a:t>LogP</a:t>
            </a:r>
            <a:r>
              <a:rPr lang="ru-RU" dirty="0" smtClean="0"/>
              <a:t> и</a:t>
            </a:r>
            <a:r>
              <a:rPr lang="lt-LT" dirty="0" smtClean="0"/>
              <a:t> </a:t>
            </a:r>
            <a:r>
              <a:rPr lang="lt-LT" dirty="0" err="1" smtClean="0"/>
              <a:t>pKa</a:t>
            </a:r>
            <a:endParaRPr lang="lt-LT" dirty="0" smtClean="0"/>
          </a:p>
          <a:p>
            <a:endParaRPr lang="lt-L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9C2072-9318-489E-BBB7-6FED089EAD00}" type="slidenum">
              <a:rPr lang="en-CA" smtClean="0"/>
              <a:pPr>
                <a:defRPr/>
              </a:pPr>
              <a:t>16</a:t>
            </a:fld>
            <a:endParaRPr lang="en-C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lt-LT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5A02A4A-C82C-485D-8AAD-4CEC9C8FCC42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Picture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1275" y="-76200"/>
            <a:ext cx="9228138" cy="355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743200"/>
            <a:ext cx="7772400" cy="1470025"/>
          </a:xfrm>
        </p:spPr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4343400"/>
            <a:ext cx="6400800" cy="1752600"/>
          </a:xfrm>
        </p:spPr>
        <p:txBody>
          <a:bodyPr/>
          <a:lstStyle>
            <a:lvl1pPr marL="0" indent="0" algn="r">
              <a:buFontTx/>
              <a:buNone/>
              <a:defRPr smtClean="0">
                <a:solidFill>
                  <a:srgbClr val="003A64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24A9EF-B275-4C53-A811-88641A1015F6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63BCA5-D4DD-429E-B5E0-E518057E8933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PPTheader201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353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743200"/>
            <a:ext cx="7772400" cy="1470025"/>
          </a:xfrm>
        </p:spPr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4343400"/>
            <a:ext cx="6400800" cy="1752600"/>
          </a:xfrm>
        </p:spPr>
        <p:txBody>
          <a:bodyPr/>
          <a:lstStyle>
            <a:lvl1pPr marL="0" indent="0" algn="r">
              <a:buFontTx/>
              <a:buNone/>
              <a:defRPr smtClean="0">
                <a:solidFill>
                  <a:srgbClr val="003A64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99E022-A432-4F98-AB64-3F91C7D16E74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E08504-6417-4C92-ABEC-F8EBEAF35379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BCB053-03C4-48B8-A996-27EEDDED434C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EBB0A-F35A-47AA-9BAE-5A978F9C317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5A63D4-FBCD-4965-8725-B256E44F083B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2E34F16-999B-4EBD-9415-0ACCC7D7E675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AE133A-B2EA-4202-91A1-78C830E4E612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941498-165C-40DE-B48F-BD2A276E68A6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4D48A2-A66C-4327-A5E1-AC6429A50A06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586A2A-ED6F-4261-9C34-C1A8946358F4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33BA3E-E438-4A79-9EC8-EA914BCACC8C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PPTheader201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353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743200"/>
            <a:ext cx="7772400" cy="1470025"/>
          </a:xfrm>
        </p:spPr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4343400"/>
            <a:ext cx="6400800" cy="1752600"/>
          </a:xfrm>
        </p:spPr>
        <p:txBody>
          <a:bodyPr/>
          <a:lstStyle>
            <a:lvl1pPr marL="0" indent="0" algn="r">
              <a:buFontTx/>
              <a:buNone/>
              <a:defRPr smtClean="0">
                <a:solidFill>
                  <a:srgbClr val="003A64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25F063-ED14-404B-9178-5A1B1506206B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E12029-CB1C-4FC2-BE7F-FAAE0471CA55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19E0CD-3055-4301-BCAC-5DA1F086C421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39624A-6E21-4799-B04D-7346B6060773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E49F09-3D9D-4A66-AB81-158076A20559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FBAB22-FC6E-4EA6-BAD2-18F295F27BC9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0AE3F8-63B4-476B-9C6D-E2D212799FC7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395E55-C548-4D04-8E1A-97D877753D58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49ED14-3641-4367-BABB-DEFE182BAF14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AC48D2-24F6-4192-B7B4-6918530783C8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B1FE3B-C759-46E1-BD35-48DEEDF1D8E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A9FFFD-C825-41F5-8309-B0035AF6A541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86BF84-E2B6-43B1-A9B7-F446478F65F7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F65A66-4977-47DB-BB12-25AF206B4CED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7540E36-0834-41C6-A411-82B3E887E2E3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F30C6F-1438-4A13-B9CE-2568BAC0D400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35AA9B-7311-47AF-8889-E4C19BF5E37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PPTfooterB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52400" y="5791200"/>
            <a:ext cx="8913813" cy="112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CA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smtClean="0"/>
          </a:p>
        </p:txBody>
      </p:sp>
      <p:sp>
        <p:nvSpPr>
          <p:cNvPr id="563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200" y="6477000"/>
            <a:ext cx="11430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Verdana" pitchFamily="34" charset="0"/>
              </a:defRPr>
            </a:lvl1pPr>
          </a:lstStyle>
          <a:p>
            <a:pPr>
              <a:defRPr/>
            </a:pPr>
            <a:fld id="{D2D04C2D-B283-44B1-8CD2-F5C8760DD207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5" r:id="rId1"/>
    <p:sldLayoutId id="2147483927" r:id="rId2"/>
    <p:sldLayoutId id="2147483928" r:id="rId3"/>
    <p:sldLayoutId id="2147483929" r:id="rId4"/>
    <p:sldLayoutId id="2147483930" r:id="rId5"/>
    <p:sldLayoutId id="2147483931" r:id="rId6"/>
    <p:sldLayoutId id="2147483956" r:id="rId7"/>
    <p:sldLayoutId id="2147483932" r:id="rId8"/>
    <p:sldLayoutId id="2147483933" r:id="rId9"/>
    <p:sldLayoutId id="2147483934" r:id="rId10"/>
    <p:sldLayoutId id="2147483935" r:id="rId11"/>
    <p:sldLayoutId id="214748395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ＭＳ Ｐゴシック" pitchFamily="-107" charset="-128"/>
          <a:cs typeface="ＭＳ Ｐゴシック" pitchFamily="-107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  <a:ea typeface="ＭＳ Ｐゴシック" pitchFamily="-107" charset="-128"/>
          <a:cs typeface="ＭＳ Ｐゴシック" pitchFamily="-107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  <a:ea typeface="ＭＳ Ｐゴシック" pitchFamily="-107" charset="-128"/>
          <a:cs typeface="ＭＳ Ｐゴシック" pitchFamily="-107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  <a:ea typeface="ＭＳ Ｐゴシック" pitchFamily="-107" charset="-128"/>
          <a:cs typeface="ＭＳ Ｐゴシック" pitchFamily="-107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  <a:ea typeface="ＭＳ Ｐゴシック" pitchFamily="-107" charset="-128"/>
          <a:cs typeface="ＭＳ Ｐゴシック" pitchFamily="-107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ＭＳ Ｐゴシック" pitchFamily="-107" charset="-128"/>
          <a:cs typeface="ＭＳ Ｐゴシック" pitchFamily="-107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Verdana" pitchFamily="34" charset="0"/>
        <a:buChar char="◦"/>
        <a:defRPr sz="3200">
          <a:solidFill>
            <a:schemeClr val="tx1"/>
          </a:solidFill>
          <a:latin typeface="+mn-lt"/>
          <a:ea typeface="ＭＳ Ｐゴシック" pitchFamily="-107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Verdana" pitchFamily="34" charset="0"/>
        <a:buChar char="–"/>
        <a:defRPr sz="2800">
          <a:solidFill>
            <a:schemeClr val="tx1"/>
          </a:solidFill>
          <a:latin typeface="+mn-lt"/>
          <a:ea typeface="ＭＳ Ｐゴシック" pitchFamily="-107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ＭＳ Ｐゴシック" pitchFamily="-107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Verdana" pitchFamily="34" charset="0"/>
        <a:buChar char="◦"/>
        <a:defRPr sz="2000">
          <a:solidFill>
            <a:schemeClr val="tx1"/>
          </a:solidFill>
          <a:latin typeface="+mn-lt"/>
          <a:ea typeface="ＭＳ Ｐゴシック" pitchFamily="-107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</a:p>
        </p:txBody>
      </p:sp>
      <p:sp>
        <p:nvSpPr>
          <p:cNvPr id="563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200" y="6477000"/>
            <a:ext cx="11430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Verdana" pitchFamily="34" charset="0"/>
              </a:defRPr>
            </a:lvl1pPr>
          </a:lstStyle>
          <a:p>
            <a:pPr>
              <a:defRPr/>
            </a:pPr>
            <a:fld id="{C6B48902-1828-44B2-84F4-DDD9FF30EA33}" type="slidenum">
              <a:rPr lang="en-CA"/>
              <a:pPr>
                <a:defRPr/>
              </a:pPr>
              <a:t>‹#›</a:t>
            </a:fld>
            <a:endParaRPr lang="en-CA"/>
          </a:p>
        </p:txBody>
      </p:sp>
      <p:pic>
        <p:nvPicPr>
          <p:cNvPr id="2053" name="Content Placeholder 3" descr="ACDLabs_logo_7.pn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135938" y="6092825"/>
            <a:ext cx="900112" cy="69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58" r:id="rId1"/>
    <p:sldLayoutId id="2147483936" r:id="rId2"/>
    <p:sldLayoutId id="2147483937" r:id="rId3"/>
    <p:sldLayoutId id="2147483938" r:id="rId4"/>
    <p:sldLayoutId id="2147483939" r:id="rId5"/>
    <p:sldLayoutId id="2147483940" r:id="rId6"/>
    <p:sldLayoutId id="2147483959" r:id="rId7"/>
    <p:sldLayoutId id="2147483941" r:id="rId8"/>
    <p:sldLayoutId id="2147483942" r:id="rId9"/>
    <p:sldLayoutId id="2147483943" r:id="rId10"/>
    <p:sldLayoutId id="2147483944" r:id="rId11"/>
    <p:sldLayoutId id="21474839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ＭＳ Ｐゴシック" pitchFamily="-107" charset="-128"/>
          <a:cs typeface="ＭＳ Ｐゴシック" pitchFamily="-107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  <a:ea typeface="ＭＳ Ｐゴシック" pitchFamily="-107" charset="-128"/>
          <a:cs typeface="ＭＳ Ｐゴシック" pitchFamily="-107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  <a:ea typeface="ＭＳ Ｐゴシック" pitchFamily="-107" charset="-128"/>
          <a:cs typeface="ＭＳ Ｐゴシック" pitchFamily="-107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  <a:ea typeface="ＭＳ Ｐゴシック" pitchFamily="-107" charset="-128"/>
          <a:cs typeface="ＭＳ Ｐゴシック" pitchFamily="-107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  <a:ea typeface="ＭＳ Ｐゴシック" pitchFamily="-107" charset="-128"/>
          <a:cs typeface="ＭＳ Ｐゴシック" pitchFamily="-107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ＭＳ Ｐゴシック" pitchFamily="-107" charset="-128"/>
          <a:cs typeface="ＭＳ Ｐゴシック" pitchFamily="-107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Verdana" pitchFamily="34" charset="0"/>
        <a:buChar char="◦"/>
        <a:defRPr sz="3200">
          <a:solidFill>
            <a:schemeClr val="tx1"/>
          </a:solidFill>
          <a:latin typeface="+mn-lt"/>
          <a:ea typeface="ＭＳ Ｐゴシック" pitchFamily="-107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Verdana" pitchFamily="34" charset="0"/>
        <a:buChar char="–"/>
        <a:defRPr sz="2800">
          <a:solidFill>
            <a:schemeClr val="tx1"/>
          </a:solidFill>
          <a:latin typeface="+mn-lt"/>
          <a:ea typeface="ＭＳ Ｐゴシック" pitchFamily="-107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ＭＳ Ｐゴシック" pitchFamily="-107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Verdana" pitchFamily="34" charset="0"/>
        <a:buChar char="◦"/>
        <a:defRPr sz="2000">
          <a:solidFill>
            <a:schemeClr val="tx1"/>
          </a:solidFill>
          <a:latin typeface="+mn-lt"/>
          <a:ea typeface="ＭＳ Ｐゴシック" pitchFamily="-107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</a:p>
        </p:txBody>
      </p:sp>
      <p:sp>
        <p:nvSpPr>
          <p:cNvPr id="563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200" y="6477000"/>
            <a:ext cx="11430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Verdana" pitchFamily="34" charset="0"/>
              </a:defRPr>
            </a:lvl1pPr>
          </a:lstStyle>
          <a:p>
            <a:pPr>
              <a:defRPr/>
            </a:pPr>
            <a:fld id="{A0AE184C-0BFA-4441-B6E4-E109620E3B62}" type="slidenum">
              <a:rPr lang="en-CA"/>
              <a:pPr>
                <a:defRPr/>
              </a:pPr>
              <a:t>‹#›</a:t>
            </a:fld>
            <a:endParaRPr lang="en-CA"/>
          </a:p>
        </p:txBody>
      </p:sp>
      <p:pic>
        <p:nvPicPr>
          <p:cNvPr id="3077" name="Picture 6" descr="ACDLabs_logo_7.pn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885113" y="5876925"/>
            <a:ext cx="107791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45" r:id="rId2"/>
    <p:sldLayoutId id="2147483946" r:id="rId3"/>
    <p:sldLayoutId id="2147483947" r:id="rId4"/>
    <p:sldLayoutId id="2147483948" r:id="rId5"/>
    <p:sldLayoutId id="2147483949" r:id="rId6"/>
    <p:sldLayoutId id="2147483950" r:id="rId7"/>
    <p:sldLayoutId id="2147483951" r:id="rId8"/>
    <p:sldLayoutId id="2147483952" r:id="rId9"/>
    <p:sldLayoutId id="2147483953" r:id="rId10"/>
    <p:sldLayoutId id="2147483954" r:id="rId11"/>
    <p:sldLayoutId id="214748396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ＭＳ Ｐゴシック" pitchFamily="-107" charset="-128"/>
          <a:cs typeface="ＭＳ Ｐゴシック" pitchFamily="-107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  <a:ea typeface="ＭＳ Ｐゴシック" pitchFamily="-107" charset="-128"/>
          <a:cs typeface="ＭＳ Ｐゴシック" pitchFamily="-107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  <a:ea typeface="ＭＳ Ｐゴシック" pitchFamily="-107" charset="-128"/>
          <a:cs typeface="ＭＳ Ｐゴシック" pitchFamily="-107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  <a:ea typeface="ＭＳ Ｐゴシック" pitchFamily="-107" charset="-128"/>
          <a:cs typeface="ＭＳ Ｐゴシック" pitchFamily="-107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  <a:ea typeface="ＭＳ Ｐゴシック" pitchFamily="-107" charset="-128"/>
          <a:cs typeface="ＭＳ Ｐゴシック" pitchFamily="-107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ＭＳ Ｐゴシック" pitchFamily="-107" charset="-128"/>
          <a:cs typeface="ＭＳ Ｐゴシック" pitchFamily="-107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Verdana" pitchFamily="34" charset="0"/>
        <a:buChar char="◦"/>
        <a:defRPr sz="3200">
          <a:solidFill>
            <a:schemeClr val="tx1"/>
          </a:solidFill>
          <a:latin typeface="+mn-lt"/>
          <a:ea typeface="ＭＳ Ｐゴシック" pitchFamily="-107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Verdana" pitchFamily="34" charset="0"/>
        <a:buChar char="–"/>
        <a:defRPr sz="2800">
          <a:solidFill>
            <a:schemeClr val="tx1"/>
          </a:solidFill>
          <a:latin typeface="+mn-lt"/>
          <a:ea typeface="ＭＳ Ｐゴシック" pitchFamily="-107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ＭＳ Ｐゴシック" pitchFamily="-107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Verdana" pitchFamily="34" charset="0"/>
        <a:buChar char="◦"/>
        <a:defRPr sz="2000">
          <a:solidFill>
            <a:schemeClr val="tx1"/>
          </a:solidFill>
          <a:latin typeface="+mn-lt"/>
          <a:ea typeface="ＭＳ Ｐゴシック" pitchFamily="-107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oleObject" Target="../embeddings/oleObject5.bin"/><Relationship Id="rId7" Type="http://schemas.openxmlformats.org/officeDocument/2006/relationships/image" Target="../media/image26.png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25.png"/><Relationship Id="rId4" Type="http://schemas.openxmlformats.org/officeDocument/2006/relationships/oleObject" Target="../embeddings/oleObject6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6.xml"/><Relationship Id="rId1" Type="http://schemas.openxmlformats.org/officeDocument/2006/relationships/vmlDrawing" Target="../drawings/vmlDrawing4.v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31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35.emf"/><Relationship Id="rId4" Type="http://schemas.openxmlformats.org/officeDocument/2006/relationships/image" Target="../media/image34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png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67544" y="2743200"/>
            <a:ext cx="8208912" cy="1470025"/>
          </a:xfrm>
        </p:spPr>
        <p:txBody>
          <a:bodyPr/>
          <a:lstStyle/>
          <a:p>
            <a:r>
              <a:rPr lang="ru-RU" sz="2800" dirty="0" smtClean="0"/>
              <a:t>Предикторы </a:t>
            </a:r>
            <a:r>
              <a:rPr lang="en-US" sz="2800" dirty="0" smtClean="0"/>
              <a:t>ACD</a:t>
            </a:r>
            <a:r>
              <a:rPr lang="ru-RU" sz="2800" dirty="0"/>
              <a:t>/</a:t>
            </a:r>
            <a:r>
              <a:rPr lang="en-US" sz="2800" dirty="0"/>
              <a:t>Percepta</a:t>
            </a:r>
            <a:r>
              <a:rPr lang="ru-RU" sz="2800" dirty="0" smtClean="0"/>
              <a:t>: </a:t>
            </a:r>
            <a:br>
              <a:rPr lang="ru-RU" sz="2800" dirty="0" smtClean="0"/>
            </a:br>
            <a:r>
              <a:rPr lang="ru-RU" sz="2800" dirty="0" smtClean="0"/>
              <a:t>Часть </a:t>
            </a:r>
            <a:r>
              <a:rPr lang="en-US" sz="2800" dirty="0" smtClean="0"/>
              <a:t>1</a:t>
            </a:r>
            <a:r>
              <a:rPr lang="ru-RU" sz="2800" dirty="0" smtClean="0"/>
              <a:t>. Физикохимические</a:t>
            </a:r>
            <a:r>
              <a:rPr lang="en-US" sz="2800" dirty="0" smtClean="0"/>
              <a:t> </a:t>
            </a:r>
            <a:r>
              <a:rPr lang="ru-RU" sz="2800" dirty="0"/>
              <a:t>свойства.</a:t>
            </a:r>
            <a:endParaRPr lang="lt-LT" sz="2800" dirty="0"/>
          </a:p>
        </p:txBody>
      </p:sp>
      <p:sp>
        <p:nvSpPr>
          <p:cNvPr id="12290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ru-RU" sz="2400" dirty="0" smtClean="0"/>
              <a:t>Кирилл </a:t>
            </a:r>
            <a:r>
              <a:rPr lang="ru-RU" sz="2400" dirty="0" smtClean="0"/>
              <a:t>Ланевский</a:t>
            </a:r>
            <a:endParaRPr lang="en-US" sz="2400" dirty="0" smtClean="0"/>
          </a:p>
          <a:p>
            <a:pPr eaLnBrk="1" hangingPunct="1"/>
            <a:endParaRPr lang="en-US" sz="2400" dirty="0"/>
          </a:p>
          <a:p>
            <a:pPr eaLnBrk="1" hangingPunct="1"/>
            <a:r>
              <a:rPr lang="ru-RU" sz="1800" dirty="0" smtClean="0"/>
              <a:t>Санкт-Петербург, 15 ноября 2012 г.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Алгоритмы в </a:t>
            </a:r>
            <a:r>
              <a:rPr lang="lt-LT" dirty="0" smtClean="0"/>
              <a:t>ACD/Percepta</a:t>
            </a:r>
            <a:endParaRPr lang="lt-LT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3 </a:t>
            </a:r>
            <a:r>
              <a:rPr lang="ru-RU" dirty="0" smtClean="0"/>
              <a:t>алгоритма </a:t>
            </a:r>
            <a:r>
              <a:rPr lang="en-US" dirty="0" err="1" smtClean="0"/>
              <a:t>LogP</a:t>
            </a:r>
            <a:endParaRPr lang="lt-LT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lt-LT" dirty="0" smtClean="0"/>
              <a:t>ACD/</a:t>
            </a:r>
            <a:r>
              <a:rPr lang="lt-LT" dirty="0" err="1" smtClean="0"/>
              <a:t>LogP</a:t>
            </a:r>
            <a:r>
              <a:rPr lang="lt-LT" dirty="0" smtClean="0"/>
              <a:t> </a:t>
            </a:r>
            <a:r>
              <a:rPr lang="lt-LT" dirty="0" err="1" smtClean="0"/>
              <a:t>Classic</a:t>
            </a:r>
            <a:endParaRPr lang="lt-LT" dirty="0" smtClean="0"/>
          </a:p>
          <a:p>
            <a:r>
              <a:rPr lang="lt-LT" dirty="0" smtClean="0"/>
              <a:t>ACD/</a:t>
            </a:r>
            <a:r>
              <a:rPr lang="lt-LT" dirty="0" err="1" smtClean="0"/>
              <a:t>LogP</a:t>
            </a:r>
            <a:r>
              <a:rPr lang="lt-LT" dirty="0" smtClean="0"/>
              <a:t> GALAS</a:t>
            </a:r>
          </a:p>
          <a:p>
            <a:r>
              <a:rPr lang="lt-LT" dirty="0" err="1" smtClean="0"/>
              <a:t>Consensus</a:t>
            </a:r>
            <a:r>
              <a:rPr lang="lt-LT" dirty="0" smtClean="0"/>
              <a:t> </a:t>
            </a:r>
            <a:r>
              <a:rPr lang="lt-LT" dirty="0" err="1" smtClean="0"/>
              <a:t>LogP</a:t>
            </a:r>
            <a:endParaRPr lang="ru-RU" sz="2800" dirty="0" smtClean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2</a:t>
            </a:r>
            <a:r>
              <a:rPr lang="en-US" dirty="0" smtClean="0"/>
              <a:t> </a:t>
            </a:r>
            <a:r>
              <a:rPr lang="ru-RU" dirty="0" smtClean="0"/>
              <a:t>алгоритма </a:t>
            </a:r>
            <a:r>
              <a:rPr lang="en-US" dirty="0" err="1" smtClean="0"/>
              <a:t>pKa</a:t>
            </a:r>
            <a:endParaRPr lang="lt-LT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lt-LT" dirty="0" smtClean="0"/>
              <a:t>ACD/</a:t>
            </a:r>
            <a:r>
              <a:rPr lang="lt-LT" dirty="0" err="1" smtClean="0"/>
              <a:t>pKa</a:t>
            </a:r>
            <a:r>
              <a:rPr lang="lt-LT" dirty="0" smtClean="0"/>
              <a:t> </a:t>
            </a:r>
            <a:r>
              <a:rPr lang="lt-LT" dirty="0" err="1" smtClean="0"/>
              <a:t>Classic</a:t>
            </a:r>
            <a:endParaRPr lang="lt-LT" dirty="0" smtClean="0"/>
          </a:p>
          <a:p>
            <a:r>
              <a:rPr lang="lt-LT" dirty="0" smtClean="0"/>
              <a:t>ACD/</a:t>
            </a:r>
            <a:r>
              <a:rPr lang="lt-LT" dirty="0" err="1" smtClean="0"/>
              <a:t>pKa</a:t>
            </a:r>
            <a:r>
              <a:rPr lang="lt-LT" dirty="0" smtClean="0"/>
              <a:t> GALAS</a:t>
            </a:r>
          </a:p>
          <a:p>
            <a:endParaRPr lang="lt-LT" dirty="0"/>
          </a:p>
        </p:txBody>
      </p:sp>
      <p:sp>
        <p:nvSpPr>
          <p:cNvPr id="9" name="Content Placeholder 4"/>
          <p:cNvSpPr txBox="1">
            <a:spLocks/>
          </p:cNvSpPr>
          <p:nvPr/>
        </p:nvSpPr>
        <p:spPr bwMode="auto">
          <a:xfrm>
            <a:off x="467544" y="3933056"/>
            <a:ext cx="7928620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2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ru-RU" sz="2800" kern="0" dirty="0" smtClean="0">
                <a:latin typeface="+mn-lt"/>
                <a:ea typeface="ＭＳ Ｐゴシック" pitchFamily="-107" charset="-128"/>
                <a:cs typeface="ＭＳ Ｐゴシック" pitchFamily="-107" charset="-128"/>
              </a:rPr>
              <a:t>Различные в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107" charset="-128"/>
                <a:cs typeface="ＭＳ Ｐゴシック" pitchFamily="-107" charset="-128"/>
              </a:rPr>
              <a:t>ерсии обладают специфической дополнительной функциональностью</a:t>
            </a:r>
            <a:endParaRPr kumimoji="0" lang="lt-LT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-107" charset="-128"/>
              <a:cs typeface="ＭＳ Ｐゴシック" pitchFamily="-107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5" grpId="0" uiExpand="1" build="p"/>
      <p:bldP spid="7" grpId="0" build="p"/>
      <p:bldP spid="8" grpId="0" build="p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2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7972" y="1340768"/>
            <a:ext cx="7308056" cy="5164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ACD/</a:t>
            </a:r>
            <a:r>
              <a:rPr lang="lt-LT" dirty="0" err="1" smtClean="0"/>
              <a:t>LogP</a:t>
            </a:r>
            <a:r>
              <a:rPr lang="lt-LT" dirty="0" smtClean="0"/>
              <a:t> </a:t>
            </a:r>
            <a:r>
              <a:rPr lang="lt-LT" dirty="0" err="1" smtClean="0"/>
              <a:t>Classic</a:t>
            </a:r>
            <a:endParaRPr lang="lt-L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2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7972" y="1340768"/>
            <a:ext cx="7308056" cy="5164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ACD/</a:t>
            </a:r>
            <a:r>
              <a:rPr lang="lt-LT" dirty="0" err="1" smtClean="0"/>
              <a:t>LogP</a:t>
            </a:r>
            <a:r>
              <a:rPr lang="lt-LT" dirty="0" smtClean="0"/>
              <a:t> GALAS</a:t>
            </a:r>
            <a:endParaRPr lang="lt-L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7972" y="1268760"/>
            <a:ext cx="7308056" cy="5164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err="1" smtClean="0"/>
              <a:t>Consensus</a:t>
            </a:r>
            <a:r>
              <a:rPr lang="lt-LT" dirty="0" smtClean="0"/>
              <a:t> </a:t>
            </a:r>
            <a:r>
              <a:rPr lang="lt-LT" dirty="0" err="1" smtClean="0"/>
              <a:t>LogP</a:t>
            </a:r>
            <a:endParaRPr lang="lt-L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ACD/</a:t>
            </a:r>
            <a:r>
              <a:rPr lang="lt-LT" dirty="0" err="1" smtClean="0"/>
              <a:t>pKa</a:t>
            </a:r>
            <a:r>
              <a:rPr lang="lt-LT" dirty="0" smtClean="0"/>
              <a:t> </a:t>
            </a:r>
            <a:r>
              <a:rPr lang="lt-LT" dirty="0" err="1" smtClean="0"/>
              <a:t>Classic</a:t>
            </a:r>
            <a:endParaRPr lang="lt-LT" dirty="0"/>
          </a:p>
        </p:txBody>
      </p:sp>
      <p:pic>
        <p:nvPicPr>
          <p:cNvPr id="1863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7972" y="1360413"/>
            <a:ext cx="7308056" cy="5164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ACD/</a:t>
            </a:r>
            <a:r>
              <a:rPr lang="lt-LT" dirty="0" err="1" smtClean="0"/>
              <a:t>pKa</a:t>
            </a:r>
            <a:r>
              <a:rPr lang="lt-LT" dirty="0" smtClean="0"/>
              <a:t> GALAS</a:t>
            </a:r>
            <a:endParaRPr lang="lt-LT" dirty="0"/>
          </a:p>
        </p:txBody>
      </p:sp>
      <p:pic>
        <p:nvPicPr>
          <p:cNvPr id="1884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7972" y="1360413"/>
            <a:ext cx="7308056" cy="5164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err="1" smtClean="0"/>
              <a:t>LogD</a:t>
            </a:r>
            <a:endParaRPr lang="lt-LT" dirty="0"/>
          </a:p>
        </p:txBody>
      </p:sp>
      <p:pic>
        <p:nvPicPr>
          <p:cNvPr id="1853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7972" y="1360413"/>
            <a:ext cx="7308056" cy="5164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Значение липофильности</a:t>
            </a:r>
            <a:endParaRPr lang="en-US" dirty="0" smtClean="0"/>
          </a:p>
        </p:txBody>
      </p:sp>
      <p:sp>
        <p:nvSpPr>
          <p:cNvPr id="1536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Aft>
                <a:spcPts val="2000"/>
              </a:spcAft>
            </a:pPr>
            <a:r>
              <a:rPr lang="ru-RU" sz="2400" dirty="0" smtClean="0"/>
              <a:t>Большинство процессов праспределения в </a:t>
            </a:r>
            <a:r>
              <a:rPr lang="ru-RU" sz="2400" dirty="0" smtClean="0"/>
              <a:t>организме </a:t>
            </a:r>
            <a:r>
              <a:rPr lang="ru-RU" sz="2400" dirty="0" smtClean="0"/>
              <a:t>включают этап пересечения фосфолипидной мембраны, обладающей гидрофобной внутренней частью</a:t>
            </a:r>
            <a:endParaRPr lang="en-US" sz="2400" dirty="0" smtClean="0"/>
          </a:p>
          <a:p>
            <a:pPr eaLnBrk="1" hangingPunct="1">
              <a:spcAft>
                <a:spcPts val="2000"/>
              </a:spcAft>
            </a:pPr>
            <a:r>
              <a:rPr lang="ru-RU" sz="2400" dirty="0" smtClean="0"/>
              <a:t>У многих участвующих в распределении белков – гидрофобный центр связывания </a:t>
            </a:r>
            <a:endParaRPr lang="en-US" sz="2400" dirty="0" smtClean="0"/>
          </a:p>
          <a:p>
            <a:pPr eaLnBrk="1" hangingPunct="1">
              <a:spcAft>
                <a:spcPts val="2000"/>
              </a:spcAft>
            </a:pPr>
            <a:r>
              <a:rPr lang="ru-RU" sz="2400" dirty="0" smtClean="0"/>
              <a:t>Базовый уровень токсичности </a:t>
            </a:r>
            <a:r>
              <a:rPr lang="ru-RU" sz="2400" smtClean="0"/>
              <a:t>молекул </a:t>
            </a:r>
            <a:r>
              <a:rPr lang="ru-RU" sz="2400" smtClean="0"/>
              <a:t>пропорционален </a:t>
            </a:r>
            <a:r>
              <a:rPr lang="ru-RU" sz="2400" dirty="0" smtClean="0"/>
              <a:t>их липофильности</a:t>
            </a:r>
            <a:endParaRPr lang="en-US" sz="2400" dirty="0" smtClean="0"/>
          </a:p>
          <a:p>
            <a:pPr lvl="1" eaLnBrk="1" hangingPunct="1">
              <a:spcAft>
                <a:spcPts val="1000"/>
              </a:spcAft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4819" name="Text Placeholder 4"/>
          <p:cNvSpPr>
            <a:spLocks noGrp="1"/>
          </p:cNvSpPr>
          <p:nvPr>
            <p:ph type="body" idx="1"/>
          </p:nvPr>
        </p:nvSpPr>
        <p:spPr/>
        <p:txBody>
          <a:bodyPr anchor="ctr"/>
          <a:lstStyle/>
          <a:p>
            <a:pPr algn="ctr"/>
            <a:r>
              <a:rPr lang="ru-RU" sz="4000" dirty="0" smtClean="0"/>
              <a:t>Растворимость</a:t>
            </a:r>
            <a:endParaRPr lang="en-US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 bwMode="auto">
          <a:xfrm>
            <a:off x="914400" y="1752600"/>
            <a:ext cx="7391400" cy="2133600"/>
          </a:xfrm>
          <a:prstGeom prst="rect">
            <a:avLst/>
          </a:prstGeom>
          <a:solidFill>
            <a:srgbClr val="E5F3FF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84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Растворимость</a:t>
            </a:r>
            <a:endParaRPr lang="en-US" dirty="0" smtClean="0"/>
          </a:p>
        </p:txBody>
      </p:sp>
      <p:sp>
        <p:nvSpPr>
          <p:cNvPr id="20513" name="Content Placeholder 2"/>
          <p:cNvSpPr>
            <a:spLocks noGrp="1"/>
          </p:cNvSpPr>
          <p:nvPr>
            <p:ph idx="1"/>
          </p:nvPr>
        </p:nvSpPr>
        <p:spPr>
          <a:xfrm>
            <a:off x="457200" y="4260229"/>
            <a:ext cx="8229600" cy="2121099"/>
          </a:xfrm>
        </p:spPr>
        <p:txBody>
          <a:bodyPr/>
          <a:lstStyle/>
          <a:p>
            <a:pPr eaLnBrk="1" hangingPunct="1">
              <a:spcBef>
                <a:spcPts val="1000"/>
              </a:spcBef>
              <a:spcAft>
                <a:spcPts val="1500"/>
              </a:spcAft>
            </a:pPr>
            <a:r>
              <a:rPr lang="ru-RU" sz="2000" dirty="0" smtClean="0"/>
              <a:t>Собственная растворимость</a:t>
            </a:r>
            <a:r>
              <a:rPr lang="en-US" sz="2000" dirty="0" smtClean="0"/>
              <a:t>:</a:t>
            </a:r>
            <a:r>
              <a:rPr lang="ru-RU" sz="2000" dirty="0" smtClean="0"/>
              <a:t> </a:t>
            </a:r>
            <a:r>
              <a:rPr lang="lt-LT" sz="2000" dirty="0" err="1" smtClean="0"/>
              <a:t>log</a:t>
            </a:r>
            <a:r>
              <a:rPr lang="lt-LT" sz="2000" dirty="0" smtClean="0"/>
              <a:t> </a:t>
            </a:r>
            <a:r>
              <a:rPr lang="lt-LT" sz="2000" i="1" dirty="0" err="1" smtClean="0"/>
              <a:t>S</a:t>
            </a:r>
            <a:r>
              <a:rPr lang="lt-LT" sz="2000" baseline="-25000" dirty="0" err="1" smtClean="0"/>
              <a:t>o</a:t>
            </a:r>
            <a:endParaRPr lang="en-US" sz="2000" baseline="-25000" dirty="0" smtClean="0"/>
          </a:p>
          <a:p>
            <a:pPr eaLnBrk="1" hangingPunct="1">
              <a:spcBef>
                <a:spcPts val="1000"/>
              </a:spcBef>
              <a:spcAft>
                <a:spcPts val="1000"/>
              </a:spcAft>
            </a:pPr>
            <a:r>
              <a:rPr lang="ru-RU" sz="2000" dirty="0" smtClean="0"/>
              <a:t>Общая растворимость в буффере</a:t>
            </a:r>
            <a:r>
              <a:rPr lang="en-US" sz="2000" dirty="0" smtClean="0"/>
              <a:t>:</a:t>
            </a:r>
            <a:r>
              <a:rPr lang="lt-LT" sz="2000" dirty="0" smtClean="0"/>
              <a:t> </a:t>
            </a:r>
            <a:r>
              <a:rPr lang="lt-LT" sz="2000" dirty="0" err="1" smtClean="0"/>
              <a:t>log</a:t>
            </a:r>
            <a:r>
              <a:rPr lang="lt-LT" sz="2000" dirty="0" smtClean="0"/>
              <a:t> </a:t>
            </a:r>
            <a:r>
              <a:rPr lang="lt-LT" sz="2000" i="1" dirty="0" smtClean="0"/>
              <a:t>S</a:t>
            </a:r>
          </a:p>
          <a:p>
            <a:pPr eaLnBrk="1" hangingPunct="1">
              <a:spcBef>
                <a:spcPts val="1000"/>
              </a:spcBef>
              <a:spcAft>
                <a:spcPts val="1000"/>
              </a:spcAft>
            </a:pPr>
            <a:r>
              <a:rPr lang="ru-RU" sz="2000" dirty="0" smtClean="0"/>
              <a:t>Растворимость в чистой воде:</a:t>
            </a:r>
            <a:r>
              <a:rPr lang="lt-LT" sz="2000" dirty="0" smtClean="0"/>
              <a:t> </a:t>
            </a:r>
            <a:r>
              <a:rPr lang="lt-LT" sz="2000" dirty="0" err="1" smtClean="0"/>
              <a:t>log</a:t>
            </a:r>
            <a:r>
              <a:rPr lang="lt-LT" sz="2000" dirty="0" smtClean="0"/>
              <a:t> </a:t>
            </a:r>
            <a:r>
              <a:rPr lang="lt-LT" sz="2000" i="1" dirty="0" err="1" smtClean="0"/>
              <a:t>S</a:t>
            </a:r>
            <a:r>
              <a:rPr lang="lt-LT" sz="2000" baseline="-25000" dirty="0" err="1" smtClean="0"/>
              <a:t>w</a:t>
            </a:r>
            <a:r>
              <a:rPr lang="lt-LT" sz="2000" dirty="0" smtClean="0"/>
              <a:t>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(</a:t>
            </a:r>
            <a:r>
              <a:rPr lang="lt-LT" sz="2000" dirty="0" smtClean="0"/>
              <a:t>+ </a:t>
            </a:r>
            <a:r>
              <a:rPr lang="lt-LT" sz="2000" dirty="0" err="1" smtClean="0"/>
              <a:t>pH</a:t>
            </a:r>
            <a:r>
              <a:rPr lang="lt-LT" sz="2000" dirty="0" smtClean="0"/>
              <a:t> </a:t>
            </a:r>
            <a:r>
              <a:rPr lang="ru-RU" sz="2000" dirty="0" smtClean="0"/>
              <a:t>результирующего раствора)</a:t>
            </a:r>
            <a:endParaRPr lang="en-US" sz="2000" dirty="0" smtClean="0"/>
          </a:p>
        </p:txBody>
      </p:sp>
      <p:grpSp>
        <p:nvGrpSpPr>
          <p:cNvPr id="3" name="Group 11"/>
          <p:cNvGrpSpPr>
            <a:grpSpLocks noChangeAspect="1"/>
          </p:cNvGrpSpPr>
          <p:nvPr/>
        </p:nvGrpSpPr>
        <p:grpSpPr>
          <a:xfrm>
            <a:off x="1371600" y="2952750"/>
            <a:ext cx="647700" cy="209550"/>
            <a:chOff x="1371600" y="3638550"/>
            <a:chExt cx="1295400" cy="4191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" name="Can 1"/>
            <p:cNvSpPr/>
            <p:nvPr/>
          </p:nvSpPr>
          <p:spPr bwMode="auto">
            <a:xfrm>
              <a:off x="1371600" y="3638550"/>
              <a:ext cx="1295400" cy="419100"/>
            </a:xfrm>
            <a:prstGeom prst="can">
              <a:avLst>
                <a:gd name="adj" fmla="val 50000"/>
              </a:avLst>
            </a:prstGeom>
            <a:solidFill>
              <a:schemeClr val="bg1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45720" tIns="91440" rIns="9144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4" name="Straight Connector 3"/>
            <p:cNvCxnSpPr/>
            <p:nvPr/>
          </p:nvCxnSpPr>
          <p:spPr bwMode="auto">
            <a:xfrm flipV="1">
              <a:off x="1594884" y="3646968"/>
              <a:ext cx="786809" cy="180753"/>
            </a:xfrm>
            <a:prstGeom prst="line">
              <a:avLst/>
            </a:prstGeom>
            <a:solidFill>
              <a:srgbClr val="E5F3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3" name="Oval 12"/>
          <p:cNvSpPr/>
          <p:nvPr/>
        </p:nvSpPr>
        <p:spPr bwMode="auto">
          <a:xfrm>
            <a:off x="1482725" y="2819400"/>
            <a:ext cx="92075" cy="92075"/>
          </a:xfrm>
          <a:prstGeom prst="ellips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1660525" y="2743200"/>
            <a:ext cx="92075" cy="92075"/>
          </a:xfrm>
          <a:prstGeom prst="ellips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1600200" y="2514600"/>
            <a:ext cx="92075" cy="92075"/>
          </a:xfrm>
          <a:prstGeom prst="ellipse">
            <a:avLst/>
          </a:prstGeom>
          <a:solidFill>
            <a:srgbClr val="E5F3FF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1812925" y="2438400"/>
            <a:ext cx="92075" cy="92075"/>
          </a:xfrm>
          <a:prstGeom prst="ellips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1889125" y="2667000"/>
            <a:ext cx="92075" cy="92075"/>
          </a:xfrm>
          <a:prstGeom prst="ellips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5" name="Group 11"/>
          <p:cNvGrpSpPr>
            <a:grpSpLocks/>
          </p:cNvGrpSpPr>
          <p:nvPr/>
        </p:nvGrpSpPr>
        <p:grpSpPr bwMode="auto">
          <a:xfrm rot="5400000">
            <a:off x="2925763" y="2438400"/>
            <a:ext cx="152400" cy="1127125"/>
            <a:chOff x="1980406" y="3398520"/>
            <a:chExt cx="153193" cy="1127760"/>
          </a:xfrm>
        </p:grpSpPr>
        <p:cxnSp>
          <p:nvCxnSpPr>
            <p:cNvPr id="25" name="Straight Arrow Connector 24"/>
            <p:cNvCxnSpPr/>
            <p:nvPr/>
          </p:nvCxnSpPr>
          <p:spPr>
            <a:xfrm rot="16200000" flipV="1">
              <a:off x="1432414" y="3979869"/>
              <a:ext cx="1097581" cy="1595"/>
            </a:xfrm>
            <a:prstGeom prst="straightConnector1">
              <a:avLst/>
            </a:prstGeom>
            <a:ln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rot="5400000">
              <a:off x="1584011" y="4010048"/>
              <a:ext cx="1097580" cy="1596"/>
            </a:xfrm>
            <a:prstGeom prst="straightConnector1">
              <a:avLst/>
            </a:prstGeom>
            <a:ln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852" name="TextBox 20"/>
          <p:cNvSpPr txBox="1">
            <a:spLocks noChangeArrowheads="1"/>
          </p:cNvSpPr>
          <p:nvPr/>
        </p:nvSpPr>
        <p:spPr bwMode="auto">
          <a:xfrm>
            <a:off x="1295400" y="3363913"/>
            <a:ext cx="8286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[</a:t>
            </a:r>
            <a:r>
              <a:rPr lang="en-US" i="1">
                <a:solidFill>
                  <a:srgbClr val="000000"/>
                </a:solidFill>
              </a:rPr>
              <a:t>HA</a:t>
            </a:r>
            <a:r>
              <a:rPr lang="en-US">
                <a:solidFill>
                  <a:srgbClr val="000000"/>
                </a:solidFill>
              </a:rPr>
              <a:t>]</a:t>
            </a:r>
            <a:r>
              <a:rPr lang="en-US" baseline="-25000">
                <a:solidFill>
                  <a:srgbClr val="000000"/>
                </a:solidFill>
              </a:rPr>
              <a:t>S</a:t>
            </a:r>
          </a:p>
        </p:txBody>
      </p:sp>
      <p:sp>
        <p:nvSpPr>
          <p:cNvPr id="35853" name="TextBox 27"/>
          <p:cNvSpPr txBox="1">
            <a:spLocks noChangeArrowheads="1"/>
          </p:cNvSpPr>
          <p:nvPr/>
        </p:nvSpPr>
        <p:spPr bwMode="auto">
          <a:xfrm>
            <a:off x="4211960" y="3352800"/>
            <a:ext cx="63350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[</a:t>
            </a:r>
            <a:r>
              <a:rPr lang="en-US" i="1" dirty="0">
                <a:solidFill>
                  <a:srgbClr val="000000"/>
                </a:solidFill>
              </a:rPr>
              <a:t>HA</a:t>
            </a:r>
            <a:r>
              <a:rPr lang="en-US" dirty="0" smtClean="0">
                <a:solidFill>
                  <a:srgbClr val="000000"/>
                </a:solidFill>
              </a:rPr>
              <a:t>]</a:t>
            </a:r>
            <a:endParaRPr lang="en-US" baseline="-25000" dirty="0">
              <a:solidFill>
                <a:srgbClr val="000000"/>
              </a:solidFill>
            </a:endParaRPr>
          </a:p>
        </p:txBody>
      </p:sp>
      <p:sp>
        <p:nvSpPr>
          <p:cNvPr id="29" name="Oval 28"/>
          <p:cNvSpPr/>
          <p:nvPr/>
        </p:nvSpPr>
        <p:spPr bwMode="auto">
          <a:xfrm>
            <a:off x="4098925" y="2590800"/>
            <a:ext cx="138113" cy="136525"/>
          </a:xfrm>
          <a:prstGeom prst="ellipse">
            <a:avLst/>
          </a:prstGeom>
          <a:solidFill>
            <a:schemeClr val="bg1">
              <a:lumMod val="75000"/>
            </a:schemeClr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Oval 30"/>
          <p:cNvSpPr/>
          <p:nvPr/>
        </p:nvSpPr>
        <p:spPr bwMode="auto">
          <a:xfrm>
            <a:off x="4389438" y="2649538"/>
            <a:ext cx="136525" cy="138112"/>
          </a:xfrm>
          <a:prstGeom prst="ellipse">
            <a:avLst/>
          </a:prstGeom>
          <a:solidFill>
            <a:schemeClr val="bg1">
              <a:lumMod val="75000"/>
            </a:schemeClr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Oval 31"/>
          <p:cNvSpPr/>
          <p:nvPr/>
        </p:nvSpPr>
        <p:spPr bwMode="auto">
          <a:xfrm>
            <a:off x="4054475" y="3001963"/>
            <a:ext cx="138113" cy="138112"/>
          </a:xfrm>
          <a:prstGeom prst="ellipse">
            <a:avLst/>
          </a:prstGeom>
          <a:solidFill>
            <a:schemeClr val="bg1">
              <a:lumMod val="75000"/>
            </a:schemeClr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Oval 32"/>
          <p:cNvSpPr/>
          <p:nvPr/>
        </p:nvSpPr>
        <p:spPr bwMode="auto">
          <a:xfrm>
            <a:off x="4462463" y="3094038"/>
            <a:ext cx="138112" cy="136525"/>
          </a:xfrm>
          <a:prstGeom prst="ellipse">
            <a:avLst/>
          </a:prstGeom>
          <a:solidFill>
            <a:schemeClr val="bg1">
              <a:lumMod val="75000"/>
            </a:schemeClr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Oval 33"/>
          <p:cNvSpPr/>
          <p:nvPr/>
        </p:nvSpPr>
        <p:spPr bwMode="auto">
          <a:xfrm>
            <a:off x="4772025" y="2819400"/>
            <a:ext cx="138113" cy="136525"/>
          </a:xfrm>
          <a:prstGeom prst="ellipse">
            <a:avLst/>
          </a:prstGeom>
          <a:solidFill>
            <a:schemeClr val="bg1">
              <a:lumMod val="75000"/>
            </a:schemeClr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Oval 34"/>
          <p:cNvSpPr/>
          <p:nvPr/>
        </p:nvSpPr>
        <p:spPr bwMode="auto">
          <a:xfrm>
            <a:off x="4649788" y="2392363"/>
            <a:ext cx="136525" cy="138112"/>
          </a:xfrm>
          <a:prstGeom prst="ellipse">
            <a:avLst/>
          </a:prstGeom>
          <a:solidFill>
            <a:schemeClr val="bg1">
              <a:lumMod val="75000"/>
            </a:schemeClr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Oval 35"/>
          <p:cNvSpPr/>
          <p:nvPr/>
        </p:nvSpPr>
        <p:spPr bwMode="auto">
          <a:xfrm>
            <a:off x="4840288" y="3162300"/>
            <a:ext cx="138112" cy="136525"/>
          </a:xfrm>
          <a:prstGeom prst="ellipse">
            <a:avLst/>
          </a:prstGeom>
          <a:solidFill>
            <a:schemeClr val="bg1">
              <a:lumMod val="75000"/>
            </a:schemeClr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" name="Oval 36"/>
          <p:cNvSpPr/>
          <p:nvPr/>
        </p:nvSpPr>
        <p:spPr bwMode="auto">
          <a:xfrm>
            <a:off x="4978400" y="2560638"/>
            <a:ext cx="136525" cy="136525"/>
          </a:xfrm>
          <a:prstGeom prst="ellipse">
            <a:avLst/>
          </a:prstGeom>
          <a:solidFill>
            <a:schemeClr val="bg1">
              <a:lumMod val="75000"/>
            </a:schemeClr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862" name="TextBox 37"/>
          <p:cNvSpPr txBox="1">
            <a:spLocks noChangeArrowheads="1"/>
          </p:cNvSpPr>
          <p:nvPr/>
        </p:nvSpPr>
        <p:spPr bwMode="auto">
          <a:xfrm>
            <a:off x="1066800" y="1828800"/>
            <a:ext cx="187480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</a:rPr>
              <a:t>Твёрдая форма</a:t>
            </a:r>
            <a:endParaRPr lang="en-US" baseline="-25000" dirty="0">
              <a:solidFill>
                <a:srgbClr val="000000"/>
              </a:solidFill>
            </a:endParaRPr>
          </a:p>
        </p:txBody>
      </p:sp>
      <p:sp>
        <p:nvSpPr>
          <p:cNvPr id="35863" name="TextBox 38"/>
          <p:cNvSpPr txBox="1">
            <a:spLocks noChangeArrowheads="1"/>
          </p:cNvSpPr>
          <p:nvPr/>
        </p:nvSpPr>
        <p:spPr bwMode="auto">
          <a:xfrm>
            <a:off x="4875213" y="1828800"/>
            <a:ext cx="25158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</a:rPr>
              <a:t>Молекулы в растворе</a:t>
            </a:r>
            <a:endParaRPr lang="en-US" baseline="-25000" dirty="0">
              <a:solidFill>
                <a:srgbClr val="000000"/>
              </a:solidFill>
            </a:endParaRPr>
          </a:p>
        </p:txBody>
      </p:sp>
      <p:grpSp>
        <p:nvGrpSpPr>
          <p:cNvPr id="6" name="Group 11"/>
          <p:cNvGrpSpPr>
            <a:grpSpLocks/>
          </p:cNvGrpSpPr>
          <p:nvPr/>
        </p:nvGrpSpPr>
        <p:grpSpPr bwMode="auto">
          <a:xfrm rot="5400000">
            <a:off x="5973763" y="2465387"/>
            <a:ext cx="152400" cy="1127125"/>
            <a:chOff x="1980406" y="3398520"/>
            <a:chExt cx="153193" cy="1127760"/>
          </a:xfrm>
        </p:grpSpPr>
        <p:cxnSp>
          <p:nvCxnSpPr>
            <p:cNvPr id="41" name="Straight Arrow Connector 40"/>
            <p:cNvCxnSpPr/>
            <p:nvPr/>
          </p:nvCxnSpPr>
          <p:spPr>
            <a:xfrm rot="16200000" flipV="1">
              <a:off x="1432414" y="3979869"/>
              <a:ext cx="1097581" cy="1596"/>
            </a:xfrm>
            <a:prstGeom prst="straightConnector1">
              <a:avLst/>
            </a:prstGeom>
            <a:ln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rot="5400000">
              <a:off x="1584012" y="4010049"/>
              <a:ext cx="1097580" cy="1595"/>
            </a:xfrm>
            <a:prstGeom prst="straightConnector1">
              <a:avLst/>
            </a:prstGeom>
            <a:ln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Oval 44"/>
          <p:cNvSpPr/>
          <p:nvPr/>
        </p:nvSpPr>
        <p:spPr bwMode="auto">
          <a:xfrm>
            <a:off x="6934200" y="3124200"/>
            <a:ext cx="136525" cy="136525"/>
          </a:xfrm>
          <a:prstGeom prst="ellipse">
            <a:avLst/>
          </a:prstGeom>
          <a:solidFill>
            <a:srgbClr val="FF969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866" name="TextBox 47"/>
          <p:cNvSpPr txBox="1">
            <a:spLocks noChangeArrowheads="1"/>
          </p:cNvSpPr>
          <p:nvPr/>
        </p:nvSpPr>
        <p:spPr bwMode="auto">
          <a:xfrm>
            <a:off x="7188598" y="3363913"/>
            <a:ext cx="55175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[</a:t>
            </a:r>
            <a:r>
              <a:rPr lang="en-US" i="1" dirty="0">
                <a:solidFill>
                  <a:srgbClr val="000000"/>
                </a:solidFill>
              </a:rPr>
              <a:t>A</a:t>
            </a:r>
            <a:r>
              <a:rPr lang="en-US" baseline="30000" dirty="0" smtClean="0">
                <a:solidFill>
                  <a:srgbClr val="000000"/>
                </a:solidFill>
              </a:rPr>
              <a:t>–</a:t>
            </a:r>
            <a:r>
              <a:rPr lang="en-US" dirty="0" smtClean="0">
                <a:solidFill>
                  <a:srgbClr val="000000"/>
                </a:solidFill>
              </a:rPr>
              <a:t>]</a:t>
            </a:r>
            <a:endParaRPr lang="en-US" baseline="-25000" dirty="0">
              <a:solidFill>
                <a:srgbClr val="000000"/>
              </a:solidFill>
            </a:endParaRPr>
          </a:p>
        </p:txBody>
      </p:sp>
      <p:sp>
        <p:nvSpPr>
          <p:cNvPr id="49" name="Oval 48"/>
          <p:cNvSpPr/>
          <p:nvPr/>
        </p:nvSpPr>
        <p:spPr bwMode="auto">
          <a:xfrm>
            <a:off x="7254875" y="2819400"/>
            <a:ext cx="136525" cy="136525"/>
          </a:xfrm>
          <a:prstGeom prst="ellipse">
            <a:avLst/>
          </a:prstGeom>
          <a:solidFill>
            <a:srgbClr val="FF969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0" name="Oval 49"/>
          <p:cNvSpPr/>
          <p:nvPr/>
        </p:nvSpPr>
        <p:spPr bwMode="auto">
          <a:xfrm>
            <a:off x="7162800" y="2438400"/>
            <a:ext cx="136525" cy="136525"/>
          </a:xfrm>
          <a:prstGeom prst="ellipse">
            <a:avLst/>
          </a:prstGeom>
          <a:solidFill>
            <a:srgbClr val="FF969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" name="Oval 50"/>
          <p:cNvSpPr/>
          <p:nvPr/>
        </p:nvSpPr>
        <p:spPr bwMode="auto">
          <a:xfrm>
            <a:off x="7712075" y="2667000"/>
            <a:ext cx="136525" cy="136525"/>
          </a:xfrm>
          <a:prstGeom prst="ellipse">
            <a:avLst/>
          </a:prstGeom>
          <a:solidFill>
            <a:srgbClr val="FF969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2" name="Oval 51"/>
          <p:cNvSpPr/>
          <p:nvPr/>
        </p:nvSpPr>
        <p:spPr bwMode="auto">
          <a:xfrm>
            <a:off x="7543800" y="3048000"/>
            <a:ext cx="136525" cy="136525"/>
          </a:xfrm>
          <a:prstGeom prst="ellipse">
            <a:avLst/>
          </a:prstGeom>
          <a:solidFill>
            <a:srgbClr val="FF969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871" name="TextBox 52"/>
          <p:cNvSpPr txBox="1">
            <a:spLocks noChangeArrowheads="1"/>
          </p:cNvSpPr>
          <p:nvPr/>
        </p:nvSpPr>
        <p:spPr bwMode="auto">
          <a:xfrm>
            <a:off x="2765425" y="2525713"/>
            <a:ext cx="4349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S</a:t>
            </a:r>
            <a:r>
              <a:rPr lang="en-US" baseline="-25000">
                <a:solidFill>
                  <a:srgbClr val="000000"/>
                </a:solidFill>
              </a:rPr>
              <a:t>o</a:t>
            </a:r>
          </a:p>
        </p:txBody>
      </p:sp>
      <p:sp>
        <p:nvSpPr>
          <p:cNvPr id="35872" name="TextBox 53"/>
          <p:cNvSpPr txBox="1">
            <a:spLocks noChangeArrowheads="1"/>
          </p:cNvSpPr>
          <p:nvPr/>
        </p:nvSpPr>
        <p:spPr bwMode="auto">
          <a:xfrm>
            <a:off x="5802313" y="2581275"/>
            <a:ext cx="4302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K</a:t>
            </a:r>
            <a:r>
              <a:rPr lang="en-US" baseline="-25000">
                <a:solidFill>
                  <a:srgbClr val="000000"/>
                </a:solidFill>
              </a:rPr>
              <a:t>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Введение</a:t>
            </a:r>
            <a:endParaRPr lang="en-US" dirty="0" smtClean="0"/>
          </a:p>
        </p:txBody>
      </p:sp>
      <p:sp>
        <p:nvSpPr>
          <p:cNvPr id="7171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87413"/>
            <a:ext cx="4038600" cy="4525963"/>
          </a:xfrm>
        </p:spPr>
        <p:txBody>
          <a:bodyPr/>
          <a:lstStyle/>
          <a:p>
            <a:pPr eaLnBrk="1" hangingPunct="1">
              <a:spcAft>
                <a:spcPts val="1000"/>
              </a:spcAft>
            </a:pPr>
            <a:r>
              <a:rPr lang="ru-RU" sz="2400" dirty="0" smtClean="0"/>
              <a:t>Базовые физикохимические свойства</a:t>
            </a:r>
          </a:p>
          <a:p>
            <a:pPr>
              <a:spcBef>
                <a:spcPts val="600"/>
              </a:spcBef>
              <a:spcAft>
                <a:spcPts val="1000"/>
              </a:spcAft>
            </a:pPr>
            <a:r>
              <a:rPr lang="ru-RU" sz="2400" dirty="0" smtClean="0"/>
              <a:t>Точка кипения</a:t>
            </a:r>
          </a:p>
          <a:p>
            <a:pPr>
              <a:spcBef>
                <a:spcPts val="600"/>
              </a:spcBef>
              <a:spcAft>
                <a:spcPts val="1000"/>
              </a:spcAft>
            </a:pPr>
            <a:r>
              <a:rPr lang="ru-RU" sz="2400" dirty="0" smtClean="0"/>
              <a:t>Давление насыщенного пара</a:t>
            </a:r>
            <a:endParaRPr lang="en-US" sz="2400" dirty="0" smtClean="0"/>
          </a:p>
          <a:p>
            <a:pPr>
              <a:spcBef>
                <a:spcPts val="600"/>
              </a:spcBef>
              <a:spcAft>
                <a:spcPts val="1000"/>
              </a:spcAft>
            </a:pPr>
            <a:r>
              <a:rPr lang="ru-RU" sz="2400" dirty="0" smtClean="0"/>
              <a:t>Параметры заместителей (Сигма)</a:t>
            </a:r>
            <a:endParaRPr lang="en-US" sz="2400" dirty="0" smtClean="0"/>
          </a:p>
        </p:txBody>
      </p:sp>
      <p:sp>
        <p:nvSpPr>
          <p:cNvPr id="7172" name="Content Placeholder 4"/>
          <p:cNvSpPr>
            <a:spLocks noGrp="1"/>
          </p:cNvSpPr>
          <p:nvPr>
            <p:ph sz="half" idx="2"/>
          </p:nvPr>
        </p:nvSpPr>
        <p:spPr>
          <a:xfrm>
            <a:off x="4648200" y="2287413"/>
            <a:ext cx="4038600" cy="4525963"/>
          </a:xfrm>
        </p:spPr>
        <p:txBody>
          <a:bodyPr/>
          <a:lstStyle/>
          <a:p>
            <a:pPr eaLnBrk="1" hangingPunct="1">
              <a:spcAft>
                <a:spcPts val="1000"/>
              </a:spcAft>
            </a:pPr>
            <a:r>
              <a:rPr lang="lt-LT" sz="2400" dirty="0" err="1" smtClean="0"/>
              <a:t>Absolv</a:t>
            </a:r>
            <a:endParaRPr lang="en-US" sz="2400" dirty="0" smtClean="0"/>
          </a:p>
          <a:p>
            <a:pPr eaLnBrk="1" hangingPunct="1">
              <a:spcAft>
                <a:spcPts val="1000"/>
              </a:spcAft>
            </a:pPr>
            <a:r>
              <a:rPr lang="lt-LT" sz="2400" dirty="0" err="1" smtClean="0"/>
              <a:t>pKa</a:t>
            </a:r>
            <a:endParaRPr lang="lt-LT" sz="2400" dirty="0" smtClean="0"/>
          </a:p>
          <a:p>
            <a:pPr eaLnBrk="1" hangingPunct="1">
              <a:spcAft>
                <a:spcPts val="1000"/>
              </a:spcAft>
            </a:pPr>
            <a:r>
              <a:rPr lang="lt-LT" sz="2400" dirty="0" err="1" smtClean="0"/>
              <a:t>LogP</a:t>
            </a:r>
            <a:endParaRPr lang="lt-LT" sz="2400" dirty="0" smtClean="0"/>
          </a:p>
          <a:p>
            <a:pPr eaLnBrk="1" hangingPunct="1">
              <a:spcAft>
                <a:spcPts val="1000"/>
              </a:spcAft>
            </a:pPr>
            <a:r>
              <a:rPr lang="lt-LT" sz="2400" dirty="0" err="1" smtClean="0"/>
              <a:t>LogD</a:t>
            </a:r>
            <a:endParaRPr lang="en-US" sz="2400" dirty="0" smtClean="0"/>
          </a:p>
          <a:p>
            <a:r>
              <a:rPr lang="ru-RU" sz="2400" dirty="0" smtClean="0"/>
              <a:t>Растворимостьв воде</a:t>
            </a:r>
            <a:endParaRPr lang="en-US" sz="2400" dirty="0" smtClean="0"/>
          </a:p>
          <a:p>
            <a:pPr lvl="1"/>
            <a:r>
              <a:rPr lang="lt-LT" sz="2000" dirty="0" err="1" smtClean="0"/>
              <a:t>LogSw</a:t>
            </a:r>
            <a:r>
              <a:rPr lang="ru-RU" sz="2000" dirty="0" smtClean="0"/>
              <a:t>, </a:t>
            </a:r>
            <a:r>
              <a:rPr lang="lt-LT" sz="2000" dirty="0" err="1" smtClean="0"/>
              <a:t>LogS</a:t>
            </a:r>
            <a:endParaRPr lang="lt-LT" sz="2000" dirty="0" smtClean="0"/>
          </a:p>
          <a:p>
            <a:r>
              <a:rPr lang="ru-RU" sz="2400" dirty="0" smtClean="0"/>
              <a:t>Растворимость в </a:t>
            </a:r>
            <a:r>
              <a:rPr lang="lt-LT" sz="2400" dirty="0" smtClean="0"/>
              <a:t>DMSO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7174" name="Rectangle 5"/>
          <p:cNvSpPr>
            <a:spLocks noChangeArrowheads="1"/>
          </p:cNvSpPr>
          <p:nvPr/>
        </p:nvSpPr>
        <p:spPr bwMode="auto">
          <a:xfrm>
            <a:off x="609601" y="1311151"/>
            <a:ext cx="792283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ru-RU" sz="2400" dirty="0" smtClean="0">
                <a:latin typeface="+mn-lt"/>
                <a:ea typeface="ＭＳ Ｐゴシック" pitchFamily="-107" charset="-128"/>
              </a:rPr>
              <a:t>Список физикохимических</a:t>
            </a:r>
            <a:r>
              <a:rPr lang="lt-LT" sz="2400" dirty="0" smtClean="0">
                <a:latin typeface="+mn-lt"/>
                <a:ea typeface="ＭＳ Ｐゴシック" pitchFamily="-107" charset="-128"/>
              </a:rPr>
              <a:t> </a:t>
            </a:r>
            <a:r>
              <a:rPr lang="ru-RU" sz="2400" dirty="0" smtClean="0">
                <a:latin typeface="+mn-lt"/>
                <a:ea typeface="ＭＳ Ｐゴシック" pitchFamily="-107" charset="-128"/>
              </a:rPr>
              <a:t>модулей в составе </a:t>
            </a:r>
            <a:r>
              <a:rPr lang="en-US" sz="2400" dirty="0" smtClean="0">
                <a:latin typeface="+mn-lt"/>
                <a:ea typeface="ＭＳ Ｐゴシック" pitchFamily="-107" charset="-128"/>
              </a:rPr>
              <a:t>ACD/</a:t>
            </a:r>
            <a:r>
              <a:rPr lang="lt-LT" sz="2400" dirty="0" smtClean="0">
                <a:latin typeface="+mn-lt"/>
                <a:ea typeface="ＭＳ Ｐゴシック" pitchFamily="-107" charset="-128"/>
              </a:rPr>
              <a:t>Percepta</a:t>
            </a:r>
            <a:r>
              <a:rPr lang="en-US" sz="2400" dirty="0" smtClean="0">
                <a:latin typeface="+mn-lt"/>
                <a:ea typeface="ＭＳ Ｐゴシック" pitchFamily="-107" charset="-128"/>
              </a:rPr>
              <a:t>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Растворимость</a:t>
            </a:r>
            <a:r>
              <a:rPr lang="en-US" dirty="0" smtClean="0"/>
              <a:t> (</a:t>
            </a:r>
            <a:r>
              <a:rPr lang="ru-RU" dirty="0" smtClean="0"/>
              <a:t>2</a:t>
            </a:r>
            <a:r>
              <a:rPr lang="en-US" dirty="0" smtClean="0"/>
              <a:t>)</a:t>
            </a:r>
          </a:p>
        </p:txBody>
      </p:sp>
      <p:sp>
        <p:nvSpPr>
          <p:cNvPr id="3686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Кислоты</a:t>
            </a:r>
            <a:endParaRPr lang="en-US" dirty="0" smtClean="0"/>
          </a:p>
        </p:txBody>
      </p:sp>
      <p:sp>
        <p:nvSpPr>
          <p:cNvPr id="36868" name="Text Placeholder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Основания</a:t>
            </a:r>
            <a:endParaRPr lang="en-US" dirty="0" smtClean="0"/>
          </a:p>
        </p:txBody>
      </p:sp>
      <p:graphicFrame>
        <p:nvGraphicFramePr>
          <p:cNvPr id="36870" name="Object 5"/>
          <p:cNvGraphicFramePr>
            <a:graphicFrameLocks noChangeAspect="1"/>
          </p:cNvGraphicFramePr>
          <p:nvPr/>
        </p:nvGraphicFramePr>
        <p:xfrm>
          <a:off x="647700" y="2349500"/>
          <a:ext cx="2565400" cy="482600"/>
        </p:xfrm>
        <a:graphic>
          <a:graphicData uri="http://schemas.openxmlformats.org/presentationml/2006/ole">
            <p:oleObj spid="_x0000_s122882" name="Equation" r:id="rId3" imgW="1282700" imgH="241300" progId="Equation.3">
              <p:embed/>
            </p:oleObj>
          </a:graphicData>
        </a:graphic>
      </p:graphicFrame>
      <p:graphicFrame>
        <p:nvGraphicFramePr>
          <p:cNvPr id="36871" name="Object 6"/>
          <p:cNvGraphicFramePr>
            <a:graphicFrameLocks noChangeAspect="1"/>
          </p:cNvGraphicFramePr>
          <p:nvPr/>
        </p:nvGraphicFramePr>
        <p:xfrm>
          <a:off x="4749800" y="2362200"/>
          <a:ext cx="2565400" cy="482600"/>
        </p:xfrm>
        <a:graphic>
          <a:graphicData uri="http://schemas.openxmlformats.org/presentationml/2006/ole">
            <p:oleObj spid="_x0000_s122883" name="Equation" r:id="rId4" imgW="1282700" imgH="241300" progId="Equation.3">
              <p:embed/>
            </p:oleObj>
          </a:graphicData>
        </a:graphic>
      </p:graphicFrame>
      <p:pic>
        <p:nvPicPr>
          <p:cNvPr id="36872" name="Picture 7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3352800"/>
            <a:ext cx="4046538" cy="262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6873" name="Object 8"/>
          <p:cNvGraphicFramePr>
            <a:graphicFrameLocks noChangeAspect="1"/>
          </p:cNvGraphicFramePr>
          <p:nvPr/>
        </p:nvGraphicFramePr>
        <p:xfrm>
          <a:off x="2057400" y="4876800"/>
          <a:ext cx="2063750" cy="981075"/>
        </p:xfrm>
        <a:graphic>
          <a:graphicData uri="http://schemas.openxmlformats.org/presentationml/2006/ole">
            <p:oleObj spid="_x0000_s122884" name="ChemSketch" r:id="rId6" imgW="2063496" imgH="981456" progId="ACD.ChemSketch.20">
              <p:embed/>
            </p:oleObj>
          </a:graphicData>
        </a:graphic>
      </p:graphicFrame>
      <p:sp>
        <p:nvSpPr>
          <p:cNvPr id="36874" name="TextBox 21"/>
          <p:cNvSpPr txBox="1">
            <a:spLocks noChangeArrowheads="1"/>
          </p:cNvSpPr>
          <p:nvPr/>
        </p:nvSpPr>
        <p:spPr bwMode="auto">
          <a:xfrm>
            <a:off x="2527133" y="6080125"/>
            <a:ext cx="100681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200" dirty="0" smtClean="0">
                <a:solidFill>
                  <a:srgbClr val="000000"/>
                </a:solidFill>
              </a:rPr>
              <a:t>Ибупрофен</a:t>
            </a:r>
            <a:endParaRPr lang="en-US" sz="1200" dirty="0">
              <a:solidFill>
                <a:srgbClr val="000000"/>
              </a:solidFill>
            </a:endParaRPr>
          </a:p>
        </p:txBody>
      </p:sp>
      <p:pic>
        <p:nvPicPr>
          <p:cNvPr id="36875" name="Picture 9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48200" y="3255963"/>
            <a:ext cx="4079875" cy="268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6876" name="Object 10"/>
          <p:cNvGraphicFramePr>
            <a:graphicFrameLocks noChangeAspect="1"/>
          </p:cNvGraphicFramePr>
          <p:nvPr/>
        </p:nvGraphicFramePr>
        <p:xfrm>
          <a:off x="5257800" y="4587875"/>
          <a:ext cx="1473200" cy="1492250"/>
        </p:xfrm>
        <a:graphic>
          <a:graphicData uri="http://schemas.openxmlformats.org/presentationml/2006/ole">
            <p:oleObj spid="_x0000_s122885" name="ChemSketch" r:id="rId8" imgW="1682496" imgH="1706880" progId="ACD.ChemSketch.20">
              <p:embed/>
            </p:oleObj>
          </a:graphicData>
        </a:graphic>
      </p:graphicFrame>
      <p:sp>
        <p:nvSpPr>
          <p:cNvPr id="36877" name="TextBox 21"/>
          <p:cNvSpPr txBox="1">
            <a:spLocks noChangeArrowheads="1"/>
          </p:cNvSpPr>
          <p:nvPr/>
        </p:nvSpPr>
        <p:spPr bwMode="auto">
          <a:xfrm>
            <a:off x="5928000" y="6124575"/>
            <a:ext cx="122341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200" dirty="0" smtClean="0">
                <a:solidFill>
                  <a:srgbClr val="000000"/>
                </a:solidFill>
              </a:rPr>
              <a:t>Амитриптилин</a:t>
            </a:r>
            <a:endParaRPr lang="en-US" sz="1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Растворимость в желудочно-кишечном тракте</a:t>
            </a:r>
            <a:endParaRPr lang="en-US" dirty="0" smtClean="0"/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Aft>
                <a:spcPts val="1000"/>
              </a:spcAft>
            </a:pPr>
            <a:r>
              <a:rPr lang="ru-RU" sz="2200" dirty="0" smtClean="0"/>
              <a:t>Особый алгоритм, использующийся в </a:t>
            </a:r>
            <a:r>
              <a:rPr lang="lt-LT" sz="2200" dirty="0" smtClean="0"/>
              <a:t>PK Explorer </a:t>
            </a:r>
            <a:r>
              <a:rPr lang="ru-RU" sz="2200" dirty="0" smtClean="0"/>
              <a:t>для оценки солюбизирующего эффекта солей желчных кислот</a:t>
            </a:r>
            <a:r>
              <a:rPr lang="en-US" sz="2200" dirty="0" smtClean="0"/>
              <a:t>:</a:t>
            </a:r>
          </a:p>
          <a:p>
            <a:pPr marL="914400" lvl="1" indent="-457200" eaLnBrk="1" hangingPunct="1">
              <a:spcAft>
                <a:spcPts val="1000"/>
              </a:spcAft>
              <a:buFont typeface="Verdana" pitchFamily="34" charset="0"/>
              <a:buAutoNum type="arabicPeriod"/>
            </a:pPr>
            <a:endParaRPr lang="en-US" sz="2200" dirty="0" smtClean="0"/>
          </a:p>
        </p:txBody>
      </p:sp>
      <p:graphicFrame>
        <p:nvGraphicFramePr>
          <p:cNvPr id="37893" name="Object 1"/>
          <p:cNvGraphicFramePr>
            <a:graphicFrameLocks noChangeAspect="1"/>
          </p:cNvGraphicFramePr>
          <p:nvPr/>
        </p:nvGraphicFramePr>
        <p:xfrm>
          <a:off x="2971800" y="3140968"/>
          <a:ext cx="3200400" cy="457200"/>
        </p:xfrm>
        <a:graphic>
          <a:graphicData uri="http://schemas.openxmlformats.org/presentationml/2006/ole">
            <p:oleObj spid="_x0000_s123906" name="Equation" r:id="rId3" imgW="1600200" imgH="228600" progId="Equation.3">
              <p:embed/>
            </p:oleObj>
          </a:graphicData>
        </a:graphic>
      </p:graphicFrame>
      <p:sp>
        <p:nvSpPr>
          <p:cNvPr id="6" name="Rectangle 5"/>
          <p:cNvSpPr/>
          <p:nvPr/>
        </p:nvSpPr>
        <p:spPr bwMode="auto">
          <a:xfrm>
            <a:off x="614363" y="4252913"/>
            <a:ext cx="7391400" cy="1690687"/>
          </a:xfrm>
          <a:prstGeom prst="rect">
            <a:avLst/>
          </a:prstGeom>
          <a:solidFill>
            <a:srgbClr val="E5F3FF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Group 6"/>
          <p:cNvGrpSpPr>
            <a:grpSpLocks noChangeAspect="1"/>
          </p:cNvGrpSpPr>
          <p:nvPr/>
        </p:nvGrpSpPr>
        <p:grpSpPr>
          <a:xfrm>
            <a:off x="1072116" y="5452509"/>
            <a:ext cx="647700" cy="209550"/>
            <a:chOff x="1371600" y="3638550"/>
            <a:chExt cx="1295400" cy="4191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" name="Can 7"/>
            <p:cNvSpPr/>
            <p:nvPr/>
          </p:nvSpPr>
          <p:spPr bwMode="auto">
            <a:xfrm>
              <a:off x="1371600" y="3638550"/>
              <a:ext cx="1295400" cy="419100"/>
            </a:xfrm>
            <a:prstGeom prst="can">
              <a:avLst>
                <a:gd name="adj" fmla="val 50000"/>
              </a:avLst>
            </a:prstGeom>
            <a:solidFill>
              <a:schemeClr val="bg1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45720" tIns="91440" rIns="9144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 bwMode="auto">
            <a:xfrm flipV="1">
              <a:off x="1594884" y="3646968"/>
              <a:ext cx="786809" cy="180753"/>
            </a:xfrm>
            <a:prstGeom prst="line">
              <a:avLst/>
            </a:prstGeom>
            <a:solidFill>
              <a:srgbClr val="E5F3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0" name="Oval 9"/>
          <p:cNvSpPr/>
          <p:nvPr/>
        </p:nvSpPr>
        <p:spPr bwMode="auto">
          <a:xfrm>
            <a:off x="1184275" y="5319713"/>
            <a:ext cx="90488" cy="90487"/>
          </a:xfrm>
          <a:prstGeom prst="ellips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1362075" y="5243513"/>
            <a:ext cx="90488" cy="90487"/>
          </a:xfrm>
          <a:prstGeom prst="ellips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1300163" y="5014913"/>
            <a:ext cx="92075" cy="90487"/>
          </a:xfrm>
          <a:prstGeom prst="ellipse">
            <a:avLst/>
          </a:prstGeom>
          <a:solidFill>
            <a:srgbClr val="E5F3FF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1514475" y="4938713"/>
            <a:ext cx="90488" cy="90487"/>
          </a:xfrm>
          <a:prstGeom prst="ellips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1590675" y="5167313"/>
            <a:ext cx="90488" cy="90487"/>
          </a:xfrm>
          <a:prstGeom prst="ellips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5" name="Group 11"/>
          <p:cNvGrpSpPr>
            <a:grpSpLocks/>
          </p:cNvGrpSpPr>
          <p:nvPr/>
        </p:nvGrpSpPr>
        <p:grpSpPr bwMode="auto">
          <a:xfrm rot="5400000">
            <a:off x="2625726" y="4938712"/>
            <a:ext cx="152400" cy="1127125"/>
            <a:chOff x="1980406" y="3398520"/>
            <a:chExt cx="153193" cy="1127760"/>
          </a:xfrm>
        </p:grpSpPr>
        <p:cxnSp>
          <p:nvCxnSpPr>
            <p:cNvPr id="16" name="Straight Arrow Connector 15"/>
            <p:cNvCxnSpPr/>
            <p:nvPr/>
          </p:nvCxnSpPr>
          <p:spPr>
            <a:xfrm rot="16200000" flipV="1">
              <a:off x="1432415" y="3979869"/>
              <a:ext cx="1097580" cy="1596"/>
            </a:xfrm>
            <a:prstGeom prst="straightConnector1">
              <a:avLst/>
            </a:prstGeom>
            <a:ln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rot="5400000">
              <a:off x="1584011" y="4010049"/>
              <a:ext cx="1097581" cy="1595"/>
            </a:xfrm>
            <a:prstGeom prst="straightConnector1">
              <a:avLst/>
            </a:prstGeom>
            <a:ln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Oval 19"/>
          <p:cNvSpPr/>
          <p:nvPr/>
        </p:nvSpPr>
        <p:spPr bwMode="auto">
          <a:xfrm>
            <a:off x="3892550" y="5097463"/>
            <a:ext cx="136525" cy="138112"/>
          </a:xfrm>
          <a:prstGeom prst="ellipse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3921125" y="5562600"/>
            <a:ext cx="136525" cy="138113"/>
          </a:xfrm>
          <a:prstGeom prst="ellipse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4368800" y="5295900"/>
            <a:ext cx="136525" cy="138113"/>
          </a:xfrm>
          <a:prstGeom prst="ellipse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905" name="TextBox 27"/>
          <p:cNvSpPr txBox="1">
            <a:spLocks noChangeArrowheads="1"/>
          </p:cNvSpPr>
          <p:nvPr/>
        </p:nvSpPr>
        <p:spPr bwMode="auto">
          <a:xfrm>
            <a:off x="766763" y="4329113"/>
            <a:ext cx="6048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GIT</a:t>
            </a:r>
            <a:endParaRPr lang="en-US" baseline="-25000">
              <a:solidFill>
                <a:srgbClr val="000000"/>
              </a:solidFill>
            </a:endParaRPr>
          </a:p>
        </p:txBody>
      </p:sp>
      <p:grpSp>
        <p:nvGrpSpPr>
          <p:cNvPr id="7" name="Group 11"/>
          <p:cNvGrpSpPr>
            <a:grpSpLocks/>
          </p:cNvGrpSpPr>
          <p:nvPr/>
        </p:nvGrpSpPr>
        <p:grpSpPr bwMode="auto">
          <a:xfrm rot="5400000">
            <a:off x="5675313" y="4965700"/>
            <a:ext cx="152400" cy="1127125"/>
            <a:chOff x="1980406" y="3398520"/>
            <a:chExt cx="153193" cy="1127760"/>
          </a:xfrm>
        </p:grpSpPr>
        <p:cxnSp>
          <p:nvCxnSpPr>
            <p:cNvPr id="31" name="Straight Arrow Connector 30"/>
            <p:cNvCxnSpPr/>
            <p:nvPr/>
          </p:nvCxnSpPr>
          <p:spPr>
            <a:xfrm rot="16200000" flipV="1">
              <a:off x="1432414" y="3979869"/>
              <a:ext cx="1097581" cy="1595"/>
            </a:xfrm>
            <a:prstGeom prst="straightConnector1">
              <a:avLst/>
            </a:prstGeom>
            <a:ln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rot="5400000">
              <a:off x="1584011" y="4010048"/>
              <a:ext cx="1097580" cy="1596"/>
            </a:xfrm>
            <a:prstGeom prst="straightConnector1">
              <a:avLst/>
            </a:prstGeom>
            <a:ln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907" name="TextBox 38"/>
          <p:cNvSpPr txBox="1">
            <a:spLocks noChangeArrowheads="1"/>
          </p:cNvSpPr>
          <p:nvPr/>
        </p:nvSpPr>
        <p:spPr bwMode="auto">
          <a:xfrm>
            <a:off x="2466975" y="5026025"/>
            <a:ext cx="433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S</a:t>
            </a:r>
            <a:r>
              <a:rPr lang="en-US" baseline="-25000">
                <a:solidFill>
                  <a:srgbClr val="000000"/>
                </a:solidFill>
              </a:rPr>
              <a:t>o</a:t>
            </a:r>
          </a:p>
        </p:txBody>
      </p:sp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4310063" y="5643563"/>
            <a:ext cx="468312" cy="112712"/>
            <a:chOff x="6156435" y="3505200"/>
            <a:chExt cx="935481" cy="225427"/>
          </a:xfrm>
        </p:grpSpPr>
        <p:sp>
          <p:nvSpPr>
            <p:cNvPr id="3" name="Rectangle 2"/>
            <p:cNvSpPr/>
            <p:nvPr/>
          </p:nvSpPr>
          <p:spPr bwMode="auto">
            <a:xfrm>
              <a:off x="6156435" y="3505200"/>
              <a:ext cx="646910" cy="225427"/>
            </a:xfrm>
            <a:prstGeom prst="rect">
              <a:avLst/>
            </a:prstGeom>
            <a:solidFill>
              <a:srgbClr val="FFFF66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45720" tIns="91440" rIns="9144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" name="Rectangle 3"/>
            <p:cNvSpPr/>
            <p:nvPr/>
          </p:nvSpPr>
          <p:spPr bwMode="auto">
            <a:xfrm>
              <a:off x="6803345" y="3505200"/>
              <a:ext cx="288571" cy="225427"/>
            </a:xfrm>
            <a:prstGeom prst="rect">
              <a:avLst/>
            </a:prstGeom>
            <a:solidFill>
              <a:srgbClr val="FF9696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45720" tIns="91440" rIns="9144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8" name="Group 46"/>
          <p:cNvGrpSpPr>
            <a:grpSpLocks noChangeAspect="1"/>
          </p:cNvGrpSpPr>
          <p:nvPr/>
        </p:nvGrpSpPr>
        <p:grpSpPr bwMode="auto">
          <a:xfrm rot="-3261318">
            <a:off x="4132263" y="4697413"/>
            <a:ext cx="468312" cy="112712"/>
            <a:chOff x="6156435" y="3505200"/>
            <a:chExt cx="935481" cy="225427"/>
          </a:xfrm>
        </p:grpSpPr>
        <p:sp>
          <p:nvSpPr>
            <p:cNvPr id="48" name="Rectangle 47"/>
            <p:cNvSpPr/>
            <p:nvPr/>
          </p:nvSpPr>
          <p:spPr bwMode="auto">
            <a:xfrm>
              <a:off x="6147186" y="3506040"/>
              <a:ext cx="646910" cy="225427"/>
            </a:xfrm>
            <a:prstGeom prst="rect">
              <a:avLst/>
            </a:prstGeom>
            <a:solidFill>
              <a:srgbClr val="FFFF66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45720" tIns="91440" rIns="9144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9" name="Rectangle 48"/>
            <p:cNvSpPr/>
            <p:nvPr/>
          </p:nvSpPr>
          <p:spPr bwMode="auto">
            <a:xfrm>
              <a:off x="6802812" y="3503857"/>
              <a:ext cx="288573" cy="225429"/>
            </a:xfrm>
            <a:prstGeom prst="rect">
              <a:avLst/>
            </a:prstGeom>
            <a:solidFill>
              <a:srgbClr val="FF9696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45720" tIns="91440" rIns="9144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9" name="Group 49"/>
          <p:cNvGrpSpPr>
            <a:grpSpLocks noChangeAspect="1"/>
          </p:cNvGrpSpPr>
          <p:nvPr/>
        </p:nvGrpSpPr>
        <p:grpSpPr bwMode="auto">
          <a:xfrm rot="-1769602">
            <a:off x="4624388" y="5064125"/>
            <a:ext cx="466725" cy="112713"/>
            <a:chOff x="6156435" y="3505200"/>
            <a:chExt cx="935481" cy="225427"/>
          </a:xfrm>
        </p:grpSpPr>
        <p:sp>
          <p:nvSpPr>
            <p:cNvPr id="51" name="Rectangle 50"/>
            <p:cNvSpPr/>
            <p:nvPr/>
          </p:nvSpPr>
          <p:spPr bwMode="auto">
            <a:xfrm>
              <a:off x="6152174" y="3494038"/>
              <a:ext cx="645928" cy="225427"/>
            </a:xfrm>
            <a:prstGeom prst="rect">
              <a:avLst/>
            </a:prstGeom>
            <a:solidFill>
              <a:srgbClr val="FFFF66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45720" tIns="91440" rIns="9144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2" name="Rectangle 51"/>
            <p:cNvSpPr/>
            <p:nvPr/>
          </p:nvSpPr>
          <p:spPr bwMode="auto">
            <a:xfrm>
              <a:off x="6800426" y="3496705"/>
              <a:ext cx="289553" cy="225427"/>
            </a:xfrm>
            <a:prstGeom prst="rect">
              <a:avLst/>
            </a:prstGeom>
            <a:solidFill>
              <a:srgbClr val="FF9696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45720" tIns="91440" rIns="9144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1" name="Group 52"/>
          <p:cNvGrpSpPr>
            <a:grpSpLocks noChangeAspect="1"/>
          </p:cNvGrpSpPr>
          <p:nvPr/>
        </p:nvGrpSpPr>
        <p:grpSpPr bwMode="auto">
          <a:xfrm rot="-8408875">
            <a:off x="3462338" y="5241925"/>
            <a:ext cx="468312" cy="112713"/>
            <a:chOff x="6156435" y="3505200"/>
            <a:chExt cx="935481" cy="225427"/>
          </a:xfrm>
        </p:grpSpPr>
        <p:sp>
          <p:nvSpPr>
            <p:cNvPr id="54" name="Rectangle 53"/>
            <p:cNvSpPr/>
            <p:nvPr/>
          </p:nvSpPr>
          <p:spPr bwMode="auto">
            <a:xfrm>
              <a:off x="6155367" y="3506742"/>
              <a:ext cx="646910" cy="225425"/>
            </a:xfrm>
            <a:prstGeom prst="rect">
              <a:avLst/>
            </a:prstGeom>
            <a:solidFill>
              <a:srgbClr val="FFFF66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45720" tIns="91440" rIns="9144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5" name="Rectangle 54"/>
            <p:cNvSpPr/>
            <p:nvPr/>
          </p:nvSpPr>
          <p:spPr bwMode="auto">
            <a:xfrm>
              <a:off x="6810797" y="3505745"/>
              <a:ext cx="288571" cy="225425"/>
            </a:xfrm>
            <a:prstGeom prst="rect">
              <a:avLst/>
            </a:prstGeom>
            <a:solidFill>
              <a:srgbClr val="FF9696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45720" tIns="91440" rIns="9144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3" name="Group 55"/>
          <p:cNvGrpSpPr>
            <a:grpSpLocks noChangeAspect="1"/>
          </p:cNvGrpSpPr>
          <p:nvPr/>
        </p:nvGrpSpPr>
        <p:grpSpPr bwMode="auto">
          <a:xfrm rot="4025898" flipH="1">
            <a:off x="3589338" y="4694238"/>
            <a:ext cx="468312" cy="112712"/>
            <a:chOff x="6156435" y="3505200"/>
            <a:chExt cx="935481" cy="225427"/>
          </a:xfrm>
        </p:grpSpPr>
        <p:sp>
          <p:nvSpPr>
            <p:cNvPr id="57" name="Rectangle 56"/>
            <p:cNvSpPr/>
            <p:nvPr/>
          </p:nvSpPr>
          <p:spPr bwMode="auto">
            <a:xfrm>
              <a:off x="6165591" y="3507209"/>
              <a:ext cx="646910" cy="225427"/>
            </a:xfrm>
            <a:prstGeom prst="rect">
              <a:avLst/>
            </a:prstGeom>
            <a:solidFill>
              <a:srgbClr val="FFFF66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45720" tIns="91440" rIns="9144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8" name="Rectangle 57"/>
            <p:cNvSpPr/>
            <p:nvPr/>
          </p:nvSpPr>
          <p:spPr bwMode="auto">
            <a:xfrm>
              <a:off x="6803841" y="3506047"/>
              <a:ext cx="288571" cy="225427"/>
            </a:xfrm>
            <a:prstGeom prst="rect">
              <a:avLst/>
            </a:prstGeom>
            <a:solidFill>
              <a:srgbClr val="FF9696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45720" tIns="91440" rIns="9144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5" name="Group 16383"/>
          <p:cNvGrpSpPr>
            <a:grpSpLocks/>
          </p:cNvGrpSpPr>
          <p:nvPr/>
        </p:nvGrpSpPr>
        <p:grpSpPr bwMode="auto">
          <a:xfrm>
            <a:off x="6954838" y="4659313"/>
            <a:ext cx="320675" cy="319087"/>
            <a:chOff x="7052932" y="4663440"/>
            <a:chExt cx="320040" cy="320040"/>
          </a:xfrm>
        </p:grpSpPr>
        <p:sp>
          <p:nvSpPr>
            <p:cNvPr id="60" name="Oval 59"/>
            <p:cNvSpPr/>
            <p:nvPr/>
          </p:nvSpPr>
          <p:spPr bwMode="auto">
            <a:xfrm>
              <a:off x="7052932" y="4663440"/>
              <a:ext cx="320040" cy="320040"/>
            </a:xfrm>
            <a:prstGeom prst="ellipse">
              <a:avLst/>
            </a:prstGeom>
            <a:solidFill>
              <a:srgbClr val="FFFF66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45720" tIns="91440" rIns="9144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9" name="Oval 58"/>
            <p:cNvSpPr/>
            <p:nvPr/>
          </p:nvSpPr>
          <p:spPr bwMode="auto">
            <a:xfrm>
              <a:off x="7128981" y="4735090"/>
              <a:ext cx="182200" cy="183108"/>
            </a:xfrm>
            <a:prstGeom prst="ellipse">
              <a:avLst/>
            </a:prstGeom>
            <a:solidFill>
              <a:srgbClr val="FF9696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45720" tIns="91440" rIns="9144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6" name="Oval 35"/>
            <p:cNvSpPr/>
            <p:nvPr/>
          </p:nvSpPr>
          <p:spPr bwMode="auto">
            <a:xfrm>
              <a:off x="7146409" y="4762159"/>
              <a:ext cx="136255" cy="13852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45720" tIns="91440" rIns="9144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6" name="Group 69"/>
          <p:cNvGrpSpPr>
            <a:grpSpLocks/>
          </p:cNvGrpSpPr>
          <p:nvPr/>
        </p:nvGrpSpPr>
        <p:grpSpPr bwMode="auto">
          <a:xfrm>
            <a:off x="7375525" y="4876800"/>
            <a:ext cx="320675" cy="320675"/>
            <a:chOff x="7052932" y="4663440"/>
            <a:chExt cx="320040" cy="320040"/>
          </a:xfrm>
        </p:grpSpPr>
        <p:sp>
          <p:nvSpPr>
            <p:cNvPr id="71" name="Oval 70"/>
            <p:cNvSpPr/>
            <p:nvPr/>
          </p:nvSpPr>
          <p:spPr bwMode="auto">
            <a:xfrm>
              <a:off x="7052932" y="4663440"/>
              <a:ext cx="320040" cy="320040"/>
            </a:xfrm>
            <a:prstGeom prst="ellipse">
              <a:avLst/>
            </a:prstGeom>
            <a:solidFill>
              <a:srgbClr val="FFFF66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45720" tIns="91440" rIns="9144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2" name="Oval 71"/>
            <p:cNvSpPr/>
            <p:nvPr/>
          </p:nvSpPr>
          <p:spPr bwMode="auto">
            <a:xfrm>
              <a:off x="7128981" y="4734737"/>
              <a:ext cx="182201" cy="183785"/>
            </a:xfrm>
            <a:prstGeom prst="ellipse">
              <a:avLst/>
            </a:prstGeom>
            <a:solidFill>
              <a:srgbClr val="FF9696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45720" tIns="91440" rIns="9144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3" name="Oval 72"/>
            <p:cNvSpPr/>
            <p:nvPr/>
          </p:nvSpPr>
          <p:spPr bwMode="auto">
            <a:xfrm>
              <a:off x="7146410" y="4763255"/>
              <a:ext cx="136255" cy="13625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45720" tIns="91440" rIns="9144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7" name="Group 73"/>
          <p:cNvGrpSpPr>
            <a:grpSpLocks/>
          </p:cNvGrpSpPr>
          <p:nvPr/>
        </p:nvGrpSpPr>
        <p:grpSpPr bwMode="auto">
          <a:xfrm>
            <a:off x="6934200" y="5181600"/>
            <a:ext cx="320675" cy="320675"/>
            <a:chOff x="7052932" y="4663440"/>
            <a:chExt cx="320040" cy="320040"/>
          </a:xfrm>
        </p:grpSpPr>
        <p:sp>
          <p:nvSpPr>
            <p:cNvPr id="75" name="Oval 74"/>
            <p:cNvSpPr/>
            <p:nvPr/>
          </p:nvSpPr>
          <p:spPr bwMode="auto">
            <a:xfrm>
              <a:off x="7052932" y="4663440"/>
              <a:ext cx="320040" cy="320040"/>
            </a:xfrm>
            <a:prstGeom prst="ellipse">
              <a:avLst/>
            </a:prstGeom>
            <a:solidFill>
              <a:srgbClr val="FFFF66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45720" tIns="91440" rIns="9144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6" name="Oval 75"/>
            <p:cNvSpPr/>
            <p:nvPr/>
          </p:nvSpPr>
          <p:spPr bwMode="auto">
            <a:xfrm>
              <a:off x="7128981" y="4734737"/>
              <a:ext cx="182201" cy="183785"/>
            </a:xfrm>
            <a:prstGeom prst="ellipse">
              <a:avLst/>
            </a:prstGeom>
            <a:solidFill>
              <a:srgbClr val="FF9696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45720" tIns="91440" rIns="9144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7" name="Oval 76"/>
            <p:cNvSpPr/>
            <p:nvPr/>
          </p:nvSpPr>
          <p:spPr bwMode="auto">
            <a:xfrm>
              <a:off x="7146410" y="4763255"/>
              <a:ext cx="136255" cy="13625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45720" tIns="91440" rIns="9144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8" name="Group 77"/>
          <p:cNvGrpSpPr>
            <a:grpSpLocks/>
          </p:cNvGrpSpPr>
          <p:nvPr/>
        </p:nvGrpSpPr>
        <p:grpSpPr bwMode="auto">
          <a:xfrm>
            <a:off x="7375525" y="5486400"/>
            <a:ext cx="320675" cy="320675"/>
            <a:chOff x="7052932" y="4663440"/>
            <a:chExt cx="320040" cy="320040"/>
          </a:xfrm>
        </p:grpSpPr>
        <p:sp>
          <p:nvSpPr>
            <p:cNvPr id="79" name="Oval 78"/>
            <p:cNvSpPr/>
            <p:nvPr/>
          </p:nvSpPr>
          <p:spPr bwMode="auto">
            <a:xfrm>
              <a:off x="7052932" y="4663440"/>
              <a:ext cx="320040" cy="320040"/>
            </a:xfrm>
            <a:prstGeom prst="ellipse">
              <a:avLst/>
            </a:prstGeom>
            <a:solidFill>
              <a:srgbClr val="FFFF66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45720" tIns="91440" rIns="9144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0" name="Oval 79"/>
            <p:cNvSpPr/>
            <p:nvPr/>
          </p:nvSpPr>
          <p:spPr bwMode="auto">
            <a:xfrm>
              <a:off x="7128981" y="4734737"/>
              <a:ext cx="182201" cy="183785"/>
            </a:xfrm>
            <a:prstGeom prst="ellipse">
              <a:avLst/>
            </a:prstGeom>
            <a:solidFill>
              <a:srgbClr val="FF9696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45720" tIns="91440" rIns="9144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1" name="Oval 80"/>
            <p:cNvSpPr/>
            <p:nvPr/>
          </p:nvSpPr>
          <p:spPr bwMode="auto">
            <a:xfrm>
              <a:off x="7146410" y="4763255"/>
              <a:ext cx="136255" cy="13625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45720" tIns="91440" rIns="9144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9" name="Group 81"/>
          <p:cNvGrpSpPr>
            <a:grpSpLocks/>
          </p:cNvGrpSpPr>
          <p:nvPr/>
        </p:nvGrpSpPr>
        <p:grpSpPr bwMode="auto">
          <a:xfrm>
            <a:off x="6537325" y="5546725"/>
            <a:ext cx="320675" cy="320675"/>
            <a:chOff x="7052932" y="4663440"/>
            <a:chExt cx="320040" cy="320040"/>
          </a:xfrm>
        </p:grpSpPr>
        <p:sp>
          <p:nvSpPr>
            <p:cNvPr id="83" name="Oval 82"/>
            <p:cNvSpPr/>
            <p:nvPr/>
          </p:nvSpPr>
          <p:spPr bwMode="auto">
            <a:xfrm>
              <a:off x="7052932" y="4663440"/>
              <a:ext cx="320040" cy="320040"/>
            </a:xfrm>
            <a:prstGeom prst="ellipse">
              <a:avLst/>
            </a:prstGeom>
            <a:solidFill>
              <a:srgbClr val="FFFF66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45720" tIns="91440" rIns="9144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4" name="Oval 83"/>
            <p:cNvSpPr/>
            <p:nvPr/>
          </p:nvSpPr>
          <p:spPr bwMode="auto">
            <a:xfrm>
              <a:off x="7128981" y="4734737"/>
              <a:ext cx="182201" cy="183785"/>
            </a:xfrm>
            <a:prstGeom prst="ellipse">
              <a:avLst/>
            </a:prstGeom>
            <a:solidFill>
              <a:srgbClr val="FF9696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45720" tIns="91440" rIns="9144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5" name="Oval 84"/>
            <p:cNvSpPr/>
            <p:nvPr/>
          </p:nvSpPr>
          <p:spPr bwMode="auto">
            <a:xfrm>
              <a:off x="7146410" y="4763255"/>
              <a:ext cx="136255" cy="13625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45720" tIns="91440" rIns="9144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30" name="Group 85"/>
          <p:cNvGrpSpPr>
            <a:grpSpLocks/>
          </p:cNvGrpSpPr>
          <p:nvPr/>
        </p:nvGrpSpPr>
        <p:grpSpPr bwMode="auto">
          <a:xfrm>
            <a:off x="6400800" y="4784725"/>
            <a:ext cx="320675" cy="320675"/>
            <a:chOff x="7052932" y="4663440"/>
            <a:chExt cx="320040" cy="320040"/>
          </a:xfrm>
        </p:grpSpPr>
        <p:sp>
          <p:nvSpPr>
            <p:cNvPr id="87" name="Oval 86"/>
            <p:cNvSpPr/>
            <p:nvPr/>
          </p:nvSpPr>
          <p:spPr bwMode="auto">
            <a:xfrm>
              <a:off x="7052932" y="4663440"/>
              <a:ext cx="320040" cy="320040"/>
            </a:xfrm>
            <a:prstGeom prst="ellipse">
              <a:avLst/>
            </a:prstGeom>
            <a:solidFill>
              <a:srgbClr val="FFFF66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45720" tIns="91440" rIns="9144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8" name="Oval 87"/>
            <p:cNvSpPr/>
            <p:nvPr/>
          </p:nvSpPr>
          <p:spPr bwMode="auto">
            <a:xfrm>
              <a:off x="7128981" y="4734737"/>
              <a:ext cx="182201" cy="183785"/>
            </a:xfrm>
            <a:prstGeom prst="ellipse">
              <a:avLst/>
            </a:prstGeom>
            <a:solidFill>
              <a:srgbClr val="FF9696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45720" tIns="91440" rIns="9144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9" name="Oval 88"/>
            <p:cNvSpPr/>
            <p:nvPr/>
          </p:nvSpPr>
          <p:spPr bwMode="auto">
            <a:xfrm>
              <a:off x="7146410" y="4763255"/>
              <a:ext cx="136255" cy="13625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45720" tIns="91440" rIns="9144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37919" name="TextBox 89"/>
          <p:cNvSpPr txBox="1">
            <a:spLocks noChangeArrowheads="1"/>
          </p:cNvSpPr>
          <p:nvPr/>
        </p:nvSpPr>
        <p:spPr bwMode="auto">
          <a:xfrm>
            <a:off x="6608763" y="4238625"/>
            <a:ext cx="10874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Micelles</a:t>
            </a:r>
            <a:endParaRPr lang="en-US" baseline="-2500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4819" name="Text Placeholder 4"/>
          <p:cNvSpPr>
            <a:spLocks noGrp="1"/>
          </p:cNvSpPr>
          <p:nvPr>
            <p:ph type="body" idx="1"/>
          </p:nvPr>
        </p:nvSpPr>
        <p:spPr/>
        <p:txBody>
          <a:bodyPr anchor="ctr"/>
          <a:lstStyle/>
          <a:p>
            <a:pPr algn="ctr"/>
            <a:r>
              <a:rPr lang="ru-RU" sz="4000" dirty="0" smtClean="0"/>
              <a:t>Растворимость</a:t>
            </a:r>
            <a:r>
              <a:rPr lang="lt-LT" sz="4000" dirty="0" smtClean="0"/>
              <a:t> </a:t>
            </a:r>
            <a:r>
              <a:rPr lang="ru-RU" sz="4000" dirty="0" smtClean="0"/>
              <a:t>в ДМСО</a:t>
            </a:r>
            <a:endParaRPr lang="en-US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Растворимость</a:t>
            </a:r>
            <a:r>
              <a:rPr lang="lt-LT" dirty="0" smtClean="0"/>
              <a:t> </a:t>
            </a:r>
            <a:r>
              <a:rPr lang="ru-RU" dirty="0" smtClean="0"/>
              <a:t>в ДМСО</a:t>
            </a:r>
            <a:endParaRPr lang="lt-LT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5770984" cy="4525963"/>
          </a:xfrm>
        </p:spPr>
        <p:txBody>
          <a:bodyPr/>
          <a:lstStyle/>
          <a:p>
            <a:r>
              <a:rPr lang="ru-RU" sz="2400" dirty="0" smtClean="0"/>
              <a:t>Диметилсульфоксид (ДМСО) – стандартный растворитель, используемый для хранения  органических соединений и проведения реакций</a:t>
            </a:r>
          </a:p>
          <a:p>
            <a:endParaRPr lang="ru-RU" sz="2400" dirty="0" smtClean="0"/>
          </a:p>
          <a:p>
            <a:r>
              <a:rPr lang="ru-RU" sz="2400" dirty="0" smtClean="0"/>
              <a:t>Вещества, нерастворимые в ДМСО, крайне проблематичны для хранения и практического применения  </a:t>
            </a:r>
            <a:endParaRPr lang="lt-LT" sz="2400" dirty="0" smtClean="0"/>
          </a:p>
        </p:txBody>
      </p:sp>
      <p:pic>
        <p:nvPicPr>
          <p:cNvPr id="8" name="Picture 7" descr="644px-DMSO-3D-vdW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56176" y="1484785"/>
            <a:ext cx="2232248" cy="20797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Физикохимические принципы</a:t>
            </a:r>
            <a:endParaRPr lang="lt-LT" dirty="0"/>
          </a:p>
        </p:txBody>
      </p:sp>
      <p:pic>
        <p:nvPicPr>
          <p:cNvPr id="6" name="Picture 63" descr="mol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4407" y="1772816"/>
            <a:ext cx="2894013" cy="796925"/>
          </a:xfrm>
          <a:prstGeom prst="rect">
            <a:avLst/>
          </a:prstGeom>
          <a:noFill/>
        </p:spPr>
      </p:pic>
      <p:pic>
        <p:nvPicPr>
          <p:cNvPr id="7" name="Picture 64" descr="mol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1557" y="3020591"/>
            <a:ext cx="3948113" cy="1114425"/>
          </a:xfrm>
          <a:prstGeom prst="rect">
            <a:avLst/>
          </a:prstGeom>
          <a:noFill/>
        </p:spPr>
      </p:pic>
      <p:pic>
        <p:nvPicPr>
          <p:cNvPr id="9" name="Picture 65" descr="mol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89657" y="4401716"/>
            <a:ext cx="3948113" cy="1114425"/>
          </a:xfrm>
          <a:prstGeom prst="rect">
            <a:avLst/>
          </a:prstGeom>
          <a:noFill/>
        </p:spPr>
      </p:pic>
      <p:sp>
        <p:nvSpPr>
          <p:cNvPr id="10" name="Text Box 66"/>
          <p:cNvSpPr txBox="1">
            <a:spLocks noChangeArrowheads="1"/>
          </p:cNvSpPr>
          <p:nvPr/>
        </p:nvSpPr>
        <p:spPr bwMode="auto">
          <a:xfrm>
            <a:off x="5221932" y="1925216"/>
            <a:ext cx="32385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spcAft>
                <a:spcPts val="1500"/>
              </a:spcAft>
            </a:pPr>
            <a:r>
              <a:rPr lang="ru-RU" dirty="0" smtClean="0">
                <a:solidFill>
                  <a:srgbClr val="0066CC"/>
                </a:solidFill>
                <a:latin typeface="Arial" charset="0"/>
              </a:rPr>
              <a:t>Нет собственных водородных связей</a:t>
            </a:r>
            <a:endParaRPr lang="en-US" dirty="0">
              <a:solidFill>
                <a:srgbClr val="0066CC"/>
              </a:solidFill>
            </a:endParaRPr>
          </a:p>
        </p:txBody>
      </p:sp>
      <p:sp>
        <p:nvSpPr>
          <p:cNvPr id="11" name="Text Box 67"/>
          <p:cNvSpPr txBox="1">
            <a:spLocks noChangeArrowheads="1"/>
          </p:cNvSpPr>
          <p:nvPr/>
        </p:nvSpPr>
        <p:spPr bwMode="auto">
          <a:xfrm>
            <a:off x="5221932" y="3277766"/>
            <a:ext cx="179315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spcAft>
                <a:spcPts val="1500"/>
              </a:spcAft>
            </a:pPr>
            <a:r>
              <a:rPr lang="ru-RU" dirty="0" smtClean="0">
                <a:solidFill>
                  <a:srgbClr val="00B050"/>
                </a:solidFill>
                <a:latin typeface="Arial" charset="0"/>
              </a:rPr>
              <a:t>Благоприятная </a:t>
            </a:r>
            <a:br>
              <a:rPr lang="ru-RU" dirty="0" smtClean="0">
                <a:solidFill>
                  <a:srgbClr val="00B050"/>
                </a:solidFill>
                <a:latin typeface="Arial" charset="0"/>
              </a:rPr>
            </a:br>
            <a:r>
              <a:rPr lang="ru-RU" dirty="0" smtClean="0">
                <a:solidFill>
                  <a:srgbClr val="00B050"/>
                </a:solidFill>
                <a:latin typeface="Arial" charset="0"/>
              </a:rPr>
              <a:t>сольватация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2" name="Text Box 68"/>
          <p:cNvSpPr txBox="1">
            <a:spLocks noChangeArrowheads="1"/>
          </p:cNvSpPr>
          <p:nvPr/>
        </p:nvSpPr>
        <p:spPr bwMode="auto">
          <a:xfrm>
            <a:off x="5221932" y="4668416"/>
            <a:ext cx="215319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spcAft>
                <a:spcPts val="1500"/>
              </a:spcAft>
            </a:pPr>
            <a:r>
              <a:rPr lang="ru-RU" dirty="0" smtClean="0">
                <a:solidFill>
                  <a:srgbClr val="FF0000"/>
                </a:solidFill>
                <a:latin typeface="Arial" charset="0"/>
              </a:rPr>
              <a:t>Неблагоприятная сольватация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46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3284984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 молекул</a:t>
            </a:r>
            <a:endParaRPr lang="lt-LT" dirty="0"/>
          </a:p>
        </p:txBody>
      </p:sp>
      <p:pic>
        <p:nvPicPr>
          <p:cNvPr id="1904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196752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046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140968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475656" y="3429000"/>
            <a:ext cx="1191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b="1" i="1" dirty="0" smtClean="0"/>
              <a:t>S</a:t>
            </a:r>
            <a:r>
              <a:rPr lang="lt-LT" b="1" baseline="-25000" dirty="0" smtClean="0"/>
              <a:t>DMSO</a:t>
            </a:r>
            <a:r>
              <a:rPr lang="lt-LT" b="1" dirty="0" smtClean="0"/>
              <a:t> = 0</a:t>
            </a:r>
            <a:endParaRPr lang="lt-LT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619672" y="5805264"/>
            <a:ext cx="1191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b="1" i="1" dirty="0" smtClean="0"/>
              <a:t>S</a:t>
            </a:r>
            <a:r>
              <a:rPr lang="lt-LT" b="1" baseline="-25000" dirty="0" smtClean="0"/>
              <a:t>DMSO</a:t>
            </a:r>
            <a:r>
              <a:rPr lang="lt-LT" b="1" dirty="0" smtClean="0"/>
              <a:t> = 0</a:t>
            </a:r>
            <a:endParaRPr lang="lt-LT" b="1" dirty="0"/>
          </a:p>
        </p:txBody>
      </p:sp>
      <p:pic>
        <p:nvPicPr>
          <p:cNvPr id="19046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1052736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6044944" y="3419708"/>
            <a:ext cx="1191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b="1" i="1" dirty="0" smtClean="0"/>
              <a:t>S</a:t>
            </a:r>
            <a:r>
              <a:rPr lang="lt-LT" b="1" baseline="-25000" dirty="0" smtClean="0"/>
              <a:t>DMSO</a:t>
            </a:r>
            <a:r>
              <a:rPr lang="lt-LT" b="1" dirty="0" smtClean="0"/>
              <a:t> = </a:t>
            </a:r>
            <a:r>
              <a:rPr lang="ru-RU" b="1" dirty="0" smtClean="0"/>
              <a:t>1</a:t>
            </a:r>
            <a:endParaRPr lang="lt-LT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372200" y="5733256"/>
            <a:ext cx="1191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b="1" i="1" dirty="0" smtClean="0"/>
              <a:t>S</a:t>
            </a:r>
            <a:r>
              <a:rPr lang="lt-LT" b="1" baseline="-25000" dirty="0" smtClean="0"/>
              <a:t>DMSO</a:t>
            </a:r>
            <a:r>
              <a:rPr lang="lt-LT" b="1" dirty="0" smtClean="0"/>
              <a:t> = </a:t>
            </a:r>
            <a:r>
              <a:rPr lang="ru-RU" b="1" dirty="0" smtClean="0"/>
              <a:t>1</a:t>
            </a:r>
            <a:endParaRPr lang="lt-LT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S</a:t>
            </a:r>
            <a:r>
              <a:rPr lang="lt-LT" baseline="-25000" dirty="0" smtClean="0"/>
              <a:t>DMSO</a:t>
            </a:r>
            <a:r>
              <a:rPr lang="lt-LT" dirty="0" smtClean="0"/>
              <a:t> </a:t>
            </a:r>
            <a:r>
              <a:rPr lang="ru-RU" dirty="0" smtClean="0"/>
              <a:t>в </a:t>
            </a:r>
            <a:r>
              <a:rPr lang="lt-LT" dirty="0" smtClean="0"/>
              <a:t>ACD/Percepta</a:t>
            </a:r>
            <a:endParaRPr lang="lt-L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Экспериментальные данные: </a:t>
            </a:r>
            <a:r>
              <a:rPr lang="lt-LT" sz="2800" dirty="0" smtClean="0"/>
              <a:t>&gt;20000 </a:t>
            </a:r>
            <a:r>
              <a:rPr lang="ru-RU" sz="2800" dirty="0" smtClean="0"/>
              <a:t>молекул из библиотеки компании </a:t>
            </a:r>
            <a:r>
              <a:rPr lang="lt-LT" sz="2800" dirty="0" smtClean="0"/>
              <a:t>“</a:t>
            </a:r>
            <a:r>
              <a:rPr lang="lt-LT" sz="2800" dirty="0" err="1" smtClean="0"/>
              <a:t>Specs</a:t>
            </a:r>
            <a:r>
              <a:rPr lang="lt-LT" sz="2800" dirty="0" smtClean="0"/>
              <a:t>”</a:t>
            </a:r>
            <a:endParaRPr lang="ru-RU" sz="2800" dirty="0" smtClean="0"/>
          </a:p>
          <a:p>
            <a:pPr>
              <a:spcBef>
                <a:spcPts val="2000"/>
              </a:spcBef>
            </a:pPr>
            <a:r>
              <a:rPr lang="ru-RU" sz="2800" dirty="0" smtClean="0"/>
              <a:t>Классификация: </a:t>
            </a:r>
            <a:endParaRPr lang="en-US" sz="2800" dirty="0" smtClean="0"/>
          </a:p>
          <a:p>
            <a:pPr lvl="1"/>
            <a:r>
              <a:rPr lang="lt-LT" sz="2800" dirty="0" smtClean="0"/>
              <a:t>S</a:t>
            </a:r>
            <a:r>
              <a:rPr lang="lt-LT" sz="2800" baseline="-25000" dirty="0" smtClean="0"/>
              <a:t>DMSO</a:t>
            </a:r>
            <a:r>
              <a:rPr lang="ru-RU" sz="2800" baseline="-25000" dirty="0" smtClean="0"/>
              <a:t> </a:t>
            </a:r>
            <a:r>
              <a:rPr lang="ru-RU" sz="2800" dirty="0" smtClean="0"/>
              <a:t>≥</a:t>
            </a:r>
            <a:r>
              <a:rPr lang="lt-LT" sz="2800" dirty="0" smtClean="0"/>
              <a:t> 20 </a:t>
            </a:r>
            <a:r>
              <a:rPr lang="ru-RU" sz="2800" dirty="0" smtClean="0"/>
              <a:t>мМ: растворимо </a:t>
            </a:r>
            <a:endParaRPr lang="en-US" sz="2800" dirty="0" smtClean="0"/>
          </a:p>
          <a:p>
            <a:pPr lvl="1"/>
            <a:r>
              <a:rPr lang="lt-LT" sz="2800" dirty="0" smtClean="0"/>
              <a:t>S</a:t>
            </a:r>
            <a:r>
              <a:rPr lang="lt-LT" sz="2800" baseline="-25000" dirty="0" smtClean="0"/>
              <a:t>DMSO</a:t>
            </a:r>
            <a:r>
              <a:rPr lang="ru-RU" sz="2800" baseline="-25000" dirty="0" smtClean="0"/>
              <a:t> </a:t>
            </a:r>
            <a:r>
              <a:rPr lang="en-US" sz="2800" dirty="0" smtClean="0"/>
              <a:t>&lt;</a:t>
            </a:r>
            <a:r>
              <a:rPr lang="lt-LT" sz="2800" dirty="0" smtClean="0"/>
              <a:t> 20 </a:t>
            </a:r>
            <a:r>
              <a:rPr lang="ru-RU" sz="2800" dirty="0" smtClean="0"/>
              <a:t>мМ: нерастворимо</a:t>
            </a:r>
            <a:endParaRPr lang="lt-LT" sz="2800" dirty="0" smtClean="0"/>
          </a:p>
          <a:p>
            <a:pPr>
              <a:spcBef>
                <a:spcPts val="2000"/>
              </a:spcBef>
            </a:pPr>
            <a:r>
              <a:rPr lang="ru-RU" sz="2800" dirty="0" smtClean="0"/>
              <a:t>Рассчётное значение: вероятность растворимости более заданного предела</a:t>
            </a:r>
          </a:p>
          <a:p>
            <a:endParaRPr lang="lt-L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195" name="Text Placeholder 4"/>
          <p:cNvSpPr>
            <a:spLocks noGrp="1"/>
          </p:cNvSpPr>
          <p:nvPr>
            <p:ph type="body" idx="1"/>
          </p:nvPr>
        </p:nvSpPr>
        <p:spPr/>
        <p:txBody>
          <a:bodyPr anchor="ctr"/>
          <a:lstStyle/>
          <a:p>
            <a:pPr algn="ctr"/>
            <a:r>
              <a:rPr lang="en-US" sz="4000" smtClean="0"/>
              <a:t>Absolv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Absolv (1)</a:t>
            </a:r>
          </a:p>
        </p:txBody>
      </p:sp>
      <p:sp>
        <p:nvSpPr>
          <p:cNvPr id="9219" name="Text Placeholder 9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6858000" cy="639762"/>
          </a:xfrm>
        </p:spPr>
        <p:txBody>
          <a:bodyPr/>
          <a:lstStyle/>
          <a:p>
            <a:r>
              <a:rPr lang="en-US" dirty="0" err="1" smtClean="0"/>
              <a:t>AbSolv</a:t>
            </a:r>
            <a:r>
              <a:rPr lang="en-US" b="0" dirty="0" smtClean="0"/>
              <a:t> = </a:t>
            </a:r>
            <a:r>
              <a:rPr lang="en-US" dirty="0" smtClean="0"/>
              <a:t>Ab</a:t>
            </a:r>
            <a:r>
              <a:rPr lang="en-US" b="0" dirty="0" smtClean="0"/>
              <a:t>raham </a:t>
            </a:r>
            <a:r>
              <a:rPr lang="en-US" dirty="0" smtClean="0"/>
              <a:t>Solv</a:t>
            </a:r>
            <a:r>
              <a:rPr lang="en-US" b="0" dirty="0" smtClean="0"/>
              <a:t>ation descriptors</a:t>
            </a:r>
            <a:r>
              <a:rPr lang="en-US" dirty="0" smtClean="0"/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6553200" cy="3951288"/>
          </a:xfrm>
        </p:spPr>
        <p:txBody>
          <a:bodyPr/>
          <a:lstStyle/>
          <a:p>
            <a:pPr lvl="1" eaLnBrk="1" hangingPunct="1">
              <a:spcAft>
                <a:spcPts val="1000"/>
              </a:spcAft>
            </a:pPr>
            <a:endParaRPr lang="en-US" sz="2400" dirty="0" smtClean="0"/>
          </a:p>
          <a:p>
            <a:pPr lvl="1" eaLnBrk="1" hangingPunct="1">
              <a:spcAft>
                <a:spcPts val="1000"/>
              </a:spcAft>
            </a:pPr>
            <a:endParaRPr lang="en-US" sz="2400" dirty="0" smtClean="0"/>
          </a:p>
          <a:p>
            <a:pPr lvl="1" eaLnBrk="1" hangingPunct="1">
              <a:spcAft>
                <a:spcPts val="1000"/>
              </a:spcAft>
            </a:pPr>
            <a:endParaRPr lang="en-US" sz="2400" dirty="0" smtClean="0"/>
          </a:p>
          <a:p>
            <a:pPr lvl="1" eaLnBrk="1" hangingPunct="1">
              <a:spcAft>
                <a:spcPts val="1000"/>
              </a:spcAft>
            </a:pPr>
            <a:r>
              <a:rPr lang="en-US" sz="2400" dirty="0" smtClean="0"/>
              <a:t>A (</a:t>
            </a:r>
            <a:r>
              <a:rPr lang="el-GR" sz="2400" i="1" dirty="0" smtClean="0"/>
              <a:t>α</a:t>
            </a:r>
            <a:r>
              <a:rPr lang="en-US" sz="2400" i="1" baseline="-25000" dirty="0" smtClean="0"/>
              <a:t>2</a:t>
            </a:r>
            <a:r>
              <a:rPr lang="en-US" sz="2400" i="1" baseline="30000" dirty="0" smtClean="0"/>
              <a:t>H</a:t>
            </a:r>
            <a:r>
              <a:rPr lang="en-US" sz="2400" dirty="0" smtClean="0"/>
              <a:t>) – </a:t>
            </a:r>
            <a:r>
              <a:rPr lang="ru-RU" sz="2400" dirty="0" smtClean="0"/>
              <a:t>общая кислотность водородных связей</a:t>
            </a:r>
            <a:endParaRPr lang="en-US" sz="2400" dirty="0" smtClean="0"/>
          </a:p>
          <a:p>
            <a:pPr lvl="1" eaLnBrk="1" hangingPunct="1">
              <a:spcAft>
                <a:spcPts val="1000"/>
              </a:spcAft>
            </a:pPr>
            <a:r>
              <a:rPr lang="en-US" sz="2400" dirty="0" smtClean="0"/>
              <a:t>B (</a:t>
            </a:r>
            <a:r>
              <a:rPr lang="el-GR" sz="2400" i="1" dirty="0" smtClean="0"/>
              <a:t>β</a:t>
            </a:r>
            <a:r>
              <a:rPr lang="en-US" sz="2400" i="1" baseline="-25000" dirty="0" smtClean="0"/>
              <a:t>2</a:t>
            </a:r>
            <a:r>
              <a:rPr lang="en-US" sz="2400" i="1" baseline="30000" dirty="0" smtClean="0"/>
              <a:t>H</a:t>
            </a:r>
            <a:r>
              <a:rPr lang="en-US" sz="2400" dirty="0" smtClean="0"/>
              <a:t>) and Bo (</a:t>
            </a:r>
            <a:r>
              <a:rPr lang="el-GR" sz="2400" i="1" dirty="0" smtClean="0"/>
              <a:t>β</a:t>
            </a:r>
            <a:r>
              <a:rPr lang="en-US" sz="2400" i="1" baseline="-25000" dirty="0" smtClean="0"/>
              <a:t>2</a:t>
            </a:r>
            <a:r>
              <a:rPr lang="en-US" sz="2400" i="1" baseline="30000" dirty="0" smtClean="0"/>
              <a:t>O</a:t>
            </a:r>
            <a:r>
              <a:rPr lang="en-US" sz="2400" dirty="0" smtClean="0"/>
              <a:t>) – </a:t>
            </a:r>
            <a:r>
              <a:rPr lang="ru-RU" sz="2400" dirty="0" smtClean="0"/>
              <a:t>общая основность водородных связей</a:t>
            </a:r>
            <a:endParaRPr lang="en-US" sz="2400" dirty="0" smtClean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066800" y="2638425"/>
          <a:ext cx="6083300" cy="714375"/>
        </p:xfrm>
        <a:graphic>
          <a:graphicData uri="http://schemas.openxmlformats.org/presentationml/2006/ole">
            <p:oleObj spid="_x0000_s118786" name="ChemSketch" r:id="rId3" imgW="3069336" imgH="359664" progId="ACD.ChemSketch.20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1057275" y="2636838"/>
          <a:ext cx="6108700" cy="715962"/>
        </p:xfrm>
        <a:graphic>
          <a:graphicData uri="http://schemas.openxmlformats.org/presentationml/2006/ole">
            <p:oleObj spid="_x0000_s118787" name="ChemSketch" r:id="rId4" imgW="3069336" imgH="359664" progId="ACD.ChemSketch.20">
              <p:embed/>
            </p:oleObj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1054100" y="2636838"/>
          <a:ext cx="6108700" cy="715962"/>
        </p:xfrm>
        <a:graphic>
          <a:graphicData uri="http://schemas.openxmlformats.org/presentationml/2006/ole">
            <p:oleObj spid="_x0000_s118788" name="ChemSketch" r:id="rId5" imgW="3069336" imgH="359664" progId="ACD.ChemSketch.20">
              <p:embed/>
            </p:oleObj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62800" y="3429000"/>
            <a:ext cx="1706563" cy="132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62800" y="4724400"/>
            <a:ext cx="1706563" cy="132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Absolv (2)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8621713" cy="3581400"/>
          </a:xfrm>
        </p:spPr>
        <p:txBody>
          <a:bodyPr/>
          <a:lstStyle/>
          <a:p>
            <a:pPr lvl="1" eaLnBrk="1" hangingPunct="1">
              <a:spcBef>
                <a:spcPts val="1500"/>
              </a:spcBef>
              <a:spcAft>
                <a:spcPts val="1000"/>
              </a:spcAft>
            </a:pPr>
            <a:r>
              <a:rPr lang="en-US" sz="2400" dirty="0" smtClean="0"/>
              <a:t>S (</a:t>
            </a:r>
            <a:r>
              <a:rPr lang="el-GR" sz="2400" i="1" dirty="0" smtClean="0"/>
              <a:t>π</a:t>
            </a:r>
            <a:r>
              <a:rPr lang="en-US" sz="2400" i="1" baseline="-25000" dirty="0" smtClean="0"/>
              <a:t>2</a:t>
            </a:r>
            <a:r>
              <a:rPr lang="en-US" sz="2400" i="1" baseline="30000" dirty="0" smtClean="0"/>
              <a:t>H</a:t>
            </a:r>
            <a:r>
              <a:rPr lang="en-US" sz="2400" dirty="0" smtClean="0"/>
              <a:t>) – </a:t>
            </a:r>
            <a:r>
              <a:rPr lang="ru-RU" sz="2400" dirty="0" smtClean="0"/>
              <a:t>общая полярность</a:t>
            </a:r>
            <a:br>
              <a:rPr lang="ru-RU" sz="2400" dirty="0" smtClean="0"/>
            </a:br>
            <a:r>
              <a:rPr lang="ru-RU" sz="2400" dirty="0" smtClean="0"/>
              <a:t>(поляризуемость)</a:t>
            </a:r>
            <a:endParaRPr lang="en-US" sz="2400" dirty="0" smtClean="0"/>
          </a:p>
          <a:p>
            <a:pPr lvl="1" eaLnBrk="1" hangingPunct="1">
              <a:spcBef>
                <a:spcPts val="1500"/>
              </a:spcBef>
              <a:spcAft>
                <a:spcPts val="1000"/>
              </a:spcAft>
            </a:pPr>
            <a:r>
              <a:rPr lang="en-US" sz="2400" dirty="0" smtClean="0"/>
              <a:t>E (</a:t>
            </a:r>
            <a:r>
              <a:rPr lang="en-US" sz="2400" i="1" dirty="0" smtClean="0"/>
              <a:t>R</a:t>
            </a:r>
            <a:r>
              <a:rPr lang="en-US" sz="2400" i="1" baseline="-25000" dirty="0" smtClean="0"/>
              <a:t>2</a:t>
            </a:r>
            <a:r>
              <a:rPr lang="en-US" sz="2400" dirty="0" smtClean="0"/>
              <a:t>) – </a:t>
            </a:r>
            <a:r>
              <a:rPr lang="ru-RU" sz="2400" dirty="0" smtClean="0"/>
              <a:t>избыточная молярная</a:t>
            </a:r>
            <a:br>
              <a:rPr lang="ru-RU" sz="2400" dirty="0" smtClean="0"/>
            </a:br>
            <a:r>
              <a:rPr lang="ru-RU" sz="2400" dirty="0" smtClean="0"/>
              <a:t>рефрактивность</a:t>
            </a:r>
            <a:endParaRPr lang="en-US" sz="2400" dirty="0" smtClean="0"/>
          </a:p>
          <a:p>
            <a:pPr lvl="1" eaLnBrk="1" hangingPunct="1">
              <a:spcBef>
                <a:spcPts val="1500"/>
              </a:spcBef>
              <a:spcAft>
                <a:spcPts val="1000"/>
              </a:spcAft>
            </a:pPr>
            <a:r>
              <a:rPr lang="ru-RU" sz="2400" dirty="0" smtClean="0"/>
              <a:t>Дисперсионные взаимодействия и эффект полости</a:t>
            </a:r>
            <a:r>
              <a:rPr lang="en-US" sz="2400" dirty="0" smtClean="0"/>
              <a:t>:</a:t>
            </a:r>
          </a:p>
          <a:p>
            <a:pPr lvl="2" eaLnBrk="1" hangingPunct="1">
              <a:spcAft>
                <a:spcPts val="1000"/>
              </a:spcAft>
            </a:pPr>
            <a:r>
              <a:rPr lang="en-US" sz="2000" dirty="0" smtClean="0"/>
              <a:t>L (log</a:t>
            </a:r>
            <a:r>
              <a:rPr lang="en-US" sz="2000" i="1" dirty="0" smtClean="0"/>
              <a:t>L</a:t>
            </a:r>
            <a:r>
              <a:rPr lang="en-US" sz="2000" baseline="30000" dirty="0" smtClean="0"/>
              <a:t>16</a:t>
            </a:r>
            <a:r>
              <a:rPr lang="en-US" sz="2000" dirty="0" smtClean="0"/>
              <a:t>) – </a:t>
            </a:r>
            <a:r>
              <a:rPr lang="ru-RU" sz="2000" dirty="0" smtClean="0"/>
              <a:t>Коэффициент распределения между гексадеканом и его парами</a:t>
            </a:r>
            <a:endParaRPr lang="en-US" sz="2000" dirty="0" smtClean="0"/>
          </a:p>
          <a:p>
            <a:pPr lvl="2" eaLnBrk="1" hangingPunct="1">
              <a:spcAft>
                <a:spcPts val="1000"/>
              </a:spcAft>
            </a:pPr>
            <a:r>
              <a:rPr lang="en-US" sz="2000" dirty="0" smtClean="0"/>
              <a:t>V (</a:t>
            </a:r>
            <a:r>
              <a:rPr lang="en-US" sz="2000" i="1" dirty="0" err="1" smtClean="0"/>
              <a:t>V</a:t>
            </a:r>
            <a:r>
              <a:rPr lang="en-US" sz="2000" i="1" baseline="-25000" dirty="0" err="1" smtClean="0"/>
              <a:t>x</a:t>
            </a:r>
            <a:r>
              <a:rPr lang="en-US" sz="2000" dirty="0" smtClean="0"/>
              <a:t>) – </a:t>
            </a:r>
            <a:r>
              <a:rPr lang="ru-RU" sz="2000" dirty="0" smtClean="0"/>
              <a:t>Характерный объём МакГована</a:t>
            </a:r>
            <a:endParaRPr lang="en-US" sz="20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9813" y="1524000"/>
            <a:ext cx="1706563" cy="132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2667000"/>
            <a:ext cx="1706562" cy="132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Уравнения </a:t>
            </a:r>
            <a:r>
              <a:rPr lang="en-US" dirty="0" err="1" smtClean="0"/>
              <a:t>Absolv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/>
          <a:lstStyle/>
          <a:p>
            <a:pPr eaLnBrk="1" hangingPunct="1">
              <a:spcAft>
                <a:spcPts val="3000"/>
              </a:spcAft>
            </a:pPr>
            <a:r>
              <a:rPr lang="en-US" sz="2400" dirty="0" smtClean="0"/>
              <a:t>LFER </a:t>
            </a:r>
            <a:r>
              <a:rPr lang="ru-RU" sz="2400" dirty="0" smtClean="0"/>
              <a:t>уравнения, описывающие свойства растворённой молекулы её </a:t>
            </a:r>
            <a:r>
              <a:rPr lang="lt-LT" sz="2400" dirty="0" err="1" smtClean="0"/>
              <a:t>Absolv</a:t>
            </a:r>
            <a:r>
              <a:rPr lang="lt-LT" sz="2400" dirty="0" smtClean="0"/>
              <a:t> </a:t>
            </a:r>
            <a:r>
              <a:rPr lang="ru-RU" sz="2400" dirty="0" smtClean="0"/>
              <a:t>параметрами</a:t>
            </a:r>
            <a:r>
              <a:rPr lang="en-US" sz="2400" dirty="0" smtClean="0"/>
              <a:t>:</a:t>
            </a:r>
            <a:endParaRPr lang="ru-RU" sz="2400" dirty="0" smtClean="0"/>
          </a:p>
          <a:p>
            <a:pPr eaLnBrk="1" hangingPunct="1">
              <a:spcAft>
                <a:spcPts val="1000"/>
              </a:spcAft>
            </a:pPr>
            <a:endParaRPr lang="ru-RU" sz="2400" dirty="0" smtClean="0"/>
          </a:p>
          <a:p>
            <a:pPr eaLnBrk="1" hangingPunct="1">
              <a:spcAft>
                <a:spcPts val="1000"/>
              </a:spcAft>
            </a:pPr>
            <a:r>
              <a:rPr lang="ru-RU" sz="2400" dirty="0" smtClean="0"/>
              <a:t>Используются для рассчётов</a:t>
            </a:r>
            <a:r>
              <a:rPr lang="en-US" sz="2400" dirty="0" smtClean="0"/>
              <a:t>:</a:t>
            </a:r>
          </a:p>
          <a:p>
            <a:pPr lvl="1" eaLnBrk="1" hangingPunct="1">
              <a:spcAft>
                <a:spcPts val="1000"/>
              </a:spcAft>
            </a:pPr>
            <a:r>
              <a:rPr lang="ru-RU" sz="2400" dirty="0" smtClean="0"/>
              <a:t>Распределения между водой и органическими растворителями</a:t>
            </a:r>
            <a:endParaRPr lang="en-US" sz="2400" dirty="0" smtClean="0"/>
          </a:p>
          <a:p>
            <a:pPr lvl="1" eaLnBrk="1" hangingPunct="1">
              <a:spcAft>
                <a:spcPts val="1000"/>
              </a:spcAft>
            </a:pPr>
            <a:r>
              <a:rPr lang="ru-RU" sz="2400" dirty="0" smtClean="0"/>
              <a:t>Распределения между водой и газом</a:t>
            </a:r>
          </a:p>
          <a:p>
            <a:pPr lvl="1" eaLnBrk="1" hangingPunct="1">
              <a:spcAft>
                <a:spcPts val="1000"/>
              </a:spcAft>
            </a:pPr>
            <a:r>
              <a:rPr lang="ru-RU" sz="2400" dirty="0" smtClean="0"/>
              <a:t>Грубой оценки распределений в биологических системах</a:t>
            </a:r>
            <a:endParaRPr lang="en-US" sz="2400" dirty="0" smtClean="0"/>
          </a:p>
        </p:txBody>
      </p:sp>
      <p:sp>
        <p:nvSpPr>
          <p:cNvPr id="11269" name="TextBox 1"/>
          <p:cNvSpPr txBox="1">
            <a:spLocks noChangeArrowheads="1"/>
          </p:cNvSpPr>
          <p:nvPr/>
        </p:nvSpPr>
        <p:spPr bwMode="auto">
          <a:xfrm>
            <a:off x="1157288" y="2708920"/>
            <a:ext cx="709104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lt-LT" sz="2400" dirty="0" err="1" smtClean="0">
                <a:solidFill>
                  <a:srgbClr val="000000"/>
                </a:solidFill>
              </a:rPr>
              <a:t>log</a:t>
            </a:r>
            <a:r>
              <a:rPr lang="lt-LT" sz="2400" dirty="0" smtClean="0">
                <a:solidFill>
                  <a:srgbClr val="000000"/>
                </a:solidFill>
              </a:rPr>
              <a:t>(1/C)</a:t>
            </a:r>
            <a:r>
              <a:rPr lang="lt-LT" sz="24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lt-LT" sz="2400" dirty="0">
                <a:solidFill>
                  <a:srgbClr val="000000"/>
                </a:solidFill>
                <a:latin typeface="Arial" charset="0"/>
              </a:rPr>
              <a:t>= </a:t>
            </a:r>
            <a:r>
              <a:rPr lang="en-US" sz="2400" dirty="0" err="1">
                <a:solidFill>
                  <a:srgbClr val="000000"/>
                </a:solidFill>
                <a:latin typeface="Arial" charset="0"/>
              </a:rPr>
              <a:t>i</a:t>
            </a:r>
            <a:r>
              <a:rPr lang="en-US" sz="2400" dirty="0">
                <a:solidFill>
                  <a:srgbClr val="000000"/>
                </a:solidFill>
                <a:latin typeface="Arial" charset="0"/>
              </a:rPr>
              <a:t> + </a:t>
            </a:r>
            <a:r>
              <a:rPr lang="lt-LT" sz="2400" dirty="0" err="1">
                <a:solidFill>
                  <a:srgbClr val="000000"/>
                </a:solidFill>
                <a:latin typeface="Arial" charset="0"/>
              </a:rPr>
              <a:t>a·A</a:t>
            </a:r>
            <a:r>
              <a:rPr lang="lt-LT" sz="2400" dirty="0">
                <a:solidFill>
                  <a:srgbClr val="000000"/>
                </a:solidFill>
                <a:latin typeface="Arial" charset="0"/>
              </a:rPr>
              <a:t> + </a:t>
            </a:r>
            <a:r>
              <a:rPr lang="lt-LT" sz="2400" dirty="0" err="1">
                <a:solidFill>
                  <a:srgbClr val="000000"/>
                </a:solidFill>
                <a:latin typeface="Arial" charset="0"/>
              </a:rPr>
              <a:t>b·B</a:t>
            </a:r>
            <a:r>
              <a:rPr lang="en-US" sz="24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lt-LT" sz="2400" dirty="0">
                <a:solidFill>
                  <a:srgbClr val="000000"/>
                </a:solidFill>
                <a:latin typeface="Arial" charset="0"/>
              </a:rPr>
              <a:t>(</a:t>
            </a:r>
            <a:r>
              <a:rPr lang="lt-LT" sz="2400" dirty="0" err="1">
                <a:solidFill>
                  <a:srgbClr val="000000"/>
                </a:solidFill>
                <a:latin typeface="Arial" charset="0"/>
              </a:rPr>
              <a:t>Bo</a:t>
            </a:r>
            <a:r>
              <a:rPr lang="lt-LT" sz="2400" dirty="0">
                <a:solidFill>
                  <a:srgbClr val="000000"/>
                </a:solidFill>
                <a:latin typeface="Arial" charset="0"/>
              </a:rPr>
              <a:t>) + </a:t>
            </a:r>
            <a:r>
              <a:rPr lang="lt-LT" sz="2400" dirty="0" err="1">
                <a:solidFill>
                  <a:srgbClr val="000000"/>
                </a:solidFill>
                <a:latin typeface="Arial" charset="0"/>
              </a:rPr>
              <a:t>e·E</a:t>
            </a:r>
            <a:r>
              <a:rPr lang="lt-LT" sz="2400" dirty="0">
                <a:solidFill>
                  <a:srgbClr val="000000"/>
                </a:solidFill>
                <a:latin typeface="Arial" charset="0"/>
              </a:rPr>
              <a:t> + </a:t>
            </a:r>
            <a:r>
              <a:rPr lang="lt-LT" sz="2400" dirty="0" err="1">
                <a:solidFill>
                  <a:srgbClr val="000000"/>
                </a:solidFill>
                <a:latin typeface="Arial" charset="0"/>
              </a:rPr>
              <a:t>s·S</a:t>
            </a:r>
            <a:r>
              <a:rPr lang="lt-LT" sz="2400" dirty="0">
                <a:solidFill>
                  <a:srgbClr val="000000"/>
                </a:solidFill>
                <a:latin typeface="Arial" charset="0"/>
              </a:rPr>
              <a:t> + </a:t>
            </a:r>
            <a:r>
              <a:rPr lang="lt-LT" sz="2400" dirty="0" err="1">
                <a:solidFill>
                  <a:srgbClr val="000000"/>
                </a:solidFill>
                <a:latin typeface="Arial" charset="0"/>
              </a:rPr>
              <a:t>v·V</a:t>
            </a:r>
            <a:r>
              <a:rPr lang="en-US" sz="24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lt-LT" sz="2400" dirty="0">
                <a:solidFill>
                  <a:srgbClr val="000000"/>
                </a:solidFill>
                <a:latin typeface="Arial" charset="0"/>
              </a:rPr>
              <a:t>(</a:t>
            </a:r>
            <a:r>
              <a:rPr lang="lt-LT" sz="2400" dirty="0" err="1">
                <a:solidFill>
                  <a:srgbClr val="000000"/>
                </a:solidFill>
                <a:latin typeface="Arial" charset="0"/>
              </a:rPr>
              <a:t>l·L</a:t>
            </a:r>
            <a:r>
              <a:rPr lang="lt-LT" sz="2400" dirty="0">
                <a:solidFill>
                  <a:srgbClr val="000000"/>
                </a:solidFill>
                <a:latin typeface="Arial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Примеры уравнений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Aft>
                <a:spcPts val="1000"/>
              </a:spcAft>
            </a:pPr>
            <a:r>
              <a:rPr lang="ru-RU" sz="2800" dirty="0" smtClean="0"/>
              <a:t>Проницаемость кожи</a:t>
            </a:r>
            <a:r>
              <a:rPr lang="en-US" sz="2800" dirty="0" smtClean="0"/>
              <a:t>:</a:t>
            </a:r>
          </a:p>
          <a:p>
            <a:pPr eaLnBrk="1" hangingPunct="1">
              <a:spcAft>
                <a:spcPts val="1000"/>
              </a:spcAft>
            </a:pPr>
            <a:endParaRPr lang="en-US" sz="2400" dirty="0" smtClean="0"/>
          </a:p>
          <a:p>
            <a:pPr eaLnBrk="1" hangingPunct="1">
              <a:spcAft>
                <a:spcPts val="1000"/>
              </a:spcAft>
            </a:pPr>
            <a:endParaRPr lang="en-US" sz="2400" dirty="0" smtClean="0"/>
          </a:p>
          <a:p>
            <a:pPr eaLnBrk="1" hangingPunct="1">
              <a:spcBef>
                <a:spcPts val="1500"/>
              </a:spcBef>
              <a:spcAft>
                <a:spcPts val="1000"/>
              </a:spcAft>
            </a:pPr>
            <a:r>
              <a:rPr lang="ru-RU" sz="2800" dirty="0" smtClean="0"/>
              <a:t>Распределение между водой и кожей </a:t>
            </a:r>
            <a:r>
              <a:rPr lang="en-US" sz="2800" dirty="0" smtClean="0"/>
              <a:t>:</a:t>
            </a:r>
          </a:p>
        </p:txBody>
      </p:sp>
      <p:sp>
        <p:nvSpPr>
          <p:cNvPr id="12294" name="TextBox 1"/>
          <p:cNvSpPr txBox="1">
            <a:spLocks noChangeArrowheads="1"/>
          </p:cNvSpPr>
          <p:nvPr/>
        </p:nvSpPr>
        <p:spPr bwMode="auto">
          <a:xfrm>
            <a:off x="1157288" y="2404740"/>
            <a:ext cx="5815053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Arial" charset="0"/>
              </a:rPr>
              <a:t>log </a:t>
            </a:r>
            <a:r>
              <a:rPr lang="en-US" sz="2400" i="1" dirty="0" err="1">
                <a:solidFill>
                  <a:srgbClr val="000000"/>
                </a:solidFill>
                <a:latin typeface="Arial" charset="0"/>
              </a:rPr>
              <a:t>K</a:t>
            </a:r>
            <a:r>
              <a:rPr lang="en-US" sz="2400" i="1" baseline="-25000" dirty="0" err="1">
                <a:solidFill>
                  <a:srgbClr val="000000"/>
                </a:solidFill>
                <a:latin typeface="Arial" charset="0"/>
              </a:rPr>
              <a:t>p</a:t>
            </a:r>
            <a:r>
              <a:rPr lang="lt-LT" sz="2400" dirty="0">
                <a:solidFill>
                  <a:srgbClr val="000000"/>
                </a:solidFill>
                <a:latin typeface="Arial" charset="0"/>
              </a:rPr>
              <a:t> = </a:t>
            </a:r>
            <a:r>
              <a:rPr lang="en-US" sz="2400" dirty="0">
                <a:solidFill>
                  <a:srgbClr val="000000"/>
                </a:solidFill>
                <a:latin typeface="Arial" charset="0"/>
              </a:rPr>
              <a:t>-5.426 - 0.473</a:t>
            </a:r>
            <a:r>
              <a:rPr lang="lt-LT" sz="2400" dirty="0">
                <a:solidFill>
                  <a:srgbClr val="000000"/>
                </a:solidFill>
                <a:latin typeface="Arial" charset="0"/>
              </a:rPr>
              <a:t>·A </a:t>
            </a:r>
            <a:r>
              <a:rPr lang="en-US" sz="2400" dirty="0">
                <a:solidFill>
                  <a:srgbClr val="000000"/>
                </a:solidFill>
                <a:latin typeface="Arial" charset="0"/>
              </a:rPr>
              <a:t>- 3</a:t>
            </a:r>
            <a:r>
              <a:rPr lang="lt-LT" sz="2400" dirty="0">
                <a:solidFill>
                  <a:srgbClr val="000000"/>
                </a:solidFill>
                <a:latin typeface="Arial" charset="0"/>
              </a:rPr>
              <a:t>·B </a:t>
            </a:r>
            <a:r>
              <a:rPr lang="en-US" sz="2400" dirty="0">
                <a:solidFill>
                  <a:srgbClr val="000000"/>
                </a:solidFill>
                <a:latin typeface="Arial" charset="0"/>
              </a:rPr>
              <a:t>– 0.106</a:t>
            </a:r>
            <a:r>
              <a:rPr lang="lt-LT" sz="2400" dirty="0">
                <a:solidFill>
                  <a:srgbClr val="000000"/>
                </a:solidFill>
                <a:latin typeface="Arial" charset="0"/>
              </a:rPr>
              <a:t>·E </a:t>
            </a:r>
            <a:endParaRPr lang="en-US" sz="2400" dirty="0">
              <a:solidFill>
                <a:srgbClr val="000000"/>
              </a:solidFill>
              <a:latin typeface="Arial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Arial" charset="0"/>
              </a:rPr>
              <a:t>- 0.473</a:t>
            </a:r>
            <a:r>
              <a:rPr lang="lt-LT" sz="2400" dirty="0">
                <a:solidFill>
                  <a:srgbClr val="000000"/>
                </a:solidFill>
                <a:latin typeface="Arial" charset="0"/>
              </a:rPr>
              <a:t>·S + </a:t>
            </a:r>
            <a:r>
              <a:rPr lang="en-US" sz="2400" dirty="0">
                <a:solidFill>
                  <a:srgbClr val="000000"/>
                </a:solidFill>
                <a:latin typeface="Arial" charset="0"/>
              </a:rPr>
              <a:t>2.296</a:t>
            </a:r>
            <a:r>
              <a:rPr lang="lt-LT" sz="2400" dirty="0" smtClean="0">
                <a:solidFill>
                  <a:srgbClr val="000000"/>
                </a:solidFill>
                <a:latin typeface="Arial" charset="0"/>
              </a:rPr>
              <a:t>·V</a:t>
            </a:r>
            <a:endParaRPr lang="ru-RU" sz="2400" dirty="0" smtClean="0">
              <a:solidFill>
                <a:srgbClr val="000000"/>
              </a:solidFill>
              <a:latin typeface="Arial" charset="0"/>
            </a:endParaRPr>
          </a:p>
          <a:p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endParaRPr lang="lt-LT" sz="28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271" name="TextBox 1"/>
          <p:cNvSpPr txBox="1">
            <a:spLocks noChangeArrowheads="1"/>
          </p:cNvSpPr>
          <p:nvPr/>
        </p:nvSpPr>
        <p:spPr bwMode="auto">
          <a:xfrm>
            <a:off x="1103313" y="4509120"/>
            <a:ext cx="631038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Arial" charset="0"/>
              </a:rPr>
              <a:t>log </a:t>
            </a:r>
            <a:r>
              <a:rPr lang="en-US" sz="2400" i="1" dirty="0" err="1">
                <a:solidFill>
                  <a:srgbClr val="000000"/>
                </a:solidFill>
                <a:latin typeface="Arial" charset="0"/>
              </a:rPr>
              <a:t>K</a:t>
            </a:r>
            <a:r>
              <a:rPr lang="en-US" sz="2400" i="1" baseline="-25000" dirty="0" err="1">
                <a:solidFill>
                  <a:srgbClr val="000000"/>
                </a:solidFill>
                <a:latin typeface="Arial" charset="0"/>
              </a:rPr>
              <a:t>sc</a:t>
            </a:r>
            <a:r>
              <a:rPr lang="lt-LT" sz="2400" dirty="0">
                <a:solidFill>
                  <a:srgbClr val="000000"/>
                </a:solidFill>
                <a:latin typeface="Arial" charset="0"/>
              </a:rPr>
              <a:t> = </a:t>
            </a:r>
            <a:r>
              <a:rPr lang="en-US" sz="2400" dirty="0">
                <a:solidFill>
                  <a:srgbClr val="000000"/>
                </a:solidFill>
                <a:latin typeface="Arial" charset="0"/>
              </a:rPr>
              <a:t>0.341- 0.024</a:t>
            </a:r>
            <a:r>
              <a:rPr lang="lt-LT" sz="2400" dirty="0">
                <a:solidFill>
                  <a:srgbClr val="000000"/>
                </a:solidFill>
                <a:latin typeface="Arial" charset="0"/>
              </a:rPr>
              <a:t>·A </a:t>
            </a:r>
            <a:r>
              <a:rPr lang="en-US" sz="2400" dirty="0">
                <a:solidFill>
                  <a:srgbClr val="000000"/>
                </a:solidFill>
                <a:latin typeface="Arial" charset="0"/>
              </a:rPr>
              <a:t>– 2.178</a:t>
            </a:r>
            <a:r>
              <a:rPr lang="lt-LT" sz="2400" dirty="0">
                <a:solidFill>
                  <a:srgbClr val="000000"/>
                </a:solidFill>
                <a:latin typeface="Arial" charset="0"/>
              </a:rPr>
              <a:t>·B + </a:t>
            </a:r>
            <a:r>
              <a:rPr lang="en-US" sz="2400" dirty="0">
                <a:solidFill>
                  <a:srgbClr val="000000"/>
                </a:solidFill>
                <a:latin typeface="Arial" charset="0"/>
              </a:rPr>
              <a:t>0.341</a:t>
            </a:r>
            <a:r>
              <a:rPr lang="lt-LT" sz="2400" dirty="0">
                <a:solidFill>
                  <a:srgbClr val="000000"/>
                </a:solidFill>
                <a:latin typeface="Arial" charset="0"/>
              </a:rPr>
              <a:t>·E</a:t>
            </a:r>
            <a:endParaRPr lang="en-US" sz="2400" dirty="0">
              <a:solidFill>
                <a:srgbClr val="000000"/>
              </a:solidFill>
              <a:latin typeface="Arial" charset="0"/>
            </a:endParaRPr>
          </a:p>
          <a:p>
            <a:r>
              <a:rPr lang="lt-LT" sz="24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Arial" charset="0"/>
              </a:rPr>
              <a:t>- 0.206</a:t>
            </a:r>
            <a:r>
              <a:rPr lang="lt-LT" sz="2400" dirty="0">
                <a:solidFill>
                  <a:srgbClr val="000000"/>
                </a:solidFill>
                <a:latin typeface="Arial" charset="0"/>
              </a:rPr>
              <a:t>·S + </a:t>
            </a:r>
            <a:r>
              <a:rPr lang="en-US" sz="2400" dirty="0">
                <a:solidFill>
                  <a:srgbClr val="000000"/>
                </a:solidFill>
                <a:latin typeface="Arial" charset="0"/>
              </a:rPr>
              <a:t>1.85</a:t>
            </a:r>
            <a:r>
              <a:rPr lang="lt-LT" sz="2400" dirty="0">
                <a:solidFill>
                  <a:srgbClr val="000000"/>
                </a:solidFill>
                <a:latin typeface="Arial" charset="0"/>
              </a:rPr>
              <a:t>·V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127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315" name="Text Placeholder 4"/>
          <p:cNvSpPr>
            <a:spLocks noGrp="1"/>
          </p:cNvSpPr>
          <p:nvPr>
            <p:ph type="body" idx="1"/>
          </p:nvPr>
        </p:nvSpPr>
        <p:spPr/>
        <p:txBody>
          <a:bodyPr anchor="ctr"/>
          <a:lstStyle/>
          <a:p>
            <a:pPr algn="ctr"/>
            <a:r>
              <a:rPr lang="ru-RU" sz="4000" dirty="0" smtClean="0"/>
              <a:t>Ионизация и Липофильность</a:t>
            </a:r>
            <a:endParaRPr lang="en-US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Коэффициент распределения</a:t>
            </a:r>
            <a:endParaRPr lang="en-US" dirty="0" smtClean="0"/>
          </a:p>
        </p:txBody>
      </p:sp>
      <p:sp>
        <p:nvSpPr>
          <p:cNvPr id="51" name="Text Placeholder 50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lt-LT" dirty="0" err="1" smtClean="0"/>
              <a:t>LogP</a:t>
            </a:r>
            <a:endParaRPr lang="lt-LT" dirty="0"/>
          </a:p>
        </p:txBody>
      </p:sp>
      <p:sp>
        <p:nvSpPr>
          <p:cNvPr id="52" name="Content Placeholder 5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3" name="Text Placeholder 5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lt-LT" dirty="0" err="1" smtClean="0"/>
              <a:t>LogD</a:t>
            </a:r>
            <a:endParaRPr lang="lt-LT" dirty="0"/>
          </a:p>
        </p:txBody>
      </p:sp>
      <p:sp>
        <p:nvSpPr>
          <p:cNvPr id="54" name="Content Placeholder 5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lt-LT"/>
          </a:p>
        </p:txBody>
      </p: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787152" y="2496071"/>
            <a:ext cx="3352800" cy="2776955"/>
            <a:chOff x="4572000" y="3395663"/>
            <a:chExt cx="3352800" cy="2776954"/>
          </a:xfrm>
        </p:grpSpPr>
        <p:sp>
          <p:nvSpPr>
            <p:cNvPr id="16392" name="Rectangle 33"/>
            <p:cNvSpPr>
              <a:spLocks noChangeArrowheads="1"/>
            </p:cNvSpPr>
            <p:nvPr/>
          </p:nvSpPr>
          <p:spPr bwMode="auto">
            <a:xfrm rot="5400000">
              <a:off x="5572125" y="3819525"/>
              <a:ext cx="1352550" cy="3352800"/>
            </a:xfrm>
            <a:prstGeom prst="rect">
              <a:avLst/>
            </a:prstGeom>
            <a:solidFill>
              <a:srgbClr val="DCE6F2"/>
            </a:solidFill>
            <a:ln w="25400" algn="ctr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lt-LT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16393" name="Rectangle 34"/>
            <p:cNvSpPr>
              <a:spLocks noChangeArrowheads="1"/>
            </p:cNvSpPr>
            <p:nvPr/>
          </p:nvSpPr>
          <p:spPr bwMode="auto">
            <a:xfrm rot="5400000">
              <a:off x="5562600" y="2438400"/>
              <a:ext cx="1371600" cy="3352800"/>
            </a:xfrm>
            <a:prstGeom prst="rect">
              <a:avLst/>
            </a:prstGeom>
            <a:solidFill>
              <a:srgbClr val="FFFFCC"/>
            </a:solidFill>
            <a:ln w="25400" algn="ctr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lt-LT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cxnSp>
          <p:nvCxnSpPr>
            <p:cNvPr id="16394" name="Straight Connector 35"/>
            <p:cNvCxnSpPr>
              <a:cxnSpLocks noChangeShapeType="1"/>
              <a:stCxn id="37" idx="1"/>
              <a:endCxn id="37" idx="3"/>
            </p:cNvCxnSpPr>
            <p:nvPr/>
          </p:nvCxnSpPr>
          <p:spPr bwMode="auto">
            <a:xfrm rot="10800000" flipH="1">
              <a:off x="4572000" y="4800600"/>
              <a:ext cx="3352800" cy="1588"/>
            </a:xfrm>
            <a:prstGeom prst="line">
              <a:avLst/>
            </a:prstGeom>
            <a:noFill/>
            <a:ln w="22225" algn="ctr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37" name="Rectangle 36"/>
            <p:cNvSpPr/>
            <p:nvPr/>
          </p:nvSpPr>
          <p:spPr>
            <a:xfrm>
              <a:off x="4572000" y="3429001"/>
              <a:ext cx="3352800" cy="2743199"/>
            </a:xfrm>
            <a:prstGeom prst="rect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000000"/>
                </a:solidFill>
                <a:latin typeface="Calibri"/>
                <a:cs typeface="+mn-cs"/>
              </a:endParaRPr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5597525" y="4419600"/>
              <a:ext cx="152400" cy="838200"/>
              <a:chOff x="1980406" y="3398520"/>
              <a:chExt cx="153193" cy="1127760"/>
            </a:xfrm>
          </p:grpSpPr>
          <p:cxnSp>
            <p:nvCxnSpPr>
              <p:cNvPr id="16404" name="Straight Arrow Connector 38"/>
              <p:cNvCxnSpPr>
                <a:cxnSpLocks noChangeShapeType="1"/>
              </p:cNvCxnSpPr>
              <p:nvPr/>
            </p:nvCxnSpPr>
            <p:spPr bwMode="auto">
              <a:xfrm rot="16200000" flipV="1">
                <a:off x="1432275" y="3946651"/>
                <a:ext cx="1097857" cy="1596"/>
              </a:xfrm>
              <a:prstGeom prst="straightConnector1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16405" name="Straight Arrow Connector 39"/>
              <p:cNvCxnSpPr>
                <a:cxnSpLocks noChangeShapeType="1"/>
              </p:cNvCxnSpPr>
              <p:nvPr/>
            </p:nvCxnSpPr>
            <p:spPr bwMode="auto">
              <a:xfrm rot="5400000">
                <a:off x="1583873" y="3976554"/>
                <a:ext cx="1097857" cy="1595"/>
              </a:xfrm>
              <a:prstGeom prst="straightConnector1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</p:grpSp>
        <p:sp>
          <p:nvSpPr>
            <p:cNvPr id="16397" name="TextBox 13"/>
            <p:cNvSpPr txBox="1">
              <a:spLocks noChangeArrowheads="1"/>
            </p:cNvSpPr>
            <p:nvPr/>
          </p:nvSpPr>
          <p:spPr bwMode="auto">
            <a:xfrm>
              <a:off x="4608513" y="5834063"/>
              <a:ext cx="66428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600" dirty="0" smtClean="0">
                  <a:solidFill>
                    <a:srgbClr val="000000"/>
                  </a:solidFill>
                  <a:latin typeface="Arial" charset="0"/>
                </a:rPr>
                <a:t>Вода</a:t>
              </a:r>
              <a:endParaRPr lang="en-US" sz="1600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6398" name="TextBox 14"/>
            <p:cNvSpPr txBox="1">
              <a:spLocks noChangeArrowheads="1"/>
            </p:cNvSpPr>
            <p:nvPr/>
          </p:nvSpPr>
          <p:spPr bwMode="auto">
            <a:xfrm>
              <a:off x="4592638" y="3395663"/>
              <a:ext cx="116923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600" dirty="0" smtClean="0">
                  <a:solidFill>
                    <a:srgbClr val="000000"/>
                  </a:solidFill>
                  <a:latin typeface="Arial" charset="0"/>
                </a:rPr>
                <a:t>1-Октанол</a:t>
              </a:r>
              <a:endParaRPr lang="en-US" sz="1600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6399" name="TextBox 15"/>
            <p:cNvSpPr txBox="1">
              <a:spLocks noChangeArrowheads="1"/>
            </p:cNvSpPr>
            <p:nvPr/>
          </p:nvSpPr>
          <p:spPr bwMode="auto">
            <a:xfrm>
              <a:off x="6214312" y="5391150"/>
              <a:ext cx="79842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000000"/>
                  </a:solidFill>
                  <a:latin typeface="Arial" charset="0"/>
                </a:rPr>
                <a:t>[</a:t>
              </a:r>
              <a:r>
                <a:rPr lang="lt-LT" dirty="0" smtClean="0">
                  <a:solidFill>
                    <a:srgbClr val="000000"/>
                  </a:solidFill>
                  <a:latin typeface="Arial" charset="0"/>
                </a:rPr>
                <a:t>A</a:t>
              </a:r>
              <a:r>
                <a:rPr lang="en-US" dirty="0" smtClean="0">
                  <a:solidFill>
                    <a:srgbClr val="000000"/>
                  </a:solidFill>
                  <a:latin typeface="Arial" charset="0"/>
                </a:rPr>
                <a:t>]</a:t>
              </a:r>
              <a:r>
                <a:rPr lang="ru-RU" i="1" baseline="-25000" dirty="0" smtClean="0">
                  <a:solidFill>
                    <a:srgbClr val="000000"/>
                  </a:solidFill>
                  <a:latin typeface="Arial" charset="0"/>
                </a:rPr>
                <a:t>вода</a:t>
              </a:r>
              <a:endParaRPr lang="en-US" i="1" baseline="-25000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6400" name="TextBox 17"/>
            <p:cNvSpPr txBox="1">
              <a:spLocks noChangeArrowheads="1"/>
            </p:cNvSpPr>
            <p:nvPr/>
          </p:nvSpPr>
          <p:spPr bwMode="auto">
            <a:xfrm>
              <a:off x="6127971" y="3954463"/>
              <a:ext cx="109017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000000"/>
                  </a:solidFill>
                  <a:latin typeface="Arial" charset="0"/>
                </a:rPr>
                <a:t>[</a:t>
              </a:r>
              <a:r>
                <a:rPr lang="lt-LT" dirty="0" smtClean="0">
                  <a:solidFill>
                    <a:srgbClr val="000000"/>
                  </a:solidFill>
                </a:rPr>
                <a:t>A</a:t>
              </a:r>
              <a:r>
                <a:rPr lang="en-US" dirty="0" smtClean="0">
                  <a:solidFill>
                    <a:srgbClr val="000000"/>
                  </a:solidFill>
                  <a:latin typeface="Arial" charset="0"/>
                </a:rPr>
                <a:t>]</a:t>
              </a:r>
              <a:r>
                <a:rPr lang="ru-RU" i="1" baseline="-25000" dirty="0" smtClean="0">
                  <a:solidFill>
                    <a:srgbClr val="000000"/>
                  </a:solidFill>
                  <a:latin typeface="Arial" charset="0"/>
                </a:rPr>
                <a:t>октанол</a:t>
              </a:r>
              <a:endParaRPr lang="en-US" i="1" baseline="-25000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6401" name="TextBox 20"/>
            <p:cNvSpPr txBox="1">
              <a:spLocks noChangeArrowheads="1"/>
            </p:cNvSpPr>
            <p:nvPr/>
          </p:nvSpPr>
          <p:spPr bwMode="auto">
            <a:xfrm>
              <a:off x="5105400" y="4495800"/>
              <a:ext cx="396875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i="1">
                  <a:solidFill>
                    <a:srgbClr val="000000"/>
                  </a:solidFill>
                  <a:latin typeface="Arial" charset="0"/>
                </a:rPr>
                <a:t>P</a:t>
              </a:r>
              <a:r>
                <a:rPr lang="en-US" sz="1600" i="1" baseline="-25000">
                  <a:solidFill>
                    <a:srgbClr val="000000"/>
                  </a:solidFill>
                  <a:latin typeface="Arial" charset="0"/>
                </a:rPr>
                <a:t>o</a:t>
              </a:r>
            </a:p>
          </p:txBody>
        </p:sp>
        <p:sp>
          <p:nvSpPr>
            <p:cNvPr id="5" name="Oval 4"/>
            <p:cNvSpPr/>
            <p:nvPr/>
          </p:nvSpPr>
          <p:spPr bwMode="auto">
            <a:xfrm>
              <a:off x="5502275" y="3954463"/>
              <a:ext cx="369888" cy="36988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45720" tIns="91440" rIns="9144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1" name="Oval 60"/>
            <p:cNvSpPr/>
            <p:nvPr/>
          </p:nvSpPr>
          <p:spPr bwMode="auto">
            <a:xfrm>
              <a:off x="5502275" y="5391150"/>
              <a:ext cx="369888" cy="36988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45720" tIns="91440" rIns="9144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2" name="Group 21"/>
          <p:cNvGrpSpPr>
            <a:grpSpLocks/>
          </p:cNvGrpSpPr>
          <p:nvPr/>
        </p:nvGrpSpPr>
        <p:grpSpPr bwMode="auto">
          <a:xfrm>
            <a:off x="4675584" y="2492896"/>
            <a:ext cx="3352800" cy="2776954"/>
            <a:chOff x="4724400" y="2895600"/>
            <a:chExt cx="3352800" cy="2776954"/>
          </a:xfrm>
        </p:grpSpPr>
        <p:sp>
          <p:nvSpPr>
            <p:cNvPr id="23" name="Rectangle 33"/>
            <p:cNvSpPr>
              <a:spLocks noChangeArrowheads="1"/>
            </p:cNvSpPr>
            <p:nvPr/>
          </p:nvSpPr>
          <p:spPr bwMode="auto">
            <a:xfrm rot="5400000">
              <a:off x="5724525" y="3319463"/>
              <a:ext cx="1352550" cy="3352800"/>
            </a:xfrm>
            <a:prstGeom prst="rect">
              <a:avLst/>
            </a:prstGeom>
            <a:solidFill>
              <a:srgbClr val="DCE6F2"/>
            </a:solidFill>
            <a:ln w="25400" algn="ctr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lt-LT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24" name="Rectangle 34"/>
            <p:cNvSpPr>
              <a:spLocks noChangeArrowheads="1"/>
            </p:cNvSpPr>
            <p:nvPr/>
          </p:nvSpPr>
          <p:spPr bwMode="auto">
            <a:xfrm rot="5400000">
              <a:off x="5715000" y="1938338"/>
              <a:ext cx="1371600" cy="3352800"/>
            </a:xfrm>
            <a:prstGeom prst="rect">
              <a:avLst/>
            </a:prstGeom>
            <a:solidFill>
              <a:srgbClr val="FFFFCC"/>
            </a:solidFill>
            <a:ln w="25400" algn="ctr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lt-LT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cxnSp>
          <p:nvCxnSpPr>
            <p:cNvPr id="25" name="Straight Connector 35"/>
            <p:cNvCxnSpPr>
              <a:cxnSpLocks noChangeShapeType="1"/>
              <a:stCxn id="26" idx="1"/>
              <a:endCxn id="26" idx="3"/>
            </p:cNvCxnSpPr>
            <p:nvPr/>
          </p:nvCxnSpPr>
          <p:spPr bwMode="auto">
            <a:xfrm rot="10800000" flipH="1">
              <a:off x="4724400" y="4300538"/>
              <a:ext cx="3352800" cy="1587"/>
            </a:xfrm>
            <a:prstGeom prst="line">
              <a:avLst/>
            </a:prstGeom>
            <a:noFill/>
            <a:ln w="22225" algn="ctr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6" name="Rectangle 25"/>
            <p:cNvSpPr/>
            <p:nvPr/>
          </p:nvSpPr>
          <p:spPr>
            <a:xfrm>
              <a:off x="4724400" y="2928938"/>
              <a:ext cx="3352800" cy="2743200"/>
            </a:xfrm>
            <a:prstGeom prst="rect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000000"/>
                </a:solidFill>
                <a:latin typeface="Calibri"/>
                <a:cs typeface="+mn-cs"/>
              </a:endParaRPr>
            </a:p>
          </p:txBody>
        </p:sp>
        <p:grpSp>
          <p:nvGrpSpPr>
            <p:cNvPr id="27" name="Group 26"/>
            <p:cNvGrpSpPr>
              <a:grpSpLocks/>
            </p:cNvGrpSpPr>
            <p:nvPr/>
          </p:nvGrpSpPr>
          <p:grpSpPr bwMode="auto">
            <a:xfrm>
              <a:off x="5334000" y="3919538"/>
              <a:ext cx="152400" cy="838200"/>
              <a:chOff x="1980406" y="3398520"/>
              <a:chExt cx="153193" cy="1127760"/>
            </a:xfrm>
          </p:grpSpPr>
          <p:cxnSp>
            <p:nvCxnSpPr>
              <p:cNvPr id="48" name="Straight Arrow Connector 38"/>
              <p:cNvCxnSpPr>
                <a:cxnSpLocks noChangeShapeType="1"/>
              </p:cNvCxnSpPr>
              <p:nvPr/>
            </p:nvCxnSpPr>
            <p:spPr bwMode="auto">
              <a:xfrm rot="16200000" flipV="1">
                <a:off x="1432275" y="3946651"/>
                <a:ext cx="1097857" cy="1596"/>
              </a:xfrm>
              <a:prstGeom prst="straightConnector1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49" name="Straight Arrow Connector 39"/>
              <p:cNvCxnSpPr>
                <a:cxnSpLocks noChangeShapeType="1"/>
              </p:cNvCxnSpPr>
              <p:nvPr/>
            </p:nvCxnSpPr>
            <p:spPr bwMode="auto">
              <a:xfrm rot="5400000">
                <a:off x="1583873" y="3976554"/>
                <a:ext cx="1097857" cy="1595"/>
              </a:xfrm>
              <a:prstGeom prst="straightConnector1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</p:grpSp>
        <p:grpSp>
          <p:nvGrpSpPr>
            <p:cNvPr id="28" name="Group 27"/>
            <p:cNvGrpSpPr>
              <a:grpSpLocks/>
            </p:cNvGrpSpPr>
            <p:nvPr/>
          </p:nvGrpSpPr>
          <p:grpSpPr bwMode="auto">
            <a:xfrm rot="5400000">
              <a:off x="6370638" y="3100387"/>
              <a:ext cx="152400" cy="1127125"/>
              <a:chOff x="1980406" y="3398520"/>
              <a:chExt cx="153193" cy="1127760"/>
            </a:xfrm>
          </p:grpSpPr>
          <p:cxnSp>
            <p:nvCxnSpPr>
              <p:cNvPr id="46" name="Straight Arrow Connector 41"/>
              <p:cNvCxnSpPr>
                <a:cxnSpLocks noChangeShapeType="1"/>
              </p:cNvCxnSpPr>
              <p:nvPr/>
            </p:nvCxnSpPr>
            <p:spPr bwMode="auto">
              <a:xfrm rot="16200000" flipV="1">
                <a:off x="1432414" y="3959220"/>
                <a:ext cx="1097580" cy="1595"/>
              </a:xfrm>
              <a:prstGeom prst="straightConnector1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47" name="Straight Arrow Connector 42"/>
              <p:cNvCxnSpPr>
                <a:cxnSpLocks noChangeShapeType="1"/>
              </p:cNvCxnSpPr>
              <p:nvPr/>
            </p:nvCxnSpPr>
            <p:spPr bwMode="auto">
              <a:xfrm rot="5400000">
                <a:off x="1584011" y="3989399"/>
                <a:ext cx="1097581" cy="1596"/>
              </a:xfrm>
              <a:prstGeom prst="straightConnector1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</p:grpSp>
        <p:grpSp>
          <p:nvGrpSpPr>
            <p:cNvPr id="29" name="Group 10"/>
            <p:cNvGrpSpPr>
              <a:grpSpLocks/>
            </p:cNvGrpSpPr>
            <p:nvPr/>
          </p:nvGrpSpPr>
          <p:grpSpPr bwMode="auto">
            <a:xfrm rot="5400000">
              <a:off x="6369844" y="4498181"/>
              <a:ext cx="153988" cy="1127125"/>
              <a:chOff x="1980406" y="3398520"/>
              <a:chExt cx="153193" cy="1127760"/>
            </a:xfrm>
          </p:grpSpPr>
          <p:cxnSp>
            <p:nvCxnSpPr>
              <p:cNvPr id="44" name="Straight Arrow Connector 44"/>
              <p:cNvCxnSpPr>
                <a:cxnSpLocks noChangeShapeType="1"/>
              </p:cNvCxnSpPr>
              <p:nvPr/>
            </p:nvCxnSpPr>
            <p:spPr bwMode="auto">
              <a:xfrm rot="16200000" flipV="1">
                <a:off x="1432405" y="3959228"/>
                <a:ext cx="1097580" cy="1579"/>
              </a:xfrm>
              <a:prstGeom prst="straightConnector1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45" name="Straight Arrow Connector 45"/>
              <p:cNvCxnSpPr>
                <a:cxnSpLocks noChangeShapeType="1"/>
              </p:cNvCxnSpPr>
              <p:nvPr/>
            </p:nvCxnSpPr>
            <p:spPr bwMode="auto">
              <a:xfrm rot="5400000">
                <a:off x="1584019" y="3989407"/>
                <a:ext cx="1097581" cy="1579"/>
              </a:xfrm>
              <a:prstGeom prst="straightConnector1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</p:grpSp>
        <p:sp>
          <p:nvSpPr>
            <p:cNvPr id="30" name="TextBox 13"/>
            <p:cNvSpPr txBox="1">
              <a:spLocks noChangeArrowheads="1"/>
            </p:cNvSpPr>
            <p:nvPr/>
          </p:nvSpPr>
          <p:spPr bwMode="auto">
            <a:xfrm>
              <a:off x="4760913" y="5334000"/>
              <a:ext cx="66428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600" dirty="0" smtClean="0">
                  <a:solidFill>
                    <a:srgbClr val="000000"/>
                  </a:solidFill>
                  <a:latin typeface="Arial" charset="0"/>
                </a:rPr>
                <a:t>Вода</a:t>
              </a:r>
              <a:endParaRPr lang="en-US" sz="1600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" name="TextBox 14"/>
            <p:cNvSpPr txBox="1">
              <a:spLocks noChangeArrowheads="1"/>
            </p:cNvSpPr>
            <p:nvPr/>
          </p:nvSpPr>
          <p:spPr bwMode="auto">
            <a:xfrm>
              <a:off x="4745038" y="2895600"/>
              <a:ext cx="116923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600" dirty="0" smtClean="0">
                  <a:solidFill>
                    <a:srgbClr val="000000"/>
                  </a:solidFill>
                </a:rPr>
                <a:t>1-Октанол</a:t>
              </a:r>
              <a:endParaRPr lang="en-US" sz="1600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2" name="TextBox 15"/>
            <p:cNvSpPr txBox="1">
              <a:spLocks noChangeArrowheads="1"/>
            </p:cNvSpPr>
            <p:nvPr/>
          </p:nvSpPr>
          <p:spPr bwMode="auto">
            <a:xfrm>
              <a:off x="5181600" y="4891088"/>
              <a:ext cx="504825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>
                  <a:solidFill>
                    <a:srgbClr val="000000"/>
                  </a:solidFill>
                  <a:latin typeface="Arial" charset="0"/>
                </a:rPr>
                <a:t>AH</a:t>
              </a:r>
            </a:p>
          </p:txBody>
        </p:sp>
        <p:sp>
          <p:nvSpPr>
            <p:cNvPr id="33" name="TextBox 17"/>
            <p:cNvSpPr txBox="1">
              <a:spLocks noChangeArrowheads="1"/>
            </p:cNvSpPr>
            <p:nvPr/>
          </p:nvSpPr>
          <p:spPr bwMode="auto">
            <a:xfrm>
              <a:off x="5143500" y="3454400"/>
              <a:ext cx="504825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>
                  <a:solidFill>
                    <a:srgbClr val="000000"/>
                  </a:solidFill>
                  <a:latin typeface="Arial" charset="0"/>
                </a:rPr>
                <a:t>AH</a:t>
              </a:r>
            </a:p>
          </p:txBody>
        </p:sp>
        <p:sp>
          <p:nvSpPr>
            <p:cNvPr id="34" name="TextBox 18"/>
            <p:cNvSpPr txBox="1">
              <a:spLocks noChangeArrowheads="1"/>
            </p:cNvSpPr>
            <p:nvPr/>
          </p:nvSpPr>
          <p:spPr bwMode="auto">
            <a:xfrm>
              <a:off x="7145338" y="3473450"/>
              <a:ext cx="423862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>
                  <a:solidFill>
                    <a:srgbClr val="000000"/>
                  </a:solidFill>
                  <a:latin typeface="Arial" charset="0"/>
                </a:rPr>
                <a:t>A</a:t>
              </a:r>
              <a:r>
                <a:rPr lang="en-US" baseline="30000">
                  <a:solidFill>
                    <a:srgbClr val="000000"/>
                  </a:solidFill>
                  <a:latin typeface="Arial" charset="0"/>
                </a:rPr>
                <a:t>–</a:t>
              </a:r>
            </a:p>
          </p:txBody>
        </p:sp>
        <p:sp>
          <p:nvSpPr>
            <p:cNvPr id="35" name="TextBox 19"/>
            <p:cNvSpPr txBox="1">
              <a:spLocks noChangeArrowheads="1"/>
            </p:cNvSpPr>
            <p:nvPr/>
          </p:nvSpPr>
          <p:spPr bwMode="auto">
            <a:xfrm>
              <a:off x="6134100" y="4605338"/>
              <a:ext cx="495300" cy="338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lt-LT" sz="1600">
                  <a:solidFill>
                    <a:srgbClr val="000000"/>
                  </a:solidFill>
                  <a:latin typeface="Arial" charset="0"/>
                </a:rPr>
                <a:t>K</a:t>
              </a:r>
              <a:r>
                <a:rPr lang="lt-LT" sz="1600" baseline="-25000">
                  <a:solidFill>
                    <a:srgbClr val="000000"/>
                  </a:solidFill>
                  <a:latin typeface="Arial" charset="0"/>
                </a:rPr>
                <a:t>a</a:t>
              </a:r>
              <a:r>
                <a:rPr lang="en-US" sz="1600" baseline="30000">
                  <a:solidFill>
                    <a:srgbClr val="000000"/>
                  </a:solidFill>
                  <a:latin typeface="Arial" charset="0"/>
                </a:rPr>
                <a:t>w</a:t>
              </a:r>
            </a:p>
          </p:txBody>
        </p:sp>
        <p:sp>
          <p:nvSpPr>
            <p:cNvPr id="36" name="TextBox 20"/>
            <p:cNvSpPr txBox="1">
              <a:spLocks noChangeArrowheads="1"/>
            </p:cNvSpPr>
            <p:nvPr/>
          </p:nvSpPr>
          <p:spPr bwMode="auto">
            <a:xfrm>
              <a:off x="4937125" y="3995738"/>
              <a:ext cx="396875" cy="338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i="1">
                  <a:solidFill>
                    <a:srgbClr val="000000"/>
                  </a:solidFill>
                  <a:latin typeface="Arial" charset="0"/>
                </a:rPr>
                <a:t>P</a:t>
              </a:r>
              <a:r>
                <a:rPr lang="en-US" sz="1600" i="1" baseline="-25000">
                  <a:solidFill>
                    <a:srgbClr val="000000"/>
                  </a:solidFill>
                  <a:latin typeface="Arial" charset="0"/>
                </a:rPr>
                <a:t>o</a:t>
              </a:r>
            </a:p>
          </p:txBody>
        </p:sp>
        <p:sp>
          <p:nvSpPr>
            <p:cNvPr id="38" name="TextBox 21"/>
            <p:cNvSpPr txBox="1">
              <a:spLocks noChangeArrowheads="1"/>
            </p:cNvSpPr>
            <p:nvPr/>
          </p:nvSpPr>
          <p:spPr bwMode="auto">
            <a:xfrm>
              <a:off x="6126163" y="3206750"/>
              <a:ext cx="579437" cy="339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lt-LT" sz="1600">
                  <a:solidFill>
                    <a:srgbClr val="000000"/>
                  </a:solidFill>
                  <a:latin typeface="Arial" charset="0"/>
                </a:rPr>
                <a:t>K</a:t>
              </a:r>
              <a:r>
                <a:rPr lang="en-US" sz="1600" baseline="-25000">
                  <a:solidFill>
                    <a:srgbClr val="000000"/>
                  </a:solidFill>
                  <a:latin typeface="Arial" charset="0"/>
                </a:rPr>
                <a:t>a</a:t>
              </a:r>
              <a:r>
                <a:rPr lang="en-US" sz="1600" baseline="30000">
                  <a:solidFill>
                    <a:srgbClr val="000000"/>
                  </a:solidFill>
                  <a:latin typeface="Arial" charset="0"/>
                </a:rPr>
                <a:t>oct</a:t>
              </a:r>
            </a:p>
          </p:txBody>
        </p:sp>
        <p:sp>
          <p:nvSpPr>
            <p:cNvPr id="39" name="TextBox 18"/>
            <p:cNvSpPr txBox="1">
              <a:spLocks noChangeArrowheads="1"/>
            </p:cNvSpPr>
            <p:nvPr/>
          </p:nvSpPr>
          <p:spPr bwMode="auto">
            <a:xfrm>
              <a:off x="7186613" y="4883150"/>
              <a:ext cx="423862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>
                  <a:solidFill>
                    <a:srgbClr val="000000"/>
                  </a:solidFill>
                  <a:latin typeface="Arial" charset="0"/>
                </a:rPr>
                <a:t>A</a:t>
              </a:r>
              <a:r>
                <a:rPr lang="en-US" baseline="30000">
                  <a:solidFill>
                    <a:srgbClr val="000000"/>
                  </a:solidFill>
                  <a:latin typeface="Arial" charset="0"/>
                </a:rPr>
                <a:t>–</a:t>
              </a:r>
            </a:p>
          </p:txBody>
        </p:sp>
        <p:sp>
          <p:nvSpPr>
            <p:cNvPr id="40" name="TextBox 20"/>
            <p:cNvSpPr txBox="1">
              <a:spLocks noChangeArrowheads="1"/>
            </p:cNvSpPr>
            <p:nvPr/>
          </p:nvSpPr>
          <p:spPr bwMode="auto">
            <a:xfrm>
              <a:off x="6781800" y="3995738"/>
              <a:ext cx="449263" cy="338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i="1">
                  <a:solidFill>
                    <a:srgbClr val="000000"/>
                  </a:solidFill>
                  <a:latin typeface="Arial" charset="0"/>
                </a:rPr>
                <a:t>P</a:t>
              </a:r>
              <a:r>
                <a:rPr lang="en-US" sz="1600" baseline="30000">
                  <a:solidFill>
                    <a:srgbClr val="000000"/>
                  </a:solidFill>
                  <a:latin typeface="Arial" charset="0"/>
                </a:rPr>
                <a:t> </a:t>
              </a:r>
              <a:r>
                <a:rPr lang="en-US" sz="1600" baseline="-25000">
                  <a:solidFill>
                    <a:srgbClr val="000000"/>
                  </a:solidFill>
                  <a:latin typeface="Arial" charset="0"/>
                </a:rPr>
                <a:t>–</a:t>
              </a:r>
              <a:endParaRPr lang="en-US" sz="1600" i="1" baseline="-25000">
                <a:solidFill>
                  <a:srgbClr val="000000"/>
                </a:solidFill>
                <a:latin typeface="Arial" charset="0"/>
              </a:endParaRPr>
            </a:p>
          </p:txBody>
        </p:sp>
        <p:grpSp>
          <p:nvGrpSpPr>
            <p:cNvPr id="41" name="Group 6"/>
            <p:cNvGrpSpPr>
              <a:grpSpLocks/>
            </p:cNvGrpSpPr>
            <p:nvPr/>
          </p:nvGrpSpPr>
          <p:grpSpPr bwMode="auto">
            <a:xfrm>
              <a:off x="7239000" y="3919538"/>
              <a:ext cx="152400" cy="838200"/>
              <a:chOff x="1980406" y="3398520"/>
              <a:chExt cx="153193" cy="1127760"/>
            </a:xfrm>
          </p:grpSpPr>
          <p:cxnSp>
            <p:nvCxnSpPr>
              <p:cNvPr id="42" name="Straight Arrow Connector 57"/>
              <p:cNvCxnSpPr>
                <a:cxnSpLocks noChangeShapeType="1"/>
              </p:cNvCxnSpPr>
              <p:nvPr/>
            </p:nvCxnSpPr>
            <p:spPr bwMode="auto">
              <a:xfrm rot="16200000" flipV="1">
                <a:off x="1432275" y="3946651"/>
                <a:ext cx="1097857" cy="1596"/>
              </a:xfrm>
              <a:prstGeom prst="straightConnector1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43" name="Straight Arrow Connector 58"/>
              <p:cNvCxnSpPr>
                <a:cxnSpLocks noChangeShapeType="1"/>
              </p:cNvCxnSpPr>
              <p:nvPr/>
            </p:nvCxnSpPr>
            <p:spPr bwMode="auto">
              <a:xfrm rot="5400000">
                <a:off x="1583873" y="3976554"/>
                <a:ext cx="1097857" cy="1595"/>
              </a:xfrm>
              <a:prstGeom prst="straightConnector1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</p:grpSp>
      </p:grpSp>
      <p:graphicFrame>
        <p:nvGraphicFramePr>
          <p:cNvPr id="15366" name="Object 3"/>
          <p:cNvGraphicFramePr>
            <a:graphicFrameLocks noChangeAspect="1"/>
          </p:cNvGraphicFramePr>
          <p:nvPr/>
        </p:nvGraphicFramePr>
        <p:xfrm>
          <a:off x="4499992" y="5445224"/>
          <a:ext cx="3352800" cy="685800"/>
        </p:xfrm>
        <a:graphic>
          <a:graphicData uri="http://schemas.openxmlformats.org/presentationml/2006/ole">
            <p:oleObj spid="_x0000_s119811" name="Equation" r:id="rId3" imgW="1676400" imgH="3429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CDLabs template_Dec2010">
  <a:themeElements>
    <a:clrScheme name="2 14">
      <a:dk1>
        <a:srgbClr val="003B64"/>
      </a:dk1>
      <a:lt1>
        <a:srgbClr val="FFFFFF"/>
      </a:lt1>
      <a:dk2>
        <a:srgbClr val="0067A6"/>
      </a:dk2>
      <a:lt2>
        <a:srgbClr val="808080"/>
      </a:lt2>
      <a:accent1>
        <a:srgbClr val="58A8DA"/>
      </a:accent1>
      <a:accent2>
        <a:srgbClr val="CC0000"/>
      </a:accent2>
      <a:accent3>
        <a:srgbClr val="FFFFFF"/>
      </a:accent3>
      <a:accent4>
        <a:srgbClr val="003154"/>
      </a:accent4>
      <a:accent5>
        <a:srgbClr val="B4D1EA"/>
      </a:accent5>
      <a:accent6>
        <a:srgbClr val="B90000"/>
      </a:accent6>
      <a:hlink>
        <a:srgbClr val="009999"/>
      </a:hlink>
      <a:folHlink>
        <a:srgbClr val="009900"/>
      </a:folHlink>
    </a:clrScheme>
    <a:fontScheme name="2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6699FF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6699FF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 13">
        <a:dk1>
          <a:srgbClr val="1F257D"/>
        </a:dk1>
        <a:lt1>
          <a:srgbClr val="FFFFFF"/>
        </a:lt1>
        <a:dk2>
          <a:srgbClr val="1F257D"/>
        </a:dk2>
        <a:lt2>
          <a:srgbClr val="808080"/>
        </a:lt2>
        <a:accent1>
          <a:srgbClr val="B8D8E6"/>
        </a:accent1>
        <a:accent2>
          <a:srgbClr val="CC0000"/>
        </a:accent2>
        <a:accent3>
          <a:srgbClr val="FFFFFF"/>
        </a:accent3>
        <a:accent4>
          <a:srgbClr val="191E6A"/>
        </a:accent4>
        <a:accent5>
          <a:srgbClr val="D8E9F0"/>
        </a:accent5>
        <a:accent6>
          <a:srgbClr val="B90000"/>
        </a:accent6>
        <a:hlink>
          <a:srgbClr val="009999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 14">
        <a:dk1>
          <a:srgbClr val="003B64"/>
        </a:dk1>
        <a:lt1>
          <a:srgbClr val="FFFFFF"/>
        </a:lt1>
        <a:dk2>
          <a:srgbClr val="0067A6"/>
        </a:dk2>
        <a:lt2>
          <a:srgbClr val="808080"/>
        </a:lt2>
        <a:accent1>
          <a:srgbClr val="58A8DA"/>
        </a:accent1>
        <a:accent2>
          <a:srgbClr val="CC0000"/>
        </a:accent2>
        <a:accent3>
          <a:srgbClr val="FFFFFF"/>
        </a:accent3>
        <a:accent4>
          <a:srgbClr val="003154"/>
        </a:accent4>
        <a:accent5>
          <a:srgbClr val="B4D1EA"/>
        </a:accent5>
        <a:accent6>
          <a:srgbClr val="B90000"/>
        </a:accent6>
        <a:hlink>
          <a:srgbClr val="009999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ACDLabs 2011">
  <a:themeElements>
    <a:clrScheme name="2 14">
      <a:dk1>
        <a:srgbClr val="003B64"/>
      </a:dk1>
      <a:lt1>
        <a:srgbClr val="FFFFFF"/>
      </a:lt1>
      <a:dk2>
        <a:srgbClr val="0067A6"/>
      </a:dk2>
      <a:lt2>
        <a:srgbClr val="808080"/>
      </a:lt2>
      <a:accent1>
        <a:srgbClr val="58A8DA"/>
      </a:accent1>
      <a:accent2>
        <a:srgbClr val="CC0000"/>
      </a:accent2>
      <a:accent3>
        <a:srgbClr val="FFFFFF"/>
      </a:accent3>
      <a:accent4>
        <a:srgbClr val="003154"/>
      </a:accent4>
      <a:accent5>
        <a:srgbClr val="B4D1EA"/>
      </a:accent5>
      <a:accent6>
        <a:srgbClr val="B90000"/>
      </a:accent6>
      <a:hlink>
        <a:srgbClr val="009999"/>
      </a:hlink>
      <a:folHlink>
        <a:srgbClr val="009900"/>
      </a:folHlink>
    </a:clrScheme>
    <a:fontScheme name="2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6699FF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6699FF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 13">
        <a:dk1>
          <a:srgbClr val="1F257D"/>
        </a:dk1>
        <a:lt1>
          <a:srgbClr val="FFFFFF"/>
        </a:lt1>
        <a:dk2>
          <a:srgbClr val="1F257D"/>
        </a:dk2>
        <a:lt2>
          <a:srgbClr val="808080"/>
        </a:lt2>
        <a:accent1>
          <a:srgbClr val="B8D8E6"/>
        </a:accent1>
        <a:accent2>
          <a:srgbClr val="CC0000"/>
        </a:accent2>
        <a:accent3>
          <a:srgbClr val="FFFFFF"/>
        </a:accent3>
        <a:accent4>
          <a:srgbClr val="191E6A"/>
        </a:accent4>
        <a:accent5>
          <a:srgbClr val="D8E9F0"/>
        </a:accent5>
        <a:accent6>
          <a:srgbClr val="B90000"/>
        </a:accent6>
        <a:hlink>
          <a:srgbClr val="009999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 14">
        <a:dk1>
          <a:srgbClr val="003B64"/>
        </a:dk1>
        <a:lt1>
          <a:srgbClr val="FFFFFF"/>
        </a:lt1>
        <a:dk2>
          <a:srgbClr val="0067A6"/>
        </a:dk2>
        <a:lt2>
          <a:srgbClr val="808080"/>
        </a:lt2>
        <a:accent1>
          <a:srgbClr val="58A8DA"/>
        </a:accent1>
        <a:accent2>
          <a:srgbClr val="CC0000"/>
        </a:accent2>
        <a:accent3>
          <a:srgbClr val="FFFFFF"/>
        </a:accent3>
        <a:accent4>
          <a:srgbClr val="003154"/>
        </a:accent4>
        <a:accent5>
          <a:srgbClr val="B4D1EA"/>
        </a:accent5>
        <a:accent6>
          <a:srgbClr val="B90000"/>
        </a:accent6>
        <a:hlink>
          <a:srgbClr val="009999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ACDLabs 2011">
  <a:themeElements>
    <a:clrScheme name="2 14">
      <a:dk1>
        <a:srgbClr val="003B64"/>
      </a:dk1>
      <a:lt1>
        <a:srgbClr val="FFFFFF"/>
      </a:lt1>
      <a:dk2>
        <a:srgbClr val="0067A6"/>
      </a:dk2>
      <a:lt2>
        <a:srgbClr val="808080"/>
      </a:lt2>
      <a:accent1>
        <a:srgbClr val="58A8DA"/>
      </a:accent1>
      <a:accent2>
        <a:srgbClr val="CC0000"/>
      </a:accent2>
      <a:accent3>
        <a:srgbClr val="FFFFFF"/>
      </a:accent3>
      <a:accent4>
        <a:srgbClr val="003154"/>
      </a:accent4>
      <a:accent5>
        <a:srgbClr val="B4D1EA"/>
      </a:accent5>
      <a:accent6>
        <a:srgbClr val="B90000"/>
      </a:accent6>
      <a:hlink>
        <a:srgbClr val="009999"/>
      </a:hlink>
      <a:folHlink>
        <a:srgbClr val="009900"/>
      </a:folHlink>
    </a:clrScheme>
    <a:fontScheme name="2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6699FF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6699FF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 13">
        <a:dk1>
          <a:srgbClr val="1F257D"/>
        </a:dk1>
        <a:lt1>
          <a:srgbClr val="FFFFFF"/>
        </a:lt1>
        <a:dk2>
          <a:srgbClr val="1F257D"/>
        </a:dk2>
        <a:lt2>
          <a:srgbClr val="808080"/>
        </a:lt2>
        <a:accent1>
          <a:srgbClr val="B8D8E6"/>
        </a:accent1>
        <a:accent2>
          <a:srgbClr val="CC0000"/>
        </a:accent2>
        <a:accent3>
          <a:srgbClr val="FFFFFF"/>
        </a:accent3>
        <a:accent4>
          <a:srgbClr val="191E6A"/>
        </a:accent4>
        <a:accent5>
          <a:srgbClr val="D8E9F0"/>
        </a:accent5>
        <a:accent6>
          <a:srgbClr val="B90000"/>
        </a:accent6>
        <a:hlink>
          <a:srgbClr val="009999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 14">
        <a:dk1>
          <a:srgbClr val="003B64"/>
        </a:dk1>
        <a:lt1>
          <a:srgbClr val="FFFFFF"/>
        </a:lt1>
        <a:dk2>
          <a:srgbClr val="0067A6"/>
        </a:dk2>
        <a:lt2>
          <a:srgbClr val="808080"/>
        </a:lt2>
        <a:accent1>
          <a:srgbClr val="58A8DA"/>
        </a:accent1>
        <a:accent2>
          <a:srgbClr val="CC0000"/>
        </a:accent2>
        <a:accent3>
          <a:srgbClr val="FFFFFF"/>
        </a:accent3>
        <a:accent4>
          <a:srgbClr val="003154"/>
        </a:accent4>
        <a:accent5>
          <a:srgbClr val="B4D1EA"/>
        </a:accent5>
        <a:accent6>
          <a:srgbClr val="B90000"/>
        </a:accent6>
        <a:hlink>
          <a:srgbClr val="009999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450</TotalTime>
  <Words>509</Words>
  <Application>Microsoft Office PowerPoint</Application>
  <PresentationFormat>On-screen Show (4:3)</PresentationFormat>
  <Paragraphs>142</Paragraphs>
  <Slides>26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ACDLabs template_Dec2010</vt:lpstr>
      <vt:lpstr>ACDLabs 2011</vt:lpstr>
      <vt:lpstr>1_ACDLabs 2011</vt:lpstr>
      <vt:lpstr>ChemSketch</vt:lpstr>
      <vt:lpstr>Equation</vt:lpstr>
      <vt:lpstr>Предикторы ACD/Percepta:  Часть 1. Физикохимические свойства.</vt:lpstr>
      <vt:lpstr>Введение</vt:lpstr>
      <vt:lpstr>Slide 3</vt:lpstr>
      <vt:lpstr>Absolv (1)</vt:lpstr>
      <vt:lpstr>Absolv (2)</vt:lpstr>
      <vt:lpstr>Уравнения Absolv</vt:lpstr>
      <vt:lpstr>Примеры уравнений</vt:lpstr>
      <vt:lpstr>Slide 8</vt:lpstr>
      <vt:lpstr>Коэффициент распределения</vt:lpstr>
      <vt:lpstr>Алгоритмы в ACD/Percepta</vt:lpstr>
      <vt:lpstr>ACD/LogP Classic</vt:lpstr>
      <vt:lpstr>ACD/LogP GALAS</vt:lpstr>
      <vt:lpstr>Consensus LogP</vt:lpstr>
      <vt:lpstr>ACD/pKa Classic</vt:lpstr>
      <vt:lpstr>ACD/pKa GALAS</vt:lpstr>
      <vt:lpstr>LogD</vt:lpstr>
      <vt:lpstr>Значение липофильности</vt:lpstr>
      <vt:lpstr>Slide 18</vt:lpstr>
      <vt:lpstr>Растворимость</vt:lpstr>
      <vt:lpstr>Растворимость (2)</vt:lpstr>
      <vt:lpstr>Растворимость в желудочно-кишечном тракте</vt:lpstr>
      <vt:lpstr>Slide 22</vt:lpstr>
      <vt:lpstr>Растворимость в ДМСО</vt:lpstr>
      <vt:lpstr>Физикохимические принципы</vt:lpstr>
      <vt:lpstr>Примеры молекул</vt:lpstr>
      <vt:lpstr>SDMSO в ACD/Percepta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Daria Thorp</dc:creator>
  <cp:lastModifiedBy>programmer</cp:lastModifiedBy>
  <cp:revision>53</cp:revision>
  <dcterms:created xsi:type="dcterms:W3CDTF">2012-06-13T07:40:52Z</dcterms:created>
  <dcterms:modified xsi:type="dcterms:W3CDTF">2012-11-15T04:41:49Z</dcterms:modified>
</cp:coreProperties>
</file>