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45"/>
  </p:notesMasterIdLst>
  <p:sldIdLst>
    <p:sldId id="256" r:id="rId4"/>
    <p:sldId id="299" r:id="rId5"/>
    <p:sldId id="300" r:id="rId6"/>
    <p:sldId id="301" r:id="rId7"/>
    <p:sldId id="302" r:id="rId8"/>
    <p:sldId id="319" r:id="rId9"/>
    <p:sldId id="320" r:id="rId10"/>
    <p:sldId id="305" r:id="rId11"/>
    <p:sldId id="306" r:id="rId12"/>
    <p:sldId id="307" r:id="rId13"/>
    <p:sldId id="308" r:id="rId14"/>
    <p:sldId id="309" r:id="rId15"/>
    <p:sldId id="310" r:id="rId16"/>
    <p:sldId id="311" r:id="rId17"/>
    <p:sldId id="322" r:id="rId18"/>
    <p:sldId id="314" r:id="rId19"/>
    <p:sldId id="315" r:id="rId20"/>
    <p:sldId id="316" r:id="rId21"/>
    <p:sldId id="317" r:id="rId22"/>
    <p:sldId id="318" r:id="rId23"/>
    <p:sldId id="327" r:id="rId24"/>
    <p:sldId id="326" r:id="rId25"/>
    <p:sldId id="328" r:id="rId26"/>
    <p:sldId id="331" r:id="rId27"/>
    <p:sldId id="329" r:id="rId28"/>
    <p:sldId id="341" r:id="rId29"/>
    <p:sldId id="323" r:id="rId30"/>
    <p:sldId id="324" r:id="rId31"/>
    <p:sldId id="330" r:id="rId32"/>
    <p:sldId id="325" r:id="rId33"/>
    <p:sldId id="332" r:id="rId34"/>
    <p:sldId id="344" r:id="rId35"/>
    <p:sldId id="345" r:id="rId36"/>
    <p:sldId id="333" r:id="rId37"/>
    <p:sldId id="334" r:id="rId38"/>
    <p:sldId id="346" r:id="rId39"/>
    <p:sldId id="342" r:id="rId40"/>
    <p:sldId id="343" r:id="rId41"/>
    <p:sldId id="337" r:id="rId42"/>
    <p:sldId id="338" r:id="rId43"/>
    <p:sldId id="339" r:id="rId44"/>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007A"/>
    <a:srgbClr val="0067A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97" autoAdjust="0"/>
  </p:normalViewPr>
  <p:slideViewPr>
    <p:cSldViewPr>
      <p:cViewPr varScale="1">
        <p:scale>
          <a:sx n="87" d="100"/>
          <a:sy n="87" d="100"/>
        </p:scale>
        <p:origin x="-105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D:\Pharma%20Algorithms\articles\CYP3A4_inhibition\CYP3A4_inhibition_trainabilit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Pharma%20Algorithms\articles\CYP3A4_inhibition\CYP3A4_inhibition_trainability.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Pharma%20Algorithms\articles\CYP3A4_inhibition\CYP3A4_inhibition_trainability.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Pharma%20Algorithms\articles\CYP3A4_inhibition\CYP3A4_inhibition_trainability.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Pharma%20Algorithms\articles\CYP3A4_inhibition\CYP3A4_inhibition_trainability.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Pharma%20Algorithms\articles\CYP3A4_inhibition\CYP3A4_inhibition_trainabilit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lt-LT"/>
  <c:chart>
    <c:autoTitleDeleted val="1"/>
    <c:plotArea>
      <c:layout/>
      <c:scatterChart>
        <c:scatterStyle val="lineMarker"/>
        <c:ser>
          <c:idx val="0"/>
          <c:order val="0"/>
          <c:tx>
            <c:strRef>
              <c:f>presentation1!$F$1</c:f>
              <c:strCache>
                <c:ptCount val="1"/>
                <c:pt idx="0">
                  <c:v>Percent of compounds with RI&gt;0.3</c:v>
                </c:pt>
              </c:strCache>
            </c:strRef>
          </c:tx>
          <c:xVal>
            <c:numRef>
              <c:f>presentation1!$B$4</c:f>
              <c:numCache>
                <c:formatCode>General</c:formatCode>
                <c:ptCount val="1"/>
                <c:pt idx="0">
                  <c:v>203</c:v>
                </c:pt>
              </c:numCache>
            </c:numRef>
          </c:xVal>
          <c:yVal>
            <c:numRef>
              <c:f>presentation1!$G$4</c:f>
              <c:numCache>
                <c:formatCode>0.0%</c:formatCode>
                <c:ptCount val="1"/>
                <c:pt idx="0">
                  <c:v>0.47586370089919588</c:v>
                </c:pt>
              </c:numCache>
            </c:numRef>
          </c:yVal>
        </c:ser>
        <c:ser>
          <c:idx val="1"/>
          <c:order val="1"/>
          <c:tx>
            <c:strRef>
              <c:f>presentation1!$K$1</c:f>
              <c:strCache>
                <c:ptCount val="1"/>
                <c:pt idx="0">
                  <c:v>Percent of compounds with RI&gt;0.5</c:v>
                </c:pt>
              </c:strCache>
            </c:strRef>
          </c:tx>
          <c:xVal>
            <c:numRef>
              <c:f>presentation1!$B$4</c:f>
              <c:numCache>
                <c:formatCode>General</c:formatCode>
                <c:ptCount val="1"/>
                <c:pt idx="0">
                  <c:v>203</c:v>
                </c:pt>
              </c:numCache>
            </c:numRef>
          </c:xVal>
          <c:yVal>
            <c:numRef>
              <c:f>presentation1!$L$4</c:f>
              <c:numCache>
                <c:formatCode>0.0%</c:formatCode>
                <c:ptCount val="1"/>
                <c:pt idx="0">
                  <c:v>0.13511594888783798</c:v>
                </c:pt>
              </c:numCache>
            </c:numRef>
          </c:yVal>
        </c:ser>
        <c:axId val="114212224"/>
        <c:axId val="44278912"/>
      </c:scatterChart>
      <c:valAx>
        <c:axId val="114212224"/>
        <c:scaling>
          <c:orientation val="minMax"/>
          <c:max val="5000"/>
        </c:scaling>
        <c:axPos val="b"/>
        <c:numFmt formatCode="General" sourceLinked="1"/>
        <c:tickLblPos val="nextTo"/>
        <c:txPr>
          <a:bodyPr/>
          <a:lstStyle/>
          <a:p>
            <a:pPr>
              <a:defRPr lang="lt-LT"/>
            </a:pPr>
            <a:endParaRPr lang="lt-LT"/>
          </a:p>
        </c:txPr>
        <c:crossAx val="44278912"/>
        <c:crosses val="autoZero"/>
        <c:crossBetween val="midCat"/>
      </c:valAx>
      <c:valAx>
        <c:axId val="44278912"/>
        <c:scaling>
          <c:orientation val="minMax"/>
          <c:max val="0.9"/>
        </c:scaling>
        <c:axPos val="l"/>
        <c:majorGridlines/>
        <c:numFmt formatCode="0.0%" sourceLinked="1"/>
        <c:tickLblPos val="nextTo"/>
        <c:txPr>
          <a:bodyPr/>
          <a:lstStyle/>
          <a:p>
            <a:pPr>
              <a:defRPr lang="lt-LT"/>
            </a:pPr>
            <a:endParaRPr lang="lt-LT"/>
          </a:p>
        </c:txPr>
        <c:crossAx val="114212224"/>
        <c:crosses val="autoZero"/>
        <c:crossBetween val="midCat"/>
      </c:valAx>
    </c:plotArea>
    <c:legend>
      <c:legendPos val="r"/>
      <c:layout/>
      <c:txPr>
        <a:bodyPr/>
        <a:lstStyle/>
        <a:p>
          <a:pPr>
            <a:defRPr lang="lt-LT"/>
          </a:pPr>
          <a:endParaRPr lang="lt-LT"/>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lt-LT"/>
  <c:chart>
    <c:autoTitleDeleted val="1"/>
    <c:plotArea>
      <c:layout/>
      <c:scatterChart>
        <c:scatterStyle val="lineMarker"/>
        <c:ser>
          <c:idx val="0"/>
          <c:order val="0"/>
          <c:tx>
            <c:strRef>
              <c:f>presentation1!$F$1</c:f>
              <c:strCache>
                <c:ptCount val="1"/>
                <c:pt idx="0">
                  <c:v>Percent of compounds with RI&gt;0.3</c:v>
                </c:pt>
              </c:strCache>
            </c:strRef>
          </c:tx>
          <c:xVal>
            <c:numRef>
              <c:f>presentation1!$B$4:$B$5</c:f>
              <c:numCache>
                <c:formatCode>General</c:formatCode>
                <c:ptCount val="2"/>
                <c:pt idx="0">
                  <c:v>203</c:v>
                </c:pt>
                <c:pt idx="1">
                  <c:v>405</c:v>
                </c:pt>
              </c:numCache>
            </c:numRef>
          </c:xVal>
          <c:yVal>
            <c:numRef>
              <c:f>presentation1!$G$4:$G$5</c:f>
              <c:numCache>
                <c:formatCode>0.0%</c:formatCode>
                <c:ptCount val="2"/>
                <c:pt idx="0">
                  <c:v>0.47586370089919588</c:v>
                </c:pt>
                <c:pt idx="1">
                  <c:v>0.59914813061997163</c:v>
                </c:pt>
              </c:numCache>
            </c:numRef>
          </c:yVal>
        </c:ser>
        <c:ser>
          <c:idx val="1"/>
          <c:order val="1"/>
          <c:tx>
            <c:strRef>
              <c:f>presentation1!$K$1</c:f>
              <c:strCache>
                <c:ptCount val="1"/>
                <c:pt idx="0">
                  <c:v>Percent of compounds with RI&gt;0.5</c:v>
                </c:pt>
              </c:strCache>
            </c:strRef>
          </c:tx>
          <c:xVal>
            <c:numRef>
              <c:f>presentation1!$B$4:$B$5</c:f>
              <c:numCache>
                <c:formatCode>General</c:formatCode>
                <c:ptCount val="2"/>
                <c:pt idx="0">
                  <c:v>203</c:v>
                </c:pt>
                <c:pt idx="1">
                  <c:v>405</c:v>
                </c:pt>
              </c:numCache>
            </c:numRef>
          </c:xVal>
          <c:yVal>
            <c:numRef>
              <c:f>presentation1!$L$4:$L$5</c:f>
              <c:numCache>
                <c:formatCode>0.0%</c:formatCode>
                <c:ptCount val="2"/>
                <c:pt idx="0">
                  <c:v>0.13511594888783798</c:v>
                </c:pt>
                <c:pt idx="1">
                  <c:v>0.24798864174160046</c:v>
                </c:pt>
              </c:numCache>
            </c:numRef>
          </c:yVal>
        </c:ser>
        <c:axId val="44291200"/>
        <c:axId val="44292736"/>
      </c:scatterChart>
      <c:valAx>
        <c:axId val="44291200"/>
        <c:scaling>
          <c:orientation val="minMax"/>
          <c:max val="5000"/>
        </c:scaling>
        <c:axPos val="b"/>
        <c:numFmt formatCode="General" sourceLinked="1"/>
        <c:tickLblPos val="nextTo"/>
        <c:txPr>
          <a:bodyPr/>
          <a:lstStyle/>
          <a:p>
            <a:pPr>
              <a:defRPr lang="lt-LT"/>
            </a:pPr>
            <a:endParaRPr lang="lt-LT"/>
          </a:p>
        </c:txPr>
        <c:crossAx val="44292736"/>
        <c:crosses val="autoZero"/>
        <c:crossBetween val="midCat"/>
      </c:valAx>
      <c:valAx>
        <c:axId val="44292736"/>
        <c:scaling>
          <c:orientation val="minMax"/>
          <c:max val="0.9"/>
        </c:scaling>
        <c:axPos val="l"/>
        <c:majorGridlines/>
        <c:numFmt formatCode="0.0%" sourceLinked="1"/>
        <c:tickLblPos val="nextTo"/>
        <c:txPr>
          <a:bodyPr/>
          <a:lstStyle/>
          <a:p>
            <a:pPr>
              <a:defRPr lang="lt-LT"/>
            </a:pPr>
            <a:endParaRPr lang="lt-LT"/>
          </a:p>
        </c:txPr>
        <c:crossAx val="44291200"/>
        <c:crosses val="autoZero"/>
        <c:crossBetween val="midCat"/>
      </c:valAx>
    </c:plotArea>
    <c:legend>
      <c:legendPos val="r"/>
      <c:layout/>
      <c:txPr>
        <a:bodyPr/>
        <a:lstStyle/>
        <a:p>
          <a:pPr>
            <a:defRPr lang="lt-LT"/>
          </a:pPr>
          <a:endParaRPr lang="lt-LT"/>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lt-LT"/>
  <c:chart>
    <c:autoTitleDeleted val="1"/>
    <c:plotArea>
      <c:layout/>
      <c:scatterChart>
        <c:scatterStyle val="lineMarker"/>
        <c:ser>
          <c:idx val="0"/>
          <c:order val="0"/>
          <c:tx>
            <c:strRef>
              <c:f>presentation1!$F$1</c:f>
              <c:strCache>
                <c:ptCount val="1"/>
                <c:pt idx="0">
                  <c:v>Percent of compounds with RI&gt;0.3</c:v>
                </c:pt>
              </c:strCache>
            </c:strRef>
          </c:tx>
          <c:xVal>
            <c:numRef>
              <c:f>presentation1!$B$4:$B$6</c:f>
              <c:numCache>
                <c:formatCode>General</c:formatCode>
                <c:ptCount val="3"/>
                <c:pt idx="0">
                  <c:v>203</c:v>
                </c:pt>
                <c:pt idx="1">
                  <c:v>405</c:v>
                </c:pt>
                <c:pt idx="2">
                  <c:v>841</c:v>
                </c:pt>
              </c:numCache>
            </c:numRef>
          </c:xVal>
          <c:yVal>
            <c:numRef>
              <c:f>presentation1!$G$4:$G$6</c:f>
              <c:numCache>
                <c:formatCode>0.0%</c:formatCode>
                <c:ptCount val="3"/>
                <c:pt idx="0">
                  <c:v>0.47586370089919588</c:v>
                </c:pt>
                <c:pt idx="1">
                  <c:v>0.59914813061997163</c:v>
                </c:pt>
                <c:pt idx="2">
                  <c:v>0.70184571699006448</c:v>
                </c:pt>
              </c:numCache>
            </c:numRef>
          </c:yVal>
        </c:ser>
        <c:ser>
          <c:idx val="1"/>
          <c:order val="1"/>
          <c:tx>
            <c:strRef>
              <c:f>presentation1!$K$1</c:f>
              <c:strCache>
                <c:ptCount val="1"/>
                <c:pt idx="0">
                  <c:v>Percent of compounds with RI&gt;0.5</c:v>
                </c:pt>
              </c:strCache>
            </c:strRef>
          </c:tx>
          <c:xVal>
            <c:numRef>
              <c:f>presentation1!$B$4:$B$6</c:f>
              <c:numCache>
                <c:formatCode>General</c:formatCode>
                <c:ptCount val="3"/>
                <c:pt idx="0">
                  <c:v>203</c:v>
                </c:pt>
                <c:pt idx="1">
                  <c:v>405</c:v>
                </c:pt>
                <c:pt idx="2">
                  <c:v>841</c:v>
                </c:pt>
              </c:numCache>
            </c:numRef>
          </c:xVal>
          <c:yVal>
            <c:numRef>
              <c:f>presentation1!$L$4:$L$6</c:f>
              <c:numCache>
                <c:formatCode>0.0%</c:formatCode>
                <c:ptCount val="3"/>
                <c:pt idx="0">
                  <c:v>0.13511594888783798</c:v>
                </c:pt>
                <c:pt idx="1">
                  <c:v>0.24798864174160046</c:v>
                </c:pt>
                <c:pt idx="2">
                  <c:v>0.3764789398958861</c:v>
                </c:pt>
              </c:numCache>
            </c:numRef>
          </c:yVal>
        </c:ser>
        <c:axId val="46934656"/>
        <c:axId val="46940544"/>
      </c:scatterChart>
      <c:valAx>
        <c:axId val="46934656"/>
        <c:scaling>
          <c:orientation val="minMax"/>
          <c:max val="5000"/>
        </c:scaling>
        <c:axPos val="b"/>
        <c:numFmt formatCode="General" sourceLinked="1"/>
        <c:tickLblPos val="nextTo"/>
        <c:txPr>
          <a:bodyPr/>
          <a:lstStyle/>
          <a:p>
            <a:pPr>
              <a:defRPr lang="lt-LT"/>
            </a:pPr>
            <a:endParaRPr lang="lt-LT"/>
          </a:p>
        </c:txPr>
        <c:crossAx val="46940544"/>
        <c:crosses val="autoZero"/>
        <c:crossBetween val="midCat"/>
      </c:valAx>
      <c:valAx>
        <c:axId val="46940544"/>
        <c:scaling>
          <c:orientation val="minMax"/>
          <c:max val="0.9"/>
        </c:scaling>
        <c:axPos val="l"/>
        <c:majorGridlines/>
        <c:numFmt formatCode="0.0%" sourceLinked="1"/>
        <c:tickLblPos val="nextTo"/>
        <c:txPr>
          <a:bodyPr/>
          <a:lstStyle/>
          <a:p>
            <a:pPr>
              <a:defRPr lang="lt-LT"/>
            </a:pPr>
            <a:endParaRPr lang="lt-LT"/>
          </a:p>
        </c:txPr>
        <c:crossAx val="46934656"/>
        <c:crosses val="autoZero"/>
        <c:crossBetween val="midCat"/>
      </c:valAx>
    </c:plotArea>
    <c:legend>
      <c:legendPos val="r"/>
      <c:layout/>
      <c:txPr>
        <a:bodyPr/>
        <a:lstStyle/>
        <a:p>
          <a:pPr>
            <a:defRPr lang="lt-LT"/>
          </a:pPr>
          <a:endParaRPr lang="lt-LT"/>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lt-LT"/>
  <c:chart>
    <c:autoTitleDeleted val="1"/>
    <c:plotArea>
      <c:layout/>
      <c:scatterChart>
        <c:scatterStyle val="lineMarker"/>
        <c:ser>
          <c:idx val="0"/>
          <c:order val="0"/>
          <c:tx>
            <c:strRef>
              <c:f>presentation1!$F$1</c:f>
              <c:strCache>
                <c:ptCount val="1"/>
                <c:pt idx="0">
                  <c:v>Percent of compounds with RI&gt;0.3</c:v>
                </c:pt>
              </c:strCache>
            </c:strRef>
          </c:tx>
          <c:xVal>
            <c:numRef>
              <c:f>presentation1!$B$4:$B$7</c:f>
              <c:numCache>
                <c:formatCode>General</c:formatCode>
                <c:ptCount val="4"/>
                <c:pt idx="0">
                  <c:v>203</c:v>
                </c:pt>
                <c:pt idx="1">
                  <c:v>405</c:v>
                </c:pt>
                <c:pt idx="2">
                  <c:v>841</c:v>
                </c:pt>
                <c:pt idx="3">
                  <c:v>2132</c:v>
                </c:pt>
              </c:numCache>
            </c:numRef>
          </c:xVal>
          <c:yVal>
            <c:numRef>
              <c:f>presentation1!$G$4:$G$7</c:f>
              <c:numCache>
                <c:formatCode>0.0%</c:formatCode>
                <c:ptCount val="4"/>
                <c:pt idx="0">
                  <c:v>0.47586370089919588</c:v>
                </c:pt>
                <c:pt idx="1">
                  <c:v>0.59914813061997163</c:v>
                </c:pt>
                <c:pt idx="2">
                  <c:v>0.70184571699006448</c:v>
                </c:pt>
                <c:pt idx="3">
                  <c:v>0.79507808802650271</c:v>
                </c:pt>
              </c:numCache>
            </c:numRef>
          </c:yVal>
        </c:ser>
        <c:ser>
          <c:idx val="1"/>
          <c:order val="1"/>
          <c:tx>
            <c:strRef>
              <c:f>presentation1!$K$1</c:f>
              <c:strCache>
                <c:ptCount val="1"/>
                <c:pt idx="0">
                  <c:v>Percent of compounds with RI&gt;0.5</c:v>
                </c:pt>
              </c:strCache>
            </c:strRef>
          </c:tx>
          <c:xVal>
            <c:numRef>
              <c:f>presentation1!$B$4:$B$7</c:f>
              <c:numCache>
                <c:formatCode>General</c:formatCode>
                <c:ptCount val="4"/>
                <c:pt idx="0">
                  <c:v>203</c:v>
                </c:pt>
                <c:pt idx="1">
                  <c:v>405</c:v>
                </c:pt>
                <c:pt idx="2">
                  <c:v>841</c:v>
                </c:pt>
                <c:pt idx="3">
                  <c:v>2132</c:v>
                </c:pt>
              </c:numCache>
            </c:numRef>
          </c:xVal>
          <c:yVal>
            <c:numRef>
              <c:f>presentation1!$L$4:$L$7</c:f>
              <c:numCache>
                <c:formatCode>0.0%</c:formatCode>
                <c:ptCount val="4"/>
                <c:pt idx="0">
                  <c:v>0.13511594888783798</c:v>
                </c:pt>
                <c:pt idx="1">
                  <c:v>0.24798864174160046</c:v>
                </c:pt>
                <c:pt idx="2">
                  <c:v>0.3764789398958861</c:v>
                </c:pt>
                <c:pt idx="3">
                  <c:v>0.51183151916706049</c:v>
                </c:pt>
              </c:numCache>
            </c:numRef>
          </c:yVal>
        </c:ser>
        <c:axId val="46965120"/>
        <c:axId val="46966656"/>
      </c:scatterChart>
      <c:valAx>
        <c:axId val="46965120"/>
        <c:scaling>
          <c:orientation val="minMax"/>
          <c:max val="5000"/>
        </c:scaling>
        <c:axPos val="b"/>
        <c:numFmt formatCode="General" sourceLinked="1"/>
        <c:tickLblPos val="nextTo"/>
        <c:txPr>
          <a:bodyPr/>
          <a:lstStyle/>
          <a:p>
            <a:pPr>
              <a:defRPr lang="lt-LT"/>
            </a:pPr>
            <a:endParaRPr lang="lt-LT"/>
          </a:p>
        </c:txPr>
        <c:crossAx val="46966656"/>
        <c:crosses val="autoZero"/>
        <c:crossBetween val="midCat"/>
      </c:valAx>
      <c:valAx>
        <c:axId val="46966656"/>
        <c:scaling>
          <c:orientation val="minMax"/>
        </c:scaling>
        <c:axPos val="l"/>
        <c:majorGridlines/>
        <c:numFmt formatCode="0.0%" sourceLinked="1"/>
        <c:tickLblPos val="nextTo"/>
        <c:txPr>
          <a:bodyPr/>
          <a:lstStyle/>
          <a:p>
            <a:pPr>
              <a:defRPr lang="lt-LT"/>
            </a:pPr>
            <a:endParaRPr lang="lt-LT"/>
          </a:p>
        </c:txPr>
        <c:crossAx val="46965120"/>
        <c:crosses val="autoZero"/>
        <c:crossBetween val="midCat"/>
      </c:valAx>
    </c:plotArea>
    <c:legend>
      <c:legendPos val="r"/>
      <c:layout/>
      <c:txPr>
        <a:bodyPr/>
        <a:lstStyle/>
        <a:p>
          <a:pPr>
            <a:defRPr lang="lt-LT"/>
          </a:pPr>
          <a:endParaRPr lang="lt-LT"/>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lt-LT"/>
  <c:chart>
    <c:autoTitleDeleted val="1"/>
    <c:plotArea>
      <c:layout/>
      <c:scatterChart>
        <c:scatterStyle val="lineMarker"/>
        <c:ser>
          <c:idx val="0"/>
          <c:order val="0"/>
          <c:tx>
            <c:strRef>
              <c:f>presentation1!$F$1</c:f>
              <c:strCache>
                <c:ptCount val="1"/>
                <c:pt idx="0">
                  <c:v>Percent of compounds with RI&gt;0.3</c:v>
                </c:pt>
              </c:strCache>
            </c:strRef>
          </c:tx>
          <c:xVal>
            <c:numRef>
              <c:f>presentation1!$B$4:$B$8</c:f>
              <c:numCache>
                <c:formatCode>General</c:formatCode>
                <c:ptCount val="5"/>
                <c:pt idx="0">
                  <c:v>203</c:v>
                </c:pt>
                <c:pt idx="1">
                  <c:v>405</c:v>
                </c:pt>
                <c:pt idx="2">
                  <c:v>841</c:v>
                </c:pt>
                <c:pt idx="3">
                  <c:v>2132</c:v>
                </c:pt>
                <c:pt idx="4">
                  <c:v>4302</c:v>
                </c:pt>
              </c:numCache>
            </c:numRef>
          </c:xVal>
          <c:yVal>
            <c:numRef>
              <c:f>presentation1!$G$4:$G$8</c:f>
              <c:numCache>
                <c:formatCode>0.0%</c:formatCode>
                <c:ptCount val="5"/>
                <c:pt idx="0">
                  <c:v>0.47586370089919588</c:v>
                </c:pt>
                <c:pt idx="1">
                  <c:v>0.59914813061997163</c:v>
                </c:pt>
                <c:pt idx="2">
                  <c:v>0.70184571699006448</c:v>
                </c:pt>
                <c:pt idx="3">
                  <c:v>0.79507808802650271</c:v>
                </c:pt>
                <c:pt idx="4">
                  <c:v>0.84216753431140567</c:v>
                </c:pt>
              </c:numCache>
            </c:numRef>
          </c:yVal>
        </c:ser>
        <c:ser>
          <c:idx val="1"/>
          <c:order val="1"/>
          <c:tx>
            <c:strRef>
              <c:f>presentation1!$K$1</c:f>
              <c:strCache>
                <c:ptCount val="1"/>
                <c:pt idx="0">
                  <c:v>Percent of compounds with RI&gt;0.5</c:v>
                </c:pt>
              </c:strCache>
            </c:strRef>
          </c:tx>
          <c:xVal>
            <c:numRef>
              <c:f>presentation1!$B$4:$B$8</c:f>
              <c:numCache>
                <c:formatCode>General</c:formatCode>
                <c:ptCount val="5"/>
                <c:pt idx="0">
                  <c:v>203</c:v>
                </c:pt>
                <c:pt idx="1">
                  <c:v>405</c:v>
                </c:pt>
                <c:pt idx="2">
                  <c:v>841</c:v>
                </c:pt>
                <c:pt idx="3">
                  <c:v>2132</c:v>
                </c:pt>
                <c:pt idx="4">
                  <c:v>4302</c:v>
                </c:pt>
              </c:numCache>
            </c:numRef>
          </c:xVal>
          <c:yVal>
            <c:numRef>
              <c:f>presentation1!$L$4:$L$8</c:f>
              <c:numCache>
                <c:formatCode>0.0%</c:formatCode>
                <c:ptCount val="5"/>
                <c:pt idx="0">
                  <c:v>0.13511594888783798</c:v>
                </c:pt>
                <c:pt idx="1">
                  <c:v>0.24798864174160046</c:v>
                </c:pt>
                <c:pt idx="2">
                  <c:v>0.3764789398958861</c:v>
                </c:pt>
                <c:pt idx="3">
                  <c:v>0.51183151916706049</c:v>
                </c:pt>
                <c:pt idx="4">
                  <c:v>0.58589682915286256</c:v>
                </c:pt>
              </c:numCache>
            </c:numRef>
          </c:yVal>
        </c:ser>
        <c:axId val="46974848"/>
        <c:axId val="46976384"/>
      </c:scatterChart>
      <c:valAx>
        <c:axId val="46974848"/>
        <c:scaling>
          <c:orientation val="minMax"/>
        </c:scaling>
        <c:axPos val="b"/>
        <c:numFmt formatCode="General" sourceLinked="1"/>
        <c:tickLblPos val="nextTo"/>
        <c:txPr>
          <a:bodyPr/>
          <a:lstStyle/>
          <a:p>
            <a:pPr>
              <a:defRPr lang="lt-LT"/>
            </a:pPr>
            <a:endParaRPr lang="lt-LT"/>
          </a:p>
        </c:txPr>
        <c:crossAx val="46976384"/>
        <c:crosses val="autoZero"/>
        <c:crossBetween val="midCat"/>
      </c:valAx>
      <c:valAx>
        <c:axId val="46976384"/>
        <c:scaling>
          <c:orientation val="minMax"/>
        </c:scaling>
        <c:axPos val="l"/>
        <c:majorGridlines/>
        <c:numFmt formatCode="0.0%" sourceLinked="1"/>
        <c:tickLblPos val="nextTo"/>
        <c:txPr>
          <a:bodyPr/>
          <a:lstStyle/>
          <a:p>
            <a:pPr>
              <a:defRPr lang="lt-LT"/>
            </a:pPr>
            <a:endParaRPr lang="lt-LT"/>
          </a:p>
        </c:txPr>
        <c:crossAx val="46974848"/>
        <c:crosses val="autoZero"/>
        <c:crossBetween val="midCat"/>
      </c:valAx>
    </c:plotArea>
    <c:legend>
      <c:legendPos val="r"/>
      <c:layout/>
      <c:txPr>
        <a:bodyPr/>
        <a:lstStyle/>
        <a:p>
          <a:pPr>
            <a:defRPr lang="lt-LT"/>
          </a:pPr>
          <a:endParaRPr lang="lt-LT"/>
        </a:p>
      </c:txPr>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lt-LT"/>
  <c:chart>
    <c:plotArea>
      <c:layout/>
      <c:scatterChart>
        <c:scatterStyle val="smoothMarker"/>
        <c:ser>
          <c:idx val="0"/>
          <c:order val="0"/>
          <c:spPr>
            <a:ln>
              <a:solidFill>
                <a:schemeClr val="accent4"/>
              </a:solidFill>
            </a:ln>
          </c:spPr>
          <c:marker>
            <c:symbol val="diamond"/>
            <c:size val="7"/>
            <c:spPr>
              <a:solidFill>
                <a:schemeClr val="accent4"/>
              </a:solidFill>
            </c:spPr>
          </c:marker>
          <c:xVal>
            <c:numRef>
              <c:f>presentation2!$B$3:$B$8</c:f>
              <c:numCache>
                <c:formatCode>General</c:formatCode>
                <c:ptCount val="6"/>
                <c:pt idx="0">
                  <c:v>0</c:v>
                </c:pt>
                <c:pt idx="1">
                  <c:v>181</c:v>
                </c:pt>
                <c:pt idx="2">
                  <c:v>375</c:v>
                </c:pt>
                <c:pt idx="3">
                  <c:v>741</c:v>
                </c:pt>
                <c:pt idx="4">
                  <c:v>1842</c:v>
                </c:pt>
                <c:pt idx="5">
                  <c:v>3777</c:v>
                </c:pt>
              </c:numCache>
            </c:numRef>
          </c:xVal>
          <c:yVal>
            <c:numRef>
              <c:f>presentation2!$F$3:$F$8</c:f>
              <c:numCache>
                <c:formatCode>0.0%</c:formatCode>
                <c:ptCount val="6"/>
                <c:pt idx="0">
                  <c:v>0.46033300685602324</c:v>
                </c:pt>
                <c:pt idx="1">
                  <c:v>0.56532663316582965</c:v>
                </c:pt>
                <c:pt idx="2">
                  <c:v>0.57267080745342136</c:v>
                </c:pt>
                <c:pt idx="3">
                  <c:v>0.61336828309305369</c:v>
                </c:pt>
                <c:pt idx="4">
                  <c:v>0.6744525547445257</c:v>
                </c:pt>
                <c:pt idx="5">
                  <c:v>0.72096530920060331</c:v>
                </c:pt>
              </c:numCache>
            </c:numRef>
          </c:yVal>
          <c:smooth val="1"/>
        </c:ser>
        <c:axId val="47123840"/>
        <c:axId val="47126016"/>
      </c:scatterChart>
      <c:valAx>
        <c:axId val="47123840"/>
        <c:scaling>
          <c:orientation val="minMax"/>
        </c:scaling>
        <c:axPos val="b"/>
        <c:numFmt formatCode="General" sourceLinked="1"/>
        <c:tickLblPos val="nextTo"/>
        <c:txPr>
          <a:bodyPr/>
          <a:lstStyle/>
          <a:p>
            <a:pPr>
              <a:defRPr lang="lt-LT"/>
            </a:pPr>
            <a:endParaRPr lang="lt-LT"/>
          </a:p>
        </c:txPr>
        <c:crossAx val="47126016"/>
        <c:crosses val="autoZero"/>
        <c:crossBetween val="midCat"/>
      </c:valAx>
      <c:valAx>
        <c:axId val="47126016"/>
        <c:scaling>
          <c:orientation val="minMax"/>
          <c:max val="0.75000000000000278"/>
          <c:min val="0.35000000000000031"/>
        </c:scaling>
        <c:axPos val="l"/>
        <c:majorGridlines/>
        <c:numFmt formatCode="0.0%" sourceLinked="1"/>
        <c:tickLblPos val="nextTo"/>
        <c:txPr>
          <a:bodyPr/>
          <a:lstStyle/>
          <a:p>
            <a:pPr>
              <a:defRPr lang="lt-LT"/>
            </a:pPr>
            <a:endParaRPr lang="lt-LT"/>
          </a:p>
        </c:txPr>
        <c:crossAx val="47123840"/>
        <c:crosses val="autoZero"/>
        <c:crossBetween val="midCat"/>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5" Type="http://schemas.openxmlformats.org/officeDocument/2006/relationships/image" Target="../media/image29.wmf"/><Relationship Id="rId4"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2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lt-LT"/>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5A8CBFA1-E1E2-4FB5-973C-D272C0103EC8}" type="datetime1">
              <a:rPr lang="en-CA"/>
              <a:pPr>
                <a:defRPr/>
              </a:pPr>
              <a:t>14/11/2012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lt-LT"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199C2072-9318-489E-BBB7-6FED089EAD00}"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C06C1783-FAAB-4CA2-BD9D-99CBB53BE736}" type="slidenum">
              <a:rPr lang="en-CA"/>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D9FF4F-B05C-4DD8-B6E6-37F5D5CC41C9}" type="slidenum">
              <a:rPr lang="en-US"/>
              <a:pPr/>
              <a:t>11</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F663CB-324A-4E2E-A31B-4AC24B1DE814}" type="slidenum">
              <a:rPr lang="en-US"/>
              <a:pPr/>
              <a:t>12</a:t>
            </a:fld>
            <a:endParaRPr lang="en-US"/>
          </a:p>
        </p:txBody>
      </p:sp>
      <p:sp>
        <p:nvSpPr>
          <p:cNvPr id="323586" name="Rectangle 2"/>
          <p:cNvSpPr>
            <a:spLocks noGrp="1" noRot="1" noChangeAspect="1" noChangeArrowheads="1" noTextEdit="1"/>
          </p:cNvSpPr>
          <p:nvPr>
            <p:ph type="sldImg"/>
          </p:nvPr>
        </p:nvSpPr>
        <p:spPr>
          <a:ln/>
        </p:spPr>
      </p:sp>
      <p:sp>
        <p:nvSpPr>
          <p:cNvPr id="323587"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205B-E898-4ECE-A9B8-17FCB27C99E1}" type="slidenum">
              <a:rPr lang="en-US"/>
              <a:pPr/>
              <a:t>13</a:t>
            </a:fld>
            <a:endParaRPr lang="en-US"/>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8E41F8-F57D-4C09-8CCA-C2D87B3B9DE2}" type="slidenum">
              <a:rPr lang="en-US"/>
              <a:pPr/>
              <a:t>14</a:t>
            </a:fld>
            <a:endParaRPr lang="en-US"/>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205B-E898-4ECE-A9B8-17FCB27C99E1}" type="slidenum">
              <a:rPr lang="en-US"/>
              <a:pPr/>
              <a:t>15</a:t>
            </a:fld>
            <a:endParaRPr lang="en-US"/>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lt-LT" dirty="0" err="1" smtClean="0"/>
              <a:t>Can</a:t>
            </a:r>
            <a:r>
              <a:rPr lang="lt-LT" dirty="0" smtClean="0"/>
              <a:t> </a:t>
            </a:r>
            <a:r>
              <a:rPr lang="lt-LT" dirty="0" err="1" smtClean="0"/>
              <a:t>we</a:t>
            </a:r>
            <a:r>
              <a:rPr lang="lt-LT" dirty="0" smtClean="0"/>
              <a:t> </a:t>
            </a:r>
            <a:r>
              <a:rPr lang="lt-LT" dirty="0" err="1" smtClean="0"/>
              <a:t>have</a:t>
            </a:r>
            <a:r>
              <a:rPr lang="lt-LT" dirty="0" smtClean="0"/>
              <a:t> </a:t>
            </a:r>
            <a:r>
              <a:rPr lang="lt-LT" dirty="0" err="1" smtClean="0"/>
              <a:t>an</a:t>
            </a:r>
            <a:r>
              <a:rPr lang="lt-LT" dirty="0" smtClean="0"/>
              <a:t> </a:t>
            </a:r>
            <a:r>
              <a:rPr lang="lt-LT" dirty="0" err="1" smtClean="0"/>
              <a:t>idea</a:t>
            </a:r>
            <a:r>
              <a:rPr lang="lt-LT" dirty="0" smtClean="0"/>
              <a:t> </a:t>
            </a:r>
            <a:r>
              <a:rPr lang="lt-LT" dirty="0" err="1" smtClean="0"/>
              <a:t>how</a:t>
            </a:r>
            <a:r>
              <a:rPr lang="lt-LT" dirty="0" smtClean="0"/>
              <a:t> </a:t>
            </a:r>
            <a:r>
              <a:rPr lang="lt-LT" dirty="0" err="1" smtClean="0"/>
              <a:t>well</a:t>
            </a:r>
            <a:r>
              <a:rPr lang="lt-LT" dirty="0" smtClean="0"/>
              <a:t> </a:t>
            </a:r>
            <a:r>
              <a:rPr lang="lt-LT" dirty="0" err="1" smtClean="0"/>
              <a:t>model</a:t>
            </a:r>
            <a:r>
              <a:rPr lang="lt-LT" dirty="0" smtClean="0"/>
              <a:t> </a:t>
            </a:r>
            <a:r>
              <a:rPr lang="lt-LT" dirty="0" err="1" smtClean="0"/>
              <a:t>will</a:t>
            </a:r>
            <a:r>
              <a:rPr lang="lt-LT" dirty="0" smtClean="0"/>
              <a:t> </a:t>
            </a:r>
            <a:r>
              <a:rPr lang="lt-LT" dirty="0" err="1" smtClean="0"/>
              <a:t>perform</a:t>
            </a:r>
            <a:r>
              <a:rPr lang="lt-LT" dirty="0" smtClean="0"/>
              <a:t> </a:t>
            </a:r>
            <a:r>
              <a:rPr lang="lt-LT" dirty="0" err="1" smtClean="0"/>
              <a:t>by</a:t>
            </a:r>
            <a:r>
              <a:rPr lang="lt-LT" dirty="0" smtClean="0"/>
              <a:t> </a:t>
            </a:r>
            <a:r>
              <a:rPr lang="lt-LT" dirty="0" err="1" smtClean="0"/>
              <a:t>looking</a:t>
            </a:r>
            <a:r>
              <a:rPr lang="lt-LT" dirty="0" smtClean="0"/>
              <a:t> at </a:t>
            </a:r>
            <a:r>
              <a:rPr lang="lt-LT" dirty="0" err="1" smtClean="0"/>
              <a:t>similar</a:t>
            </a:r>
            <a:r>
              <a:rPr lang="lt-LT" dirty="0" smtClean="0"/>
              <a:t> </a:t>
            </a:r>
            <a:r>
              <a:rPr lang="lt-LT" dirty="0" err="1" smtClean="0"/>
              <a:t>compounds</a:t>
            </a:r>
            <a:r>
              <a:rPr lang="lt-LT" dirty="0" smtClean="0"/>
              <a:t>?</a:t>
            </a:r>
            <a:endParaRPr lang="en-US" dirty="0" smtClean="0"/>
          </a:p>
          <a:p>
            <a:endParaRPr lang="lt-LT"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4CB5F-C3FE-4353-88D7-CABC646D3D98}" type="slidenum">
              <a:rPr lang="en-US"/>
              <a:pPr/>
              <a:t>16</a:t>
            </a:fld>
            <a:endParaRPr lang="en-US"/>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7191CA-A60C-4F47-A037-97BE9AC10641}" type="slidenum">
              <a:rPr lang="en-US"/>
              <a:pPr/>
              <a:t>17</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863F61-8FA0-44D0-949E-2EA2E3448F19}" type="slidenum">
              <a:rPr lang="en-US"/>
              <a:pPr/>
              <a:t>18</a:t>
            </a:fld>
            <a:endParaRPr lang="en-US"/>
          </a:p>
        </p:txBody>
      </p:sp>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lt-L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46F85E-0E97-4168-8F63-3A03CFE05145}" type="slidenum">
              <a:rPr lang="en-US"/>
              <a:pPr/>
              <a:t>19</a:t>
            </a:fld>
            <a:endParaRPr lang="en-US"/>
          </a:p>
        </p:txBody>
      </p:sp>
      <p:sp>
        <p:nvSpPr>
          <p:cNvPr id="319490" name="Rectangle 2"/>
          <p:cNvSpPr>
            <a:spLocks noGrp="1" noRot="1" noChangeAspect="1" noChangeArrowheads="1" noTextEdit="1"/>
          </p:cNvSpPr>
          <p:nvPr>
            <p:ph type="sldImg"/>
          </p:nvPr>
        </p:nvSpPr>
        <p:spPr>
          <a:ln/>
        </p:spPr>
      </p:sp>
      <p:sp>
        <p:nvSpPr>
          <p:cNvPr id="31949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F1FBDB-6340-40D4-8BB5-AD3A2C563E96}" type="slidenum">
              <a:rPr lang="en-US"/>
              <a:pPr/>
              <a:t>2</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9CE6D-47C2-4413-80CD-8C85D839C75C}" type="slidenum">
              <a:rPr lang="en-US"/>
              <a:pPr/>
              <a:t>20</a:t>
            </a:fld>
            <a:endParaRPr lang="en-US"/>
          </a:p>
        </p:txBody>
      </p:sp>
      <p:sp>
        <p:nvSpPr>
          <p:cNvPr id="321538" name="Rectangle 2"/>
          <p:cNvSpPr>
            <a:spLocks noGrp="1" noRot="1" noChangeAspect="1" noChangeArrowheads="1" noTextEdit="1"/>
          </p:cNvSpPr>
          <p:nvPr>
            <p:ph type="sldImg"/>
          </p:nvPr>
        </p:nvSpPr>
        <p:spPr>
          <a:ln/>
        </p:spPr>
      </p:sp>
      <p:sp>
        <p:nvSpPr>
          <p:cNvPr id="321539"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D9FF4F-B05C-4DD8-B6E6-37F5D5CC41C9}" type="slidenum">
              <a:rPr lang="en-US"/>
              <a:pPr/>
              <a:t>21</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27724B-8ABE-4169-9977-B8984B729240}" type="slidenum">
              <a:rPr lang="en-US"/>
              <a:pPr/>
              <a:t>22</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4CB5F-C3FE-4353-88D7-CABC646D3D98}" type="slidenum">
              <a:rPr lang="en-US"/>
              <a:pPr/>
              <a:t>26</a:t>
            </a:fld>
            <a:endParaRPr lang="en-US"/>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D9FF4F-B05C-4DD8-B6E6-37F5D5CC41C9}" type="slidenum">
              <a:rPr lang="en-US"/>
              <a:pPr/>
              <a:t>27</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F14638-602A-4A0F-819A-B9C6BB1C1804}" type="slidenum">
              <a:rPr lang="en-US"/>
              <a:pPr/>
              <a:t>29</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xfrm>
            <a:off x="914400" y="4343400"/>
            <a:ext cx="5029200" cy="4114800"/>
          </a:xfrm>
        </p:spPr>
        <p:txBody>
          <a:bodyPr/>
          <a:lstStyle/>
          <a:p>
            <a:r>
              <a:rPr lang="en-US" dirty="0"/>
              <a:t>Flow of the simulation was as follows: some compounds were designated as starting set (i.e. compounds with already measured solubility), predictive model was derived from them. </a:t>
            </a:r>
            <a:br>
              <a:rPr lang="en-US" dirty="0"/>
            </a:br>
            <a:r>
              <a:rPr lang="en-US" dirty="0"/>
              <a:t>Another group of  compounds was mimicking compounds from the new project with very different chemistry. Predictivity of the algorithm was checked on those compounds. At this stage the most interesting part was to check whether 95% confidence intervals will hold (i.e. whether will we still have 95% of experimental values within predicted intervals) for the compounds with completely new chemistry. Initial expectations are that those intervals should be wide too. In the fourth step some compounds from the new project are added to the initial model in order to expand its applicability space. In the last step we check was the addition successful, were the predictions for the remaining compounds improved greatly and how did the width of the confidence intervals change.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D9FF4F-B05C-4DD8-B6E6-37F5D5CC41C9}" type="slidenum">
              <a:rPr lang="en-US"/>
              <a:pPr/>
              <a:t>31</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lt-L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the provided scatter plot:</a:t>
            </a:r>
          </a:p>
          <a:p>
            <a:pPr eaLnBrk="1" hangingPunct="1">
              <a:spcBef>
                <a:spcPct val="0"/>
              </a:spcBef>
            </a:pPr>
            <a:r>
              <a:rPr lang="en-US" dirty="0" smtClean="0"/>
              <a:t>X-axis shows the number of compounds added to library</a:t>
            </a:r>
          </a:p>
          <a:p>
            <a:pPr eaLnBrk="1" hangingPunct="1">
              <a:spcBef>
                <a:spcPct val="0"/>
              </a:spcBef>
            </a:pPr>
            <a:r>
              <a:rPr lang="en-US" dirty="0" smtClean="0"/>
              <a:t>Y-axis shows the percentage of validation set compounds predicted with acceptable (RI &gt; 0.3) and moderate to high (RI &gt; 0.5) reliability. When predictions were performed using the Built-in library of the model, half of calculations for the test set were unreliable, an for only about 10% RI values showed higher than borderline reliability. Yet, number of reliable calculations steadily increases with each portion of the external data set added to the library, reaching almost 90% (with 60% of predictions being highly or moderately reliable).</a:t>
            </a:r>
          </a:p>
        </p:txBody>
      </p:sp>
      <p:sp>
        <p:nvSpPr>
          <p:cNvPr id="430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BE8AE1-7E16-45BB-8739-0295965E2D5F}" type="slidenum">
              <a:rPr lang="en-US" smtClean="0"/>
              <a:pPr fontAlgn="base">
                <a:spcBef>
                  <a:spcPct val="0"/>
                </a:spcBef>
                <a:spcAft>
                  <a:spcPct val="0"/>
                </a:spcAft>
                <a:defRPr/>
              </a:pPr>
              <a:t>37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7A83C-5982-4CEC-AEBA-CF1F42A3A24D}" type="slidenum">
              <a:rPr lang="en-US"/>
              <a:pPr/>
              <a:t>3</a:t>
            </a:fld>
            <a:endParaRPr lang="en-US"/>
          </a:p>
        </p:txBody>
      </p:sp>
      <p:sp>
        <p:nvSpPr>
          <p:cNvPr id="357378" name="Rectangle 2"/>
          <p:cNvSpPr>
            <a:spLocks noGrp="1" noRot="1" noChangeAspect="1" noChangeArrowheads="1" noTextEdit="1"/>
          </p:cNvSpPr>
          <p:nvPr>
            <p:ph type="sldImg"/>
          </p:nvPr>
        </p:nvSpPr>
        <p:spPr>
          <a:ln/>
        </p:spPr>
      </p:sp>
      <p:sp>
        <p:nvSpPr>
          <p:cNvPr id="357379" name="Rectangle 3"/>
          <p:cNvSpPr>
            <a:spLocks noGrp="1" noChangeArrowheads="1"/>
          </p:cNvSpPr>
          <p:nvPr>
            <p:ph type="body" idx="1"/>
          </p:nvPr>
        </p:nvSpPr>
        <p:spPr/>
        <p:txBody>
          <a:bodyPr/>
          <a:lstStyle/>
          <a:p>
            <a:endParaRPr lang="lt-L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4BFDB6-2993-4420-ADF4-F6BA5DD345F3}" type="slidenum">
              <a:rPr lang="lt-LT" smtClean="0"/>
              <a:pPr fontAlgn="base">
                <a:spcBef>
                  <a:spcPct val="0"/>
                </a:spcBef>
                <a:spcAft>
                  <a:spcPct val="0"/>
                </a:spcAft>
                <a:defRPr/>
              </a:pPr>
              <a:t>38</a:t>
            </a:fld>
            <a:endParaRPr lang="lt-L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lt-LT"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icture1"/>
          <p:cNvPicPr>
            <a:picLocks noChangeAspect="1" noChangeArrowheads="1"/>
          </p:cNvPicPr>
          <p:nvPr/>
        </p:nvPicPr>
        <p:blipFill>
          <a:blip r:embed="rId2" cstate="print"/>
          <a:srcRect/>
          <a:stretch>
            <a:fillRect/>
          </a:stretch>
        </p:blipFill>
        <p:spPr bwMode="auto">
          <a:xfrm>
            <a:off x="-41275" y="-76200"/>
            <a:ext cx="9228138" cy="3554413"/>
          </a:xfrm>
          <a:prstGeom prst="rect">
            <a:avLst/>
          </a:prstGeom>
          <a:noFill/>
          <a:ln w="9525">
            <a:noFill/>
            <a:miter lim="800000"/>
            <a:headEnd/>
            <a:tailEnd/>
          </a:ln>
        </p:spPr>
      </p:pic>
      <p:sp>
        <p:nvSpPr>
          <p:cNvPr id="18435" name="Rectangle 2"/>
          <p:cNvSpPr>
            <a:spLocks noGrp="1" noChangeArrowheads="1"/>
          </p:cNvSpPr>
          <p:nvPr>
            <p:ph type="ctrTitle"/>
          </p:nvPr>
        </p:nvSpPr>
        <p:spPr>
          <a:xfrm>
            <a:off x="685800" y="2743200"/>
            <a:ext cx="7772400" cy="1470025"/>
          </a:xfrm>
        </p:spPr>
        <p:txBody>
          <a:bodyPr/>
          <a:lstStyle>
            <a:lvl1pPr>
              <a:defRPr smtClean="0"/>
            </a:lvl1pPr>
          </a:lstStyle>
          <a:p>
            <a:r>
              <a:rPr lang="en-US" smtClean="0"/>
              <a:t>Click to edit Master title style</a:t>
            </a:r>
            <a:endParaRPr lang="en-US" dirty="0" smtClean="0"/>
          </a:p>
        </p:txBody>
      </p:sp>
      <p:sp>
        <p:nvSpPr>
          <p:cNvPr id="18436" name="Rectangle 3"/>
          <p:cNvSpPr>
            <a:spLocks noGrp="1" noChangeArrowheads="1"/>
          </p:cNvSpPr>
          <p:nvPr>
            <p:ph type="subTitle" idx="1"/>
          </p:nvPr>
        </p:nvSpPr>
        <p:spPr>
          <a:xfrm>
            <a:off x="2057400" y="4343400"/>
            <a:ext cx="6400800" cy="1752600"/>
          </a:xfrm>
        </p:spPr>
        <p:txBody>
          <a:bodyPr/>
          <a:lstStyle>
            <a:lvl1pPr marL="0" indent="0" algn="r">
              <a:buFontTx/>
              <a:buNone/>
              <a:defRPr smtClean="0">
                <a:solidFill>
                  <a:srgbClr val="003A64"/>
                </a:solidFill>
              </a:defRPr>
            </a:lvl1pPr>
          </a:lstStyle>
          <a:p>
            <a:r>
              <a:rPr lang="en-US" smtClean="0"/>
              <a:t>Click to edit Master subtitle style</a:t>
            </a:r>
            <a:endParaRPr lang="en-US"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F24A9EF-B275-4C53-A811-88641A1015F6}"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863BCA5-D4DD-429E-B5E0-E518057E8933}" type="slidenum">
              <a:rPr lang="en-CA"/>
              <a:pPr>
                <a:defRPr/>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PPTheader2011.png"/>
          <p:cNvPicPr>
            <a:picLocks noChangeAspect="1"/>
          </p:cNvPicPr>
          <p:nvPr/>
        </p:nvPicPr>
        <p:blipFill>
          <a:blip r:embed="rId2" cstate="print"/>
          <a:srcRect/>
          <a:stretch>
            <a:fillRect/>
          </a:stretch>
        </p:blipFill>
        <p:spPr bwMode="auto">
          <a:xfrm>
            <a:off x="0" y="0"/>
            <a:ext cx="9144000" cy="3536950"/>
          </a:xfrm>
          <a:prstGeom prst="rect">
            <a:avLst/>
          </a:prstGeom>
          <a:noFill/>
          <a:ln w="9525">
            <a:noFill/>
            <a:miter lim="800000"/>
            <a:headEnd/>
            <a:tailEnd/>
          </a:ln>
        </p:spPr>
      </p:pic>
      <p:sp>
        <p:nvSpPr>
          <p:cNvPr id="18435" name="Rectangle 2"/>
          <p:cNvSpPr>
            <a:spLocks noGrp="1" noChangeArrowheads="1"/>
          </p:cNvSpPr>
          <p:nvPr>
            <p:ph type="ctrTitle"/>
          </p:nvPr>
        </p:nvSpPr>
        <p:spPr>
          <a:xfrm>
            <a:off x="685800" y="2743200"/>
            <a:ext cx="7772400" cy="1470025"/>
          </a:xfrm>
        </p:spPr>
        <p:txBody>
          <a:bodyPr/>
          <a:lstStyle>
            <a:lvl1pPr>
              <a:defRPr smtClean="0"/>
            </a:lvl1pPr>
          </a:lstStyle>
          <a:p>
            <a:r>
              <a:rPr lang="en-US" smtClean="0"/>
              <a:t>Click to edit Master title style</a:t>
            </a:r>
            <a:endParaRPr lang="en-US" dirty="0" smtClean="0"/>
          </a:p>
        </p:txBody>
      </p:sp>
      <p:sp>
        <p:nvSpPr>
          <p:cNvPr id="18436" name="Rectangle 3"/>
          <p:cNvSpPr>
            <a:spLocks noGrp="1" noChangeArrowheads="1"/>
          </p:cNvSpPr>
          <p:nvPr>
            <p:ph type="subTitle" idx="1"/>
          </p:nvPr>
        </p:nvSpPr>
        <p:spPr>
          <a:xfrm>
            <a:off x="2057400" y="4343400"/>
            <a:ext cx="6400800" cy="1752600"/>
          </a:xfrm>
        </p:spPr>
        <p:txBody>
          <a:bodyPr/>
          <a:lstStyle>
            <a:lvl1pPr marL="0" indent="0" algn="r">
              <a:buFontTx/>
              <a:buNone/>
              <a:defRPr smtClean="0">
                <a:solidFill>
                  <a:srgbClr val="003A64"/>
                </a:solidFill>
              </a:defRPr>
            </a:lvl1pPr>
          </a:lstStyle>
          <a:p>
            <a:r>
              <a:rPr lang="en-US" smtClean="0"/>
              <a:t>Click to edit Master subtitle style</a:t>
            </a:r>
            <a:endParaRPr lang="en-US" dirty="0" smtClean="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6199E022-A432-4F98-AB64-3F91C7D16E74}" type="slidenum">
              <a:rPr lang="en-CA"/>
              <a:pPr>
                <a:defRPr/>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CE08504-6417-4C92-ABEC-F8EBEAF35379}" type="slidenum">
              <a:rPr lang="en-CA"/>
              <a:pPr>
                <a:defRPr/>
              </a:pPr>
              <a:t>‹#›</a:t>
            </a:fld>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5BCB053-03C4-48B8-A996-27EEDDED434C}" type="slidenum">
              <a:rPr lang="en-CA"/>
              <a:pPr>
                <a:defRPr/>
              </a:pPr>
              <a:t>‹#›</a:t>
            </a:fld>
            <a:endParaRPr lang="en-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3AEBB0A-F35A-47AA-9BAE-5A978F9C317A}" type="slidenum">
              <a:rPr lang="en-CA"/>
              <a:pPr>
                <a:defRPr/>
              </a:pPr>
              <a:t>‹#›</a:t>
            </a:fld>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85A63D4-FBCD-4965-8725-B256E44F083B}" type="slidenum">
              <a:rPr lang="en-CA"/>
              <a:pPr>
                <a:defRPr/>
              </a:pPr>
              <a:t>‹#›</a:t>
            </a:fld>
            <a:endParaRPr lang="en-C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smtClean="0"/>
            </a:lvl1pPr>
          </a:lstStyle>
          <a:p>
            <a:pPr>
              <a:defRPr/>
            </a:pPr>
            <a:fld id="{02E34F16-999B-4EBD-9415-0ACCC7D7E675}"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78AE133A-B2EA-4202-91A1-78C830E4E612}" type="slidenum">
              <a:rPr lang="en-CA"/>
              <a:pPr>
                <a:defRPr/>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8941498-165C-40DE-B48F-BD2A276E68A6}" type="slidenum">
              <a:rPr lang="en-CA"/>
              <a:pPr>
                <a:defRPr/>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74D48A2-A66C-4327-A5E1-AC6429A50A06}" type="slidenum">
              <a:rPr lang="en-CA"/>
              <a:pPr>
                <a:defRPr/>
              </a:pPr>
              <a:t>‹#›</a:t>
            </a:fld>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B586A2A-ED6F-4261-9C34-C1A8946358F4}" type="slidenum">
              <a:rPr lang="en-CA"/>
              <a:pPr>
                <a:defRPr/>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B33BA3E-E438-4A79-9EC8-EA914BCACC8C}" type="slidenum">
              <a:rPr lang="en-CA"/>
              <a:pPr>
                <a:defRPr/>
              </a:pPr>
              <a:t>‹#›</a:t>
            </a:fld>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PPTheader2011.png"/>
          <p:cNvPicPr>
            <a:picLocks noChangeAspect="1"/>
          </p:cNvPicPr>
          <p:nvPr/>
        </p:nvPicPr>
        <p:blipFill>
          <a:blip r:embed="rId2" cstate="print"/>
          <a:srcRect/>
          <a:stretch>
            <a:fillRect/>
          </a:stretch>
        </p:blipFill>
        <p:spPr bwMode="auto">
          <a:xfrm>
            <a:off x="0" y="0"/>
            <a:ext cx="9144000" cy="3536950"/>
          </a:xfrm>
          <a:prstGeom prst="rect">
            <a:avLst/>
          </a:prstGeom>
          <a:noFill/>
          <a:ln w="9525">
            <a:noFill/>
            <a:miter lim="800000"/>
            <a:headEnd/>
            <a:tailEnd/>
          </a:ln>
        </p:spPr>
      </p:pic>
      <p:sp>
        <p:nvSpPr>
          <p:cNvPr id="18435" name="Rectangle 2"/>
          <p:cNvSpPr>
            <a:spLocks noGrp="1" noChangeArrowheads="1"/>
          </p:cNvSpPr>
          <p:nvPr>
            <p:ph type="ctrTitle"/>
          </p:nvPr>
        </p:nvSpPr>
        <p:spPr>
          <a:xfrm>
            <a:off x="685800" y="2743200"/>
            <a:ext cx="7772400" cy="1470025"/>
          </a:xfrm>
        </p:spPr>
        <p:txBody>
          <a:bodyPr/>
          <a:lstStyle>
            <a:lvl1pPr>
              <a:defRPr smtClean="0"/>
            </a:lvl1pPr>
          </a:lstStyle>
          <a:p>
            <a:r>
              <a:rPr lang="en-US" smtClean="0"/>
              <a:t>Click to edit Master title style</a:t>
            </a:r>
            <a:endParaRPr lang="en-US" dirty="0" smtClean="0"/>
          </a:p>
        </p:txBody>
      </p:sp>
      <p:sp>
        <p:nvSpPr>
          <p:cNvPr id="18436" name="Rectangle 3"/>
          <p:cNvSpPr>
            <a:spLocks noGrp="1" noChangeArrowheads="1"/>
          </p:cNvSpPr>
          <p:nvPr>
            <p:ph type="subTitle" idx="1"/>
          </p:nvPr>
        </p:nvSpPr>
        <p:spPr>
          <a:xfrm>
            <a:off x="2057400" y="4343400"/>
            <a:ext cx="6400800" cy="1752600"/>
          </a:xfrm>
        </p:spPr>
        <p:txBody>
          <a:bodyPr/>
          <a:lstStyle>
            <a:lvl1pPr marL="0" indent="0" algn="r">
              <a:buFontTx/>
              <a:buNone/>
              <a:defRPr smtClean="0">
                <a:solidFill>
                  <a:srgbClr val="003A64"/>
                </a:solidFill>
              </a:defRPr>
            </a:lvl1pPr>
          </a:lstStyle>
          <a:p>
            <a:r>
              <a:rPr lang="en-US" smtClean="0"/>
              <a:t>Click to edit Master subtitle style</a:t>
            </a:r>
            <a:endParaRPr lang="en-US" dirty="0"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F25F063-ED14-404B-9178-5A1B1506206B}" type="slidenum">
              <a:rPr lang="en-CA"/>
              <a:pPr>
                <a:defRPr/>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7E12029-CB1C-4FC2-BE7F-FAAE0471CA55}" type="slidenum">
              <a:rPr lang="en-CA"/>
              <a:pPr>
                <a:defRPr/>
              </a:pPr>
              <a:t>‹#›</a:t>
            </a:fld>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719E0CD-3055-4301-BCAC-5DA1F086C421}" type="slidenum">
              <a:rPr lang="en-CA"/>
              <a:pPr>
                <a:defRPr/>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B39624A-6E21-4799-B04D-7346B6060773}"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FE49F09-3D9D-4A66-AB81-158076A20559}" type="slidenum">
              <a:rPr lang="en-CA"/>
              <a:pPr>
                <a:defRPr/>
              </a:pPr>
              <a:t>‹#›</a:t>
            </a:fld>
            <a:endParaRPr lang="en-C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FFBAB22-FC6E-4EA6-BAD2-18F295F27BC9}" type="slidenum">
              <a:rPr lang="en-CA"/>
              <a:pPr>
                <a:defRPr/>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C0AE3F8-63B4-476B-9C6D-E2D212799FC7}" type="slidenum">
              <a:rPr lang="en-CA"/>
              <a:pPr>
                <a:defRPr/>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2395E55-C548-4D04-8E1A-97D877753D58}" type="slidenum">
              <a:rPr lang="en-CA"/>
              <a:pPr>
                <a:defRPr/>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949ED14-3641-4367-BABB-DEFE182BAF14}" type="slidenum">
              <a:rPr lang="en-CA"/>
              <a:pPr>
                <a:defRPr/>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0AC48D2-24F6-4192-B7B4-6918530783C8}" type="slidenum">
              <a:rPr lang="en-CA"/>
              <a:pPr>
                <a:defRPr/>
              </a:pPr>
              <a:t>‹#›</a:t>
            </a:fld>
            <a:endParaRPr lang="en-C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CB1FE3B-C759-46E1-BD35-48DEEDF1D8EA}" type="slidenum">
              <a:rPr lang="en-CA"/>
              <a:pPr>
                <a:defRPr/>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6A9FFFD-C825-41F5-8309-B0035AF6A541}"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586BF84-E2B6-43B1-A9B7-F446478F65F7}"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40F65A66-4977-47DB-BB12-25AF206B4CED}"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smtClean="0"/>
            </a:lvl1pPr>
          </a:lstStyle>
          <a:p>
            <a:pPr>
              <a:defRPr/>
            </a:pPr>
            <a:fld id="{F7540E36-0834-41C6-A411-82B3E887E2E3}"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2F30C6F-1438-4A13-B9CE-2568BAC0D400}"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735AA9B-7311-47AF-8889-E4C19BF5E37A}"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PPTfooterB"/>
          <p:cNvPicPr>
            <a:picLocks noChangeAspect="1" noChangeArrowheads="1"/>
          </p:cNvPicPr>
          <p:nvPr/>
        </p:nvPicPr>
        <p:blipFill>
          <a:blip r:embed="rId14" cstate="print"/>
          <a:srcRect/>
          <a:stretch>
            <a:fillRect/>
          </a:stretch>
        </p:blipFill>
        <p:spPr bwMode="auto">
          <a:xfrm>
            <a:off x="152400" y="5791200"/>
            <a:ext cx="8913813" cy="1128713"/>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56326" name="Rectangle 6"/>
          <p:cNvSpPr>
            <a:spLocks noGrp="1" noChangeArrowheads="1"/>
          </p:cNvSpPr>
          <p:nvPr>
            <p:ph type="sldNum" sz="quarter" idx="4"/>
          </p:nvPr>
        </p:nvSpPr>
        <p:spPr bwMode="auto">
          <a:xfrm>
            <a:off x="76200" y="6477000"/>
            <a:ext cx="1143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Verdana" pitchFamily="34" charset="0"/>
              </a:defRPr>
            </a:lvl1pPr>
          </a:lstStyle>
          <a:p>
            <a:pPr>
              <a:defRPr/>
            </a:pPr>
            <a:fld id="{D2D04C2D-B283-44B1-8CD2-F5C8760DD207}"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955" r:id="rId1"/>
    <p:sldLayoutId id="2147483927" r:id="rId2"/>
    <p:sldLayoutId id="2147483928" r:id="rId3"/>
    <p:sldLayoutId id="2147483929" r:id="rId4"/>
    <p:sldLayoutId id="2147483930" r:id="rId5"/>
    <p:sldLayoutId id="2147483931" r:id="rId6"/>
    <p:sldLayoutId id="2147483956" r:id="rId7"/>
    <p:sldLayoutId id="2147483932" r:id="rId8"/>
    <p:sldLayoutId id="2147483933" r:id="rId9"/>
    <p:sldLayoutId id="2147483934" r:id="rId10"/>
    <p:sldLayoutId id="2147483935" r:id="rId11"/>
    <p:sldLayoutId id="2147483957" r:id="rId12"/>
  </p:sldLayoutIdLst>
  <p:txStyles>
    <p:titleStyle>
      <a:lvl1pPr algn="ctr" rtl="0" eaLnBrk="0" fontAlgn="base" hangingPunct="0">
        <a:spcBef>
          <a:spcPct val="0"/>
        </a:spcBef>
        <a:spcAft>
          <a:spcPct val="0"/>
        </a:spcAft>
        <a:defRPr sz="3600" b="1">
          <a:solidFill>
            <a:schemeClr val="tx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2pPr>
      <a:lvl3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3pPr>
      <a:lvl4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4pPr>
      <a:lvl5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3600" b="1">
          <a:solidFill>
            <a:schemeClr val="tx2"/>
          </a:solidFill>
          <a:latin typeface="Verdana" pitchFamily="34" charset="0"/>
        </a:defRPr>
      </a:lvl6pPr>
      <a:lvl7pPr marL="914400" algn="ctr" rtl="0" eaLnBrk="1" fontAlgn="base" hangingPunct="1">
        <a:spcBef>
          <a:spcPct val="0"/>
        </a:spcBef>
        <a:spcAft>
          <a:spcPct val="0"/>
        </a:spcAft>
        <a:defRPr sz="3600" b="1">
          <a:solidFill>
            <a:schemeClr val="tx2"/>
          </a:solidFill>
          <a:latin typeface="Verdana" pitchFamily="34" charset="0"/>
        </a:defRPr>
      </a:lvl7pPr>
      <a:lvl8pPr marL="1371600" algn="ctr" rtl="0" eaLnBrk="1" fontAlgn="base" hangingPunct="1">
        <a:spcBef>
          <a:spcPct val="0"/>
        </a:spcBef>
        <a:spcAft>
          <a:spcPct val="0"/>
        </a:spcAft>
        <a:defRPr sz="3600" b="1">
          <a:solidFill>
            <a:schemeClr val="tx2"/>
          </a:solidFill>
          <a:latin typeface="Verdana" pitchFamily="34" charset="0"/>
        </a:defRPr>
      </a:lvl8pPr>
      <a:lvl9pPr marL="1828800" algn="ctr" rtl="0" eaLnBrk="1" fontAlgn="base" hangingPunct="1">
        <a:spcBef>
          <a:spcPct val="0"/>
        </a:spcBef>
        <a:spcAft>
          <a:spcPct val="0"/>
        </a:spcAft>
        <a:defRPr sz="3600" b="1">
          <a:solidFill>
            <a:schemeClr val="tx2"/>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Font typeface="Verdana" pitchFamily="34" charset="0"/>
        <a:buChar char="◦"/>
        <a:defRPr sz="32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Font typeface="Verdana" pitchFamily="34" charset="0"/>
        <a:buChar char="–"/>
        <a:defRPr sz="28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Font typeface="Arial" charset="0"/>
        <a:buChar char="•"/>
        <a:defRPr sz="2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Font typeface="Verdana" pitchFamily="34" charset="0"/>
        <a:buChar char="◦"/>
        <a:defRPr sz="2000">
          <a:solidFill>
            <a:schemeClr val="tx1"/>
          </a:solidFill>
          <a:latin typeface="+mn-lt"/>
          <a:ea typeface="ＭＳ Ｐゴシック" pitchFamily="-107" charset="-128"/>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56326" name="Rectangle 6"/>
          <p:cNvSpPr>
            <a:spLocks noGrp="1" noChangeArrowheads="1"/>
          </p:cNvSpPr>
          <p:nvPr>
            <p:ph type="sldNum" sz="quarter" idx="4"/>
          </p:nvPr>
        </p:nvSpPr>
        <p:spPr bwMode="auto">
          <a:xfrm>
            <a:off x="76200" y="6477000"/>
            <a:ext cx="1143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Verdana" pitchFamily="34" charset="0"/>
              </a:defRPr>
            </a:lvl1pPr>
          </a:lstStyle>
          <a:p>
            <a:pPr>
              <a:defRPr/>
            </a:pPr>
            <a:fld id="{C6B48902-1828-44B2-84F4-DDD9FF30EA33}" type="slidenum">
              <a:rPr lang="en-CA"/>
              <a:pPr>
                <a:defRPr/>
              </a:pPr>
              <a:t>‹#›</a:t>
            </a:fld>
            <a:endParaRPr lang="en-CA"/>
          </a:p>
        </p:txBody>
      </p:sp>
      <p:pic>
        <p:nvPicPr>
          <p:cNvPr id="2053" name="Content Placeholder 3" descr="ACDLabs_logo_7.png"/>
          <p:cNvPicPr>
            <a:picLocks noChangeAspect="1"/>
          </p:cNvPicPr>
          <p:nvPr/>
        </p:nvPicPr>
        <p:blipFill>
          <a:blip r:embed="rId14" cstate="print"/>
          <a:srcRect/>
          <a:stretch>
            <a:fillRect/>
          </a:stretch>
        </p:blipFill>
        <p:spPr bwMode="auto">
          <a:xfrm>
            <a:off x="8135938" y="6092825"/>
            <a:ext cx="900112" cy="6937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58" r:id="rId1"/>
    <p:sldLayoutId id="2147483936" r:id="rId2"/>
    <p:sldLayoutId id="2147483937" r:id="rId3"/>
    <p:sldLayoutId id="2147483938" r:id="rId4"/>
    <p:sldLayoutId id="2147483939" r:id="rId5"/>
    <p:sldLayoutId id="2147483940" r:id="rId6"/>
    <p:sldLayoutId id="2147483959" r:id="rId7"/>
    <p:sldLayoutId id="2147483941" r:id="rId8"/>
    <p:sldLayoutId id="2147483942" r:id="rId9"/>
    <p:sldLayoutId id="2147483943" r:id="rId10"/>
    <p:sldLayoutId id="2147483944" r:id="rId11"/>
    <p:sldLayoutId id="2147483960" r:id="rId12"/>
  </p:sldLayoutIdLst>
  <p:txStyles>
    <p:titleStyle>
      <a:lvl1pPr algn="ctr" rtl="0" eaLnBrk="0" fontAlgn="base" hangingPunct="0">
        <a:spcBef>
          <a:spcPct val="0"/>
        </a:spcBef>
        <a:spcAft>
          <a:spcPct val="0"/>
        </a:spcAft>
        <a:defRPr sz="3600" b="1">
          <a:solidFill>
            <a:schemeClr val="tx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2pPr>
      <a:lvl3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3pPr>
      <a:lvl4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4pPr>
      <a:lvl5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3600" b="1">
          <a:solidFill>
            <a:schemeClr val="tx2"/>
          </a:solidFill>
          <a:latin typeface="Verdana" pitchFamily="34" charset="0"/>
        </a:defRPr>
      </a:lvl6pPr>
      <a:lvl7pPr marL="914400" algn="ctr" rtl="0" eaLnBrk="1" fontAlgn="base" hangingPunct="1">
        <a:spcBef>
          <a:spcPct val="0"/>
        </a:spcBef>
        <a:spcAft>
          <a:spcPct val="0"/>
        </a:spcAft>
        <a:defRPr sz="3600" b="1">
          <a:solidFill>
            <a:schemeClr val="tx2"/>
          </a:solidFill>
          <a:latin typeface="Verdana" pitchFamily="34" charset="0"/>
        </a:defRPr>
      </a:lvl7pPr>
      <a:lvl8pPr marL="1371600" algn="ctr" rtl="0" eaLnBrk="1" fontAlgn="base" hangingPunct="1">
        <a:spcBef>
          <a:spcPct val="0"/>
        </a:spcBef>
        <a:spcAft>
          <a:spcPct val="0"/>
        </a:spcAft>
        <a:defRPr sz="3600" b="1">
          <a:solidFill>
            <a:schemeClr val="tx2"/>
          </a:solidFill>
          <a:latin typeface="Verdana" pitchFamily="34" charset="0"/>
        </a:defRPr>
      </a:lvl8pPr>
      <a:lvl9pPr marL="1828800" algn="ctr" rtl="0" eaLnBrk="1" fontAlgn="base" hangingPunct="1">
        <a:spcBef>
          <a:spcPct val="0"/>
        </a:spcBef>
        <a:spcAft>
          <a:spcPct val="0"/>
        </a:spcAft>
        <a:defRPr sz="3600" b="1">
          <a:solidFill>
            <a:schemeClr val="tx2"/>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Font typeface="Verdana" pitchFamily="34" charset="0"/>
        <a:buChar char="◦"/>
        <a:defRPr sz="32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Font typeface="Verdana" pitchFamily="34" charset="0"/>
        <a:buChar char="–"/>
        <a:defRPr sz="28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Font typeface="Arial" charset="0"/>
        <a:buChar char="•"/>
        <a:defRPr sz="2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Font typeface="Verdana" pitchFamily="34" charset="0"/>
        <a:buChar char="◦"/>
        <a:defRPr sz="2000">
          <a:solidFill>
            <a:schemeClr val="tx1"/>
          </a:solidFill>
          <a:latin typeface="+mn-lt"/>
          <a:ea typeface="ＭＳ Ｐゴシック" pitchFamily="-107" charset="-128"/>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56326" name="Rectangle 6"/>
          <p:cNvSpPr>
            <a:spLocks noGrp="1" noChangeArrowheads="1"/>
          </p:cNvSpPr>
          <p:nvPr>
            <p:ph type="sldNum" sz="quarter" idx="4"/>
          </p:nvPr>
        </p:nvSpPr>
        <p:spPr bwMode="auto">
          <a:xfrm>
            <a:off x="76200" y="6477000"/>
            <a:ext cx="1143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Verdana" pitchFamily="34" charset="0"/>
              </a:defRPr>
            </a:lvl1pPr>
          </a:lstStyle>
          <a:p>
            <a:pPr>
              <a:defRPr/>
            </a:pPr>
            <a:fld id="{A0AE184C-0BFA-4441-B6E4-E109620E3B62}" type="slidenum">
              <a:rPr lang="en-CA"/>
              <a:pPr>
                <a:defRPr/>
              </a:pPr>
              <a:t>‹#›</a:t>
            </a:fld>
            <a:endParaRPr lang="en-CA"/>
          </a:p>
        </p:txBody>
      </p:sp>
      <p:pic>
        <p:nvPicPr>
          <p:cNvPr id="3077" name="Picture 6" descr="ACDLabs_logo_7.png"/>
          <p:cNvPicPr>
            <a:picLocks noChangeAspect="1"/>
          </p:cNvPicPr>
          <p:nvPr/>
        </p:nvPicPr>
        <p:blipFill>
          <a:blip r:embed="rId14" cstate="print"/>
          <a:srcRect/>
          <a:stretch>
            <a:fillRect/>
          </a:stretch>
        </p:blipFill>
        <p:spPr bwMode="auto">
          <a:xfrm>
            <a:off x="7885113" y="5876925"/>
            <a:ext cx="1077912" cy="8302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62" r:id="rId12"/>
  </p:sldLayoutIdLst>
  <p:txStyles>
    <p:titleStyle>
      <a:lvl1pPr algn="ctr" rtl="0" eaLnBrk="0" fontAlgn="base" hangingPunct="0">
        <a:spcBef>
          <a:spcPct val="0"/>
        </a:spcBef>
        <a:spcAft>
          <a:spcPct val="0"/>
        </a:spcAft>
        <a:defRPr sz="3600" b="1">
          <a:solidFill>
            <a:schemeClr val="tx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2pPr>
      <a:lvl3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3pPr>
      <a:lvl4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4pPr>
      <a:lvl5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3600" b="1">
          <a:solidFill>
            <a:schemeClr val="tx2"/>
          </a:solidFill>
          <a:latin typeface="Verdana" pitchFamily="34" charset="0"/>
        </a:defRPr>
      </a:lvl6pPr>
      <a:lvl7pPr marL="914400" algn="ctr" rtl="0" eaLnBrk="1" fontAlgn="base" hangingPunct="1">
        <a:spcBef>
          <a:spcPct val="0"/>
        </a:spcBef>
        <a:spcAft>
          <a:spcPct val="0"/>
        </a:spcAft>
        <a:defRPr sz="3600" b="1">
          <a:solidFill>
            <a:schemeClr val="tx2"/>
          </a:solidFill>
          <a:latin typeface="Verdana" pitchFamily="34" charset="0"/>
        </a:defRPr>
      </a:lvl7pPr>
      <a:lvl8pPr marL="1371600" algn="ctr" rtl="0" eaLnBrk="1" fontAlgn="base" hangingPunct="1">
        <a:spcBef>
          <a:spcPct val="0"/>
        </a:spcBef>
        <a:spcAft>
          <a:spcPct val="0"/>
        </a:spcAft>
        <a:defRPr sz="3600" b="1">
          <a:solidFill>
            <a:schemeClr val="tx2"/>
          </a:solidFill>
          <a:latin typeface="Verdana" pitchFamily="34" charset="0"/>
        </a:defRPr>
      </a:lvl8pPr>
      <a:lvl9pPr marL="1828800" algn="ctr" rtl="0" eaLnBrk="1" fontAlgn="base" hangingPunct="1">
        <a:spcBef>
          <a:spcPct val="0"/>
        </a:spcBef>
        <a:spcAft>
          <a:spcPct val="0"/>
        </a:spcAft>
        <a:defRPr sz="3600" b="1">
          <a:solidFill>
            <a:schemeClr val="tx2"/>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Font typeface="Verdana" pitchFamily="34" charset="0"/>
        <a:buChar char="◦"/>
        <a:defRPr sz="32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Font typeface="Verdana" pitchFamily="34" charset="0"/>
        <a:buChar char="–"/>
        <a:defRPr sz="28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Font typeface="Arial" charset="0"/>
        <a:buChar char="•"/>
        <a:defRPr sz="2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Font typeface="Verdana" pitchFamily="34" charset="0"/>
        <a:buChar char="◦"/>
        <a:defRPr sz="2000">
          <a:solidFill>
            <a:schemeClr val="tx1"/>
          </a:solidFill>
          <a:latin typeface="+mn-lt"/>
          <a:ea typeface="ＭＳ Ｐゴシック" pitchFamily="-107" charset="-128"/>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notesSlide" Target="../notesSlides/notesSlide13.xml"/><Relationship Id="rId1" Type="http://schemas.openxmlformats.org/officeDocument/2006/relationships/slideLayout" Target="../slideLayouts/slideLayout30.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0.emf"/><Relationship Id="rId7" Type="http://schemas.openxmlformats.org/officeDocument/2006/relationships/image" Target="../media/image17.wmf"/><Relationship Id="rId2" Type="http://schemas.openxmlformats.org/officeDocument/2006/relationships/notesSlide" Target="../notesSlides/notesSlide14.xml"/><Relationship Id="rId1" Type="http://schemas.openxmlformats.org/officeDocument/2006/relationships/slideLayout" Target="../slideLayouts/slideLayout26.xml"/><Relationship Id="rId6" Type="http://schemas.openxmlformats.org/officeDocument/2006/relationships/image" Target="../media/image14.emf"/><Relationship Id="rId5" Type="http://schemas.openxmlformats.org/officeDocument/2006/relationships/image" Target="../media/image11.emf"/><Relationship Id="rId4" Type="http://schemas.openxmlformats.org/officeDocument/2006/relationships/image" Target="../media/image16.emf"/><Relationship Id="rId9" Type="http://schemas.openxmlformats.org/officeDocument/2006/relationships/image" Target="../media/image19.emf"/></Relationships>
</file>

<file path=ppt/slides/_rels/slide15.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notesSlide" Target="../notesSlides/notesSlide15.xml"/><Relationship Id="rId1" Type="http://schemas.openxmlformats.org/officeDocument/2006/relationships/slideLayout" Target="../slideLayouts/slideLayout30.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16.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notesSlide" Target="../notesSlides/notesSlide16.xml"/><Relationship Id="rId7" Type="http://schemas.openxmlformats.org/officeDocument/2006/relationships/image" Target="../media/image14.emf"/><Relationship Id="rId2" Type="http://schemas.openxmlformats.org/officeDocument/2006/relationships/slideLayout" Target="../slideLayouts/slideLayout26.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 Id="rId9" Type="http://schemas.openxmlformats.org/officeDocument/2006/relationships/oleObject" Target="../embeddings/Microsoft_Office_Excel_97-2003_Worksheet1.xls"/></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xml"/><Relationship Id="rId1" Type="http://schemas.openxmlformats.org/officeDocument/2006/relationships/vmlDrawing" Target="../drawings/vmlDrawing2.vml"/><Relationship Id="rId5" Type="http://schemas.openxmlformats.org/officeDocument/2006/relationships/oleObject" Target="../embeddings/Microsoft_Office_Excel_97-2003_Worksheet3.xls"/><Relationship Id="rId4" Type="http://schemas.openxmlformats.org/officeDocument/2006/relationships/oleObject" Target="../embeddings/Microsoft_Office_Excel_97-2003_Worksheet2.xls"/></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24.e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9.xml"/><Relationship Id="rId7" Type="http://schemas.openxmlformats.org/officeDocument/2006/relationships/oleObject" Target="../embeddings/oleObject4.bin"/><Relationship Id="rId2" Type="http://schemas.openxmlformats.org/officeDocument/2006/relationships/slideLayout" Target="../slideLayouts/slideLayout26.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6.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6.xml"/><Relationship Id="rId1" Type="http://schemas.openxmlformats.org/officeDocument/2006/relationships/vmlDrawing" Target="../drawings/vmlDrawing5.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6.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emf"/></Relationships>
</file>

<file path=ppt/slides/_rels/slide26.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notesSlide" Target="../notesSlides/notesSlide23.xml"/><Relationship Id="rId7" Type="http://schemas.openxmlformats.org/officeDocument/2006/relationships/image" Target="../media/image14.emf"/><Relationship Id="rId2" Type="http://schemas.openxmlformats.org/officeDocument/2006/relationships/slideLayout" Target="../slideLayouts/slideLayout26.xml"/><Relationship Id="rId1" Type="http://schemas.openxmlformats.org/officeDocument/2006/relationships/vmlDrawing" Target="../drawings/vmlDrawing6.vml"/><Relationship Id="rId6" Type="http://schemas.openxmlformats.org/officeDocument/2006/relationships/image" Target="../media/image13.emf"/><Relationship Id="rId5" Type="http://schemas.openxmlformats.org/officeDocument/2006/relationships/image" Target="../media/image12.emf"/><Relationship Id="rId10" Type="http://schemas.openxmlformats.org/officeDocument/2006/relationships/oleObject" Target="../embeddings/oleObject10.bin"/><Relationship Id="rId4" Type="http://schemas.openxmlformats.org/officeDocument/2006/relationships/image" Target="../media/image11.emf"/><Relationship Id="rId9" Type="http://schemas.openxmlformats.org/officeDocument/2006/relationships/oleObject" Target="../embeddings/Microsoft_Office_Excel_97-2003_Worksheet4.xls"/></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6.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7.xml"/><Relationship Id="rId1" Type="http://schemas.openxmlformats.org/officeDocument/2006/relationships/slideLayout" Target="../slideLayouts/slideLayout26.xml"/><Relationship Id="rId4" Type="http://schemas.openxmlformats.org/officeDocument/2006/relationships/image" Target="../media/image8.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29.xml"/><Relationship Id="rId1" Type="http://schemas.openxmlformats.org/officeDocument/2006/relationships/slideLayout" Target="../slideLayouts/slideLayout2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3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6.xml"/><Relationship Id="rId1" Type="http://schemas.openxmlformats.org/officeDocument/2006/relationships/vmlDrawing" Target="../drawings/vmlDrawing7.v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8" Type="http://schemas.openxmlformats.org/officeDocument/2006/relationships/image" Target="../media/image51.emf"/><Relationship Id="rId3" Type="http://schemas.openxmlformats.org/officeDocument/2006/relationships/image" Target="../media/image46.emf"/><Relationship Id="rId7" Type="http://schemas.openxmlformats.org/officeDocument/2006/relationships/image" Target="../media/image50.emf"/><Relationship Id="rId12" Type="http://schemas.openxmlformats.org/officeDocument/2006/relationships/image" Target="../media/image55.emf"/><Relationship Id="rId2" Type="http://schemas.openxmlformats.org/officeDocument/2006/relationships/image" Target="../media/image45.emf"/><Relationship Id="rId1" Type="http://schemas.openxmlformats.org/officeDocument/2006/relationships/slideLayout" Target="../slideLayouts/slideLayout30.xml"/><Relationship Id="rId6" Type="http://schemas.openxmlformats.org/officeDocument/2006/relationships/image" Target="../media/image49.emf"/><Relationship Id="rId11" Type="http://schemas.openxmlformats.org/officeDocument/2006/relationships/image" Target="../media/image54.emf"/><Relationship Id="rId5" Type="http://schemas.openxmlformats.org/officeDocument/2006/relationships/image" Target="../media/image48.emf"/><Relationship Id="rId10" Type="http://schemas.openxmlformats.org/officeDocument/2006/relationships/image" Target="../media/image53.emf"/><Relationship Id="rId4" Type="http://schemas.openxmlformats.org/officeDocument/2006/relationships/image" Target="../media/image47.emf"/><Relationship Id="rId9" Type="http://schemas.openxmlformats.org/officeDocument/2006/relationships/image" Target="../media/image52.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9.jpeg"/><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2743200"/>
            <a:ext cx="8208912" cy="1470025"/>
          </a:xfrm>
        </p:spPr>
        <p:txBody>
          <a:bodyPr/>
          <a:lstStyle/>
          <a:p>
            <a:r>
              <a:rPr lang="ru-RU" sz="2800" dirty="0"/>
              <a:t>Обзор </a:t>
            </a:r>
            <a:r>
              <a:rPr lang="ru-RU" sz="2800" dirty="0" smtClean="0"/>
              <a:t>метода </a:t>
            </a:r>
            <a:r>
              <a:rPr lang="lt-LT" sz="2800" dirty="0"/>
              <a:t>„GALAS“</a:t>
            </a:r>
            <a:r>
              <a:rPr lang="ru-RU" sz="2800" dirty="0"/>
              <a:t>, </a:t>
            </a:r>
            <a:r>
              <a:rPr lang="ru-RU" sz="2800" dirty="0" smtClean="0"/>
              <a:t>лежащего </a:t>
            </a:r>
            <a:r>
              <a:rPr lang="ru-RU" sz="2800" dirty="0"/>
              <a:t>в основе самообучающихся </a:t>
            </a:r>
            <a:r>
              <a:rPr lang="ru-RU" sz="2800" dirty="0" smtClean="0"/>
              <a:t>алгоритмов</a:t>
            </a:r>
            <a:endParaRPr lang="lt-LT" sz="2800" dirty="0"/>
          </a:p>
        </p:txBody>
      </p:sp>
      <p:sp>
        <p:nvSpPr>
          <p:cNvPr id="12290" name="Subtitle 5"/>
          <p:cNvSpPr>
            <a:spLocks noGrp="1"/>
          </p:cNvSpPr>
          <p:nvPr>
            <p:ph type="subTitle" idx="1"/>
          </p:nvPr>
        </p:nvSpPr>
        <p:spPr/>
        <p:txBody>
          <a:bodyPr/>
          <a:lstStyle/>
          <a:p>
            <a:pPr eaLnBrk="1" hangingPunct="1"/>
            <a:r>
              <a:rPr lang="ru-RU" sz="2400" dirty="0" smtClean="0"/>
              <a:t>Кирилл Ланевский</a:t>
            </a:r>
          </a:p>
          <a:p>
            <a:pPr eaLnBrk="1" hangingPunct="1"/>
            <a:endParaRPr lang="ru-RU" sz="2400" dirty="0"/>
          </a:p>
          <a:p>
            <a:pPr eaLnBrk="1" hangingPunct="1"/>
            <a:r>
              <a:rPr lang="ru-RU" sz="1800" dirty="0"/>
              <a:t>Санкт-Петербург, 15 ноября 2012 г.</a:t>
            </a:r>
            <a:endParaRPr lang="en-US" sz="1800" dirty="0"/>
          </a:p>
          <a:p>
            <a:pPr eaLnBrk="1" hangingPunct="1"/>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ru-RU" dirty="0" smtClean="0"/>
              <a:t>Принципы моделирования</a:t>
            </a:r>
            <a:endParaRPr lang="lt-LT" dirty="0"/>
          </a:p>
        </p:txBody>
      </p:sp>
      <p:sp>
        <p:nvSpPr>
          <p:cNvPr id="58370" name="Rectangle 2"/>
          <p:cNvSpPr>
            <a:spLocks noGrp="1" noChangeArrowheads="1"/>
          </p:cNvSpPr>
          <p:nvPr>
            <p:ph idx="1"/>
          </p:nvPr>
        </p:nvSpPr>
        <p:spPr>
          <a:xfrm>
            <a:off x="457200" y="1600201"/>
            <a:ext cx="8229600" cy="2620888"/>
          </a:xfrm>
        </p:spPr>
        <p:txBody>
          <a:bodyPr/>
          <a:lstStyle/>
          <a:p>
            <a:pPr>
              <a:buFontTx/>
              <a:buNone/>
            </a:pPr>
            <a:r>
              <a:rPr lang="ru-RU" sz="2400" dirty="0" smtClean="0"/>
              <a:t>Вопросы, на которые должны ответить </a:t>
            </a:r>
            <a:r>
              <a:rPr lang="lt-LT" sz="2400" i="1" dirty="0" err="1" smtClean="0"/>
              <a:t>in</a:t>
            </a:r>
            <a:r>
              <a:rPr lang="lt-LT" sz="2400" i="1" dirty="0" smtClean="0"/>
              <a:t> silico</a:t>
            </a:r>
            <a:r>
              <a:rPr lang="lt-LT" sz="2400" dirty="0" smtClean="0"/>
              <a:t> </a:t>
            </a:r>
            <a:r>
              <a:rPr lang="ru-RU" sz="2400" dirty="0" smtClean="0"/>
              <a:t>модели</a:t>
            </a:r>
            <a:r>
              <a:rPr lang="lt-LT" sz="2400" dirty="0" smtClean="0"/>
              <a:t>:</a:t>
            </a:r>
          </a:p>
          <a:p>
            <a:endParaRPr lang="lt-LT" sz="2000" dirty="0" smtClean="0"/>
          </a:p>
          <a:p>
            <a:pPr>
              <a:spcAft>
                <a:spcPts val="2000"/>
              </a:spcAft>
            </a:pPr>
            <a:r>
              <a:rPr lang="ru-RU" sz="2400" dirty="0" smtClean="0"/>
              <a:t>В </a:t>
            </a:r>
            <a:r>
              <a:rPr lang="ru-RU" sz="2400" b="1" dirty="0" smtClean="0"/>
              <a:t>первую</a:t>
            </a:r>
            <a:r>
              <a:rPr lang="ru-RU" sz="2400" dirty="0" smtClean="0"/>
              <a:t> очередь – попадает ли наше соединение в область применимости модели?</a:t>
            </a:r>
            <a:r>
              <a:rPr lang="lt-LT" sz="2400" dirty="0" smtClean="0"/>
              <a:t> </a:t>
            </a:r>
            <a:r>
              <a:rPr lang="ru-RU" sz="2400" dirty="0" smtClean="0"/>
              <a:t>Можно ли доверять рассчётам</a:t>
            </a:r>
            <a:r>
              <a:rPr lang="lt-LT" sz="2400" dirty="0" smtClean="0"/>
              <a:t>?</a:t>
            </a:r>
            <a:endParaRPr lang="ru-RU" sz="2400" dirty="0" smtClean="0"/>
          </a:p>
          <a:p>
            <a:r>
              <a:rPr lang="ru-RU" sz="2400" dirty="0" smtClean="0"/>
              <a:t>И только </a:t>
            </a:r>
            <a:r>
              <a:rPr lang="ru-RU" sz="2400" b="1" dirty="0" smtClean="0"/>
              <a:t>потом</a:t>
            </a:r>
            <a:r>
              <a:rPr lang="ru-RU" sz="2400" dirty="0" smtClean="0"/>
              <a:t> – какое значение принимает моделируемое свойство для интересующето нас соединения</a:t>
            </a:r>
            <a:endParaRPr lang="lt-LT"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1692275" y="1988840"/>
            <a:ext cx="6119813" cy="2304255"/>
          </a:xfrm>
        </p:spPr>
        <p:txBody>
          <a:bodyPr/>
          <a:lstStyle/>
          <a:p>
            <a:r>
              <a:rPr lang="ru-RU" dirty="0" smtClean="0">
                <a:solidFill>
                  <a:schemeClr val="tx1"/>
                </a:solidFill>
              </a:rPr>
              <a:t>Оценка области применимости</a:t>
            </a:r>
            <a:r>
              <a:rPr lang="lt-LT" dirty="0" smtClean="0">
                <a:solidFill>
                  <a:schemeClr val="tx1"/>
                </a:solidFill>
              </a:rPr>
              <a:t>.</a:t>
            </a:r>
            <a:r>
              <a:rPr lang="ru-RU" dirty="0" smtClean="0">
                <a:solidFill>
                  <a:schemeClr val="tx1"/>
                </a:solidFill>
              </a:rPr>
              <a:t> </a:t>
            </a:r>
            <a:br>
              <a:rPr lang="ru-RU" dirty="0" smtClean="0">
                <a:solidFill>
                  <a:schemeClr val="tx1"/>
                </a:solidFill>
              </a:rPr>
            </a:br>
            <a:r>
              <a:rPr lang="ru-RU" dirty="0" smtClean="0">
                <a:solidFill>
                  <a:schemeClr val="tx1"/>
                </a:solidFill>
              </a:rPr>
              <a:t>Индекс надёжности</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p:txBody>
          <a:bodyPr/>
          <a:lstStyle/>
          <a:p>
            <a:r>
              <a:rPr lang="ru-RU" dirty="0" smtClean="0"/>
              <a:t>Два основных принципа:</a:t>
            </a:r>
            <a:endParaRPr lang="en-US" dirty="0"/>
          </a:p>
        </p:txBody>
      </p:sp>
      <p:sp>
        <p:nvSpPr>
          <p:cNvPr id="322563" name="Rectangle 3"/>
          <p:cNvSpPr>
            <a:spLocks noGrp="1" noChangeArrowheads="1"/>
          </p:cNvSpPr>
          <p:nvPr>
            <p:ph idx="1"/>
          </p:nvPr>
        </p:nvSpPr>
        <p:spPr/>
        <p:txBody>
          <a:bodyPr>
            <a:normAutofit fontScale="85000" lnSpcReduction="10000"/>
          </a:bodyPr>
          <a:lstStyle/>
          <a:p>
            <a:r>
              <a:rPr lang="ru-RU" dirty="0" smtClean="0"/>
              <a:t>Есть ли среди обучающего набора данных похожие молекулы</a:t>
            </a:r>
            <a:r>
              <a:rPr lang="en-US" dirty="0" smtClean="0"/>
              <a:t>? </a:t>
            </a:r>
            <a:endParaRPr lang="en-US" dirty="0"/>
          </a:p>
          <a:p>
            <a:pPr>
              <a:buFontTx/>
              <a:buNone/>
            </a:pPr>
            <a:r>
              <a:rPr lang="en-US" dirty="0"/>
              <a:t>   </a:t>
            </a:r>
            <a:r>
              <a:rPr lang="en-US" dirty="0" smtClean="0"/>
              <a:t>(</a:t>
            </a:r>
            <a:r>
              <a:rPr lang="ru-RU" dirty="0" smtClean="0"/>
              <a:t>Индекс схожести</a:t>
            </a:r>
            <a:r>
              <a:rPr lang="en-US" dirty="0" smtClean="0"/>
              <a:t>)</a:t>
            </a:r>
            <a:endParaRPr lang="lt-LT" dirty="0"/>
          </a:p>
          <a:p>
            <a:endParaRPr lang="lt-LT" dirty="0"/>
          </a:p>
          <a:p>
            <a:r>
              <a:rPr lang="ru-RU" dirty="0" smtClean="0"/>
              <a:t>Насколько хорошо модель работает в локальном окружении данной молекулы</a:t>
            </a:r>
            <a:r>
              <a:rPr lang="en-US" dirty="0" smtClean="0"/>
              <a:t>? </a:t>
            </a:r>
            <a:endParaRPr lang="en-US" dirty="0"/>
          </a:p>
          <a:p>
            <a:pPr>
              <a:buFontTx/>
              <a:buNone/>
            </a:pPr>
            <a:r>
              <a:rPr lang="en-US" dirty="0"/>
              <a:t>   </a:t>
            </a:r>
            <a:r>
              <a:rPr lang="en-US" dirty="0" smtClean="0"/>
              <a:t>(</a:t>
            </a:r>
            <a:r>
              <a:rPr lang="ru-RU" dirty="0" smtClean="0"/>
              <a:t>Индекс согласованности</a:t>
            </a:r>
            <a:r>
              <a:rPr lang="en-US" dirty="0" smtClean="0"/>
              <a:t>)</a:t>
            </a:r>
            <a:endParaRPr lang="lt-LT" dirty="0"/>
          </a:p>
          <a:p>
            <a:endParaRPr lang="lt-LT" dirty="0"/>
          </a:p>
          <a:p>
            <a:r>
              <a:rPr lang="ru-RU" b="1" dirty="0" smtClean="0"/>
              <a:t>Насколько </a:t>
            </a:r>
            <a:r>
              <a:rPr lang="ru-RU" b="1" dirty="0" smtClean="0"/>
              <a:t>достоверный </a:t>
            </a:r>
            <a:r>
              <a:rPr lang="ru-RU" b="1" dirty="0" smtClean="0"/>
              <a:t>рассчёт</a:t>
            </a:r>
            <a:r>
              <a:rPr lang="en-US" b="1" dirty="0" smtClean="0"/>
              <a:t>?</a:t>
            </a:r>
            <a:r>
              <a:rPr lang="ru-RU" b="1" dirty="0" smtClean="0"/>
              <a:t/>
            </a:r>
            <a:br>
              <a:rPr lang="ru-RU" b="1" dirty="0" smtClean="0"/>
            </a:br>
            <a:r>
              <a:rPr lang="ru-RU" b="1" dirty="0" smtClean="0"/>
              <a:t>Индекс надёжности</a:t>
            </a:r>
            <a:r>
              <a:rPr lang="en-US" b="1" dirty="0" smtClean="0"/>
              <a:t> </a:t>
            </a:r>
            <a:r>
              <a:rPr lang="en-US" b="1" dirty="0"/>
              <a:t>(RI)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25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256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256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25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r>
              <a:rPr lang="ru-RU" sz="3200" dirty="0" smtClean="0"/>
              <a:t>1 этап:</a:t>
            </a:r>
            <a:r>
              <a:rPr lang="lt-LT" sz="3200" dirty="0" smtClean="0"/>
              <a:t> </a:t>
            </a:r>
            <a:r>
              <a:rPr lang="ru-RU" sz="3200" dirty="0" smtClean="0"/>
              <a:t>Поиск похожих молекул</a:t>
            </a:r>
            <a:endParaRPr lang="en-US" sz="3200" dirty="0"/>
          </a:p>
        </p:txBody>
      </p:sp>
      <p:grpSp>
        <p:nvGrpSpPr>
          <p:cNvPr id="2" name="Group 91"/>
          <p:cNvGrpSpPr>
            <a:grpSpLocks/>
          </p:cNvGrpSpPr>
          <p:nvPr/>
        </p:nvGrpSpPr>
        <p:grpSpPr bwMode="auto">
          <a:xfrm>
            <a:off x="250825" y="2133600"/>
            <a:ext cx="2686050" cy="2855913"/>
            <a:chOff x="158" y="1344"/>
            <a:chExt cx="1692" cy="1799"/>
          </a:xfrm>
        </p:grpSpPr>
        <p:pic>
          <p:nvPicPr>
            <p:cNvPr id="297987" name="Picture 3"/>
            <p:cNvPicPr>
              <a:picLocks noChangeAspect="1" noChangeArrowheads="1"/>
            </p:cNvPicPr>
            <p:nvPr/>
          </p:nvPicPr>
          <p:blipFill>
            <a:blip r:embed="rId3" cstate="print"/>
            <a:srcRect/>
            <a:stretch>
              <a:fillRect/>
            </a:stretch>
          </p:blipFill>
          <p:spPr bwMode="auto">
            <a:xfrm>
              <a:off x="158" y="1344"/>
              <a:ext cx="1497" cy="833"/>
            </a:xfrm>
            <a:prstGeom prst="rect">
              <a:avLst/>
            </a:prstGeom>
            <a:noFill/>
            <a:ln w="9525">
              <a:noFill/>
              <a:miter lim="800000"/>
              <a:headEnd/>
              <a:tailEnd/>
            </a:ln>
            <a:effectLst/>
          </p:spPr>
        </p:pic>
        <p:sp>
          <p:nvSpPr>
            <p:cNvPr id="298041" name="Text Box 57"/>
            <p:cNvSpPr txBox="1">
              <a:spLocks noChangeArrowheads="1"/>
            </p:cNvSpPr>
            <p:nvPr/>
          </p:nvSpPr>
          <p:spPr bwMode="auto">
            <a:xfrm>
              <a:off x="249" y="2614"/>
              <a:ext cx="1601" cy="529"/>
            </a:xfrm>
            <a:prstGeom prst="rect">
              <a:avLst/>
            </a:prstGeom>
            <a:noFill/>
            <a:ln w="9525">
              <a:noFill/>
              <a:miter lim="800000"/>
              <a:headEnd/>
              <a:tailEnd/>
            </a:ln>
            <a:effectLst/>
          </p:spPr>
          <p:txBody>
            <a:bodyPr>
              <a:spAutoFit/>
            </a:bodyPr>
            <a:lstStyle/>
            <a:p>
              <a:pPr>
                <a:lnSpc>
                  <a:spcPct val="90000"/>
                </a:lnSpc>
                <a:spcBef>
                  <a:spcPct val="20000"/>
                </a:spcBef>
              </a:pPr>
              <a:r>
                <a:rPr lang="ru-RU" dirty="0" smtClean="0"/>
                <a:t>Молекула, для которой производится рассчёт</a:t>
              </a:r>
              <a:endParaRPr lang="en-US" dirty="0"/>
            </a:p>
          </p:txBody>
        </p:sp>
      </p:grpSp>
      <p:grpSp>
        <p:nvGrpSpPr>
          <p:cNvPr id="3" name="Group 92"/>
          <p:cNvGrpSpPr>
            <a:grpSpLocks/>
          </p:cNvGrpSpPr>
          <p:nvPr/>
        </p:nvGrpSpPr>
        <p:grpSpPr bwMode="auto">
          <a:xfrm>
            <a:off x="3276600" y="1844675"/>
            <a:ext cx="2952750" cy="2895600"/>
            <a:chOff x="2064" y="1162"/>
            <a:chExt cx="1860" cy="1824"/>
          </a:xfrm>
        </p:grpSpPr>
        <p:grpSp>
          <p:nvGrpSpPr>
            <p:cNvPr id="4" name="Group 51"/>
            <p:cNvGrpSpPr>
              <a:grpSpLocks/>
            </p:cNvGrpSpPr>
            <p:nvPr/>
          </p:nvGrpSpPr>
          <p:grpSpPr bwMode="auto">
            <a:xfrm>
              <a:off x="2064" y="1162"/>
              <a:ext cx="1860" cy="1269"/>
              <a:chOff x="2018" y="572"/>
              <a:chExt cx="3130" cy="2222"/>
            </a:xfrm>
          </p:grpSpPr>
          <p:sp>
            <p:nvSpPr>
              <p:cNvPr id="297988" name="Oval 4"/>
              <p:cNvSpPr>
                <a:spLocks noChangeArrowheads="1"/>
              </p:cNvSpPr>
              <p:nvPr/>
            </p:nvSpPr>
            <p:spPr bwMode="auto">
              <a:xfrm rot="-1575593">
                <a:off x="2128" y="1263"/>
                <a:ext cx="2581" cy="1136"/>
              </a:xfrm>
              <a:prstGeom prst="ellipse">
                <a:avLst/>
              </a:prstGeom>
              <a:solidFill>
                <a:srgbClr val="99CCFF"/>
              </a:solidFill>
              <a:ln w="9525">
                <a:noFill/>
                <a:round/>
                <a:headEnd/>
                <a:tailEnd/>
              </a:ln>
              <a:effectLst/>
            </p:spPr>
            <p:txBody>
              <a:bodyPr wrap="none" anchor="ctr"/>
              <a:lstStyle/>
              <a:p>
                <a:endParaRPr lang="lt-LT"/>
              </a:p>
            </p:txBody>
          </p:sp>
          <p:sp>
            <p:nvSpPr>
              <p:cNvPr id="297989" name="Line 5"/>
              <p:cNvSpPr>
                <a:spLocks noChangeShapeType="1"/>
              </p:cNvSpPr>
              <p:nvPr/>
            </p:nvSpPr>
            <p:spPr bwMode="auto">
              <a:xfrm>
                <a:off x="2018" y="572"/>
                <a:ext cx="0" cy="2222"/>
              </a:xfrm>
              <a:prstGeom prst="line">
                <a:avLst/>
              </a:prstGeom>
              <a:noFill/>
              <a:ln w="9525">
                <a:solidFill>
                  <a:schemeClr val="tx1"/>
                </a:solidFill>
                <a:round/>
                <a:headEnd/>
                <a:tailEnd/>
              </a:ln>
              <a:effectLst/>
            </p:spPr>
            <p:txBody>
              <a:bodyPr/>
              <a:lstStyle/>
              <a:p>
                <a:endParaRPr lang="lt-LT"/>
              </a:p>
            </p:txBody>
          </p:sp>
          <p:sp>
            <p:nvSpPr>
              <p:cNvPr id="297990" name="Line 6"/>
              <p:cNvSpPr>
                <a:spLocks noChangeShapeType="1"/>
              </p:cNvSpPr>
              <p:nvPr/>
            </p:nvSpPr>
            <p:spPr bwMode="auto">
              <a:xfrm>
                <a:off x="2018" y="2794"/>
                <a:ext cx="3130" cy="0"/>
              </a:xfrm>
              <a:prstGeom prst="line">
                <a:avLst/>
              </a:prstGeom>
              <a:noFill/>
              <a:ln w="9525">
                <a:solidFill>
                  <a:schemeClr val="tx1"/>
                </a:solidFill>
                <a:round/>
                <a:headEnd/>
                <a:tailEnd/>
              </a:ln>
              <a:effectLst/>
            </p:spPr>
            <p:txBody>
              <a:bodyPr/>
              <a:lstStyle/>
              <a:p>
                <a:endParaRPr lang="lt-LT"/>
              </a:p>
            </p:txBody>
          </p:sp>
          <p:sp>
            <p:nvSpPr>
              <p:cNvPr id="297991" name="Oval 7"/>
              <p:cNvSpPr>
                <a:spLocks noChangeArrowheads="1"/>
              </p:cNvSpPr>
              <p:nvPr/>
            </p:nvSpPr>
            <p:spPr bwMode="auto">
              <a:xfrm>
                <a:off x="2543" y="215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2" name="Oval 8"/>
              <p:cNvSpPr>
                <a:spLocks noChangeArrowheads="1"/>
              </p:cNvSpPr>
              <p:nvPr/>
            </p:nvSpPr>
            <p:spPr bwMode="auto">
              <a:xfrm>
                <a:off x="2653" y="2251"/>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3" name="Oval 9"/>
              <p:cNvSpPr>
                <a:spLocks noChangeArrowheads="1"/>
              </p:cNvSpPr>
              <p:nvPr/>
            </p:nvSpPr>
            <p:spPr bwMode="auto">
              <a:xfrm>
                <a:off x="2762" y="1856"/>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4" name="Oval 10"/>
              <p:cNvSpPr>
                <a:spLocks noChangeArrowheads="1"/>
              </p:cNvSpPr>
              <p:nvPr/>
            </p:nvSpPr>
            <p:spPr bwMode="auto">
              <a:xfrm>
                <a:off x="2762" y="210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5" name="Oval 11"/>
              <p:cNvSpPr>
                <a:spLocks noChangeArrowheads="1"/>
              </p:cNvSpPr>
              <p:nvPr/>
            </p:nvSpPr>
            <p:spPr bwMode="auto">
              <a:xfrm>
                <a:off x="2378" y="2399"/>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6" name="Oval 12"/>
              <p:cNvSpPr>
                <a:spLocks noChangeArrowheads="1"/>
              </p:cNvSpPr>
              <p:nvPr/>
            </p:nvSpPr>
            <p:spPr bwMode="auto">
              <a:xfrm>
                <a:off x="2433" y="1905"/>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7" name="Oval 13"/>
              <p:cNvSpPr>
                <a:spLocks noChangeArrowheads="1"/>
              </p:cNvSpPr>
              <p:nvPr/>
            </p:nvSpPr>
            <p:spPr bwMode="auto">
              <a:xfrm>
                <a:off x="3202" y="2350"/>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8" name="Oval 14"/>
              <p:cNvSpPr>
                <a:spLocks noChangeArrowheads="1"/>
              </p:cNvSpPr>
              <p:nvPr/>
            </p:nvSpPr>
            <p:spPr bwMode="auto">
              <a:xfrm>
                <a:off x="2708" y="2498"/>
                <a:ext cx="54"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9" name="Oval 15"/>
              <p:cNvSpPr>
                <a:spLocks noChangeArrowheads="1"/>
              </p:cNvSpPr>
              <p:nvPr/>
            </p:nvSpPr>
            <p:spPr bwMode="auto">
              <a:xfrm>
                <a:off x="2927" y="2300"/>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0" name="Oval 16"/>
              <p:cNvSpPr>
                <a:spLocks noChangeArrowheads="1"/>
              </p:cNvSpPr>
              <p:nvPr/>
            </p:nvSpPr>
            <p:spPr bwMode="auto">
              <a:xfrm>
                <a:off x="3202" y="1856"/>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1" name="Oval 17"/>
              <p:cNvSpPr>
                <a:spLocks noChangeArrowheads="1"/>
              </p:cNvSpPr>
              <p:nvPr/>
            </p:nvSpPr>
            <p:spPr bwMode="auto">
              <a:xfrm>
                <a:off x="3312" y="1955"/>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2" name="Oval 18"/>
              <p:cNvSpPr>
                <a:spLocks noChangeArrowheads="1"/>
              </p:cNvSpPr>
              <p:nvPr/>
            </p:nvSpPr>
            <p:spPr bwMode="auto">
              <a:xfrm>
                <a:off x="3421" y="1560"/>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3" name="Oval 19"/>
              <p:cNvSpPr>
                <a:spLocks noChangeArrowheads="1"/>
              </p:cNvSpPr>
              <p:nvPr/>
            </p:nvSpPr>
            <p:spPr bwMode="auto">
              <a:xfrm>
                <a:off x="3421" y="1807"/>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4" name="Oval 20"/>
              <p:cNvSpPr>
                <a:spLocks noChangeArrowheads="1"/>
              </p:cNvSpPr>
              <p:nvPr/>
            </p:nvSpPr>
            <p:spPr bwMode="auto">
              <a:xfrm>
                <a:off x="3037" y="210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5" name="Oval 21"/>
              <p:cNvSpPr>
                <a:spLocks noChangeArrowheads="1"/>
              </p:cNvSpPr>
              <p:nvPr/>
            </p:nvSpPr>
            <p:spPr bwMode="auto">
              <a:xfrm>
                <a:off x="3092" y="1609"/>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6" name="Oval 22"/>
              <p:cNvSpPr>
                <a:spLocks noChangeArrowheads="1"/>
              </p:cNvSpPr>
              <p:nvPr/>
            </p:nvSpPr>
            <p:spPr bwMode="auto">
              <a:xfrm>
                <a:off x="3861" y="1905"/>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7" name="Oval 23"/>
              <p:cNvSpPr>
                <a:spLocks noChangeArrowheads="1"/>
              </p:cNvSpPr>
              <p:nvPr/>
            </p:nvSpPr>
            <p:spPr bwMode="auto">
              <a:xfrm>
                <a:off x="3367" y="2202"/>
                <a:ext cx="54"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8" name="Oval 24"/>
              <p:cNvSpPr>
                <a:spLocks noChangeArrowheads="1"/>
              </p:cNvSpPr>
              <p:nvPr/>
            </p:nvSpPr>
            <p:spPr bwMode="auto">
              <a:xfrm>
                <a:off x="3586" y="2004"/>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9" name="Oval 25"/>
              <p:cNvSpPr>
                <a:spLocks noChangeArrowheads="1"/>
              </p:cNvSpPr>
              <p:nvPr/>
            </p:nvSpPr>
            <p:spPr bwMode="auto">
              <a:xfrm>
                <a:off x="2927" y="1461"/>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0" name="Oval 26"/>
              <p:cNvSpPr>
                <a:spLocks noChangeArrowheads="1"/>
              </p:cNvSpPr>
              <p:nvPr/>
            </p:nvSpPr>
            <p:spPr bwMode="auto">
              <a:xfrm>
                <a:off x="2927" y="1708"/>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1" name="Oval 27"/>
              <p:cNvSpPr>
                <a:spLocks noChangeArrowheads="1"/>
              </p:cNvSpPr>
              <p:nvPr/>
            </p:nvSpPr>
            <p:spPr bwMode="auto">
              <a:xfrm>
                <a:off x="3202" y="1708"/>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2" name="Oval 28"/>
              <p:cNvSpPr>
                <a:spLocks noChangeArrowheads="1"/>
              </p:cNvSpPr>
              <p:nvPr/>
            </p:nvSpPr>
            <p:spPr bwMode="auto">
              <a:xfrm>
                <a:off x="3641" y="1757"/>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3" name="Oval 29"/>
              <p:cNvSpPr>
                <a:spLocks noChangeArrowheads="1"/>
              </p:cNvSpPr>
              <p:nvPr/>
            </p:nvSpPr>
            <p:spPr bwMode="auto">
              <a:xfrm>
                <a:off x="3861" y="1708"/>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4" name="Oval 30"/>
              <p:cNvSpPr>
                <a:spLocks noChangeArrowheads="1"/>
              </p:cNvSpPr>
              <p:nvPr/>
            </p:nvSpPr>
            <p:spPr bwMode="auto">
              <a:xfrm>
                <a:off x="3641" y="1609"/>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5" name="Oval 31"/>
              <p:cNvSpPr>
                <a:spLocks noChangeArrowheads="1"/>
              </p:cNvSpPr>
              <p:nvPr/>
            </p:nvSpPr>
            <p:spPr bwMode="auto">
              <a:xfrm>
                <a:off x="3531" y="1412"/>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6" name="Oval 32"/>
              <p:cNvSpPr>
                <a:spLocks noChangeArrowheads="1"/>
              </p:cNvSpPr>
              <p:nvPr/>
            </p:nvSpPr>
            <p:spPr bwMode="auto">
              <a:xfrm>
                <a:off x="3751" y="136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7" name="Oval 33"/>
              <p:cNvSpPr>
                <a:spLocks noChangeArrowheads="1"/>
              </p:cNvSpPr>
              <p:nvPr/>
            </p:nvSpPr>
            <p:spPr bwMode="auto">
              <a:xfrm>
                <a:off x="3531" y="1264"/>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8" name="Oval 34"/>
              <p:cNvSpPr>
                <a:spLocks noChangeArrowheads="1"/>
              </p:cNvSpPr>
              <p:nvPr/>
            </p:nvSpPr>
            <p:spPr bwMode="auto">
              <a:xfrm>
                <a:off x="3312" y="1461"/>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9" name="Oval 35"/>
              <p:cNvSpPr>
                <a:spLocks noChangeArrowheads="1"/>
              </p:cNvSpPr>
              <p:nvPr/>
            </p:nvSpPr>
            <p:spPr bwMode="auto">
              <a:xfrm>
                <a:off x="3916" y="1560"/>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0" name="Oval 36"/>
              <p:cNvSpPr>
                <a:spLocks noChangeArrowheads="1"/>
              </p:cNvSpPr>
              <p:nvPr/>
            </p:nvSpPr>
            <p:spPr bwMode="auto">
              <a:xfrm>
                <a:off x="3806" y="1165"/>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1" name="Oval 37"/>
              <p:cNvSpPr>
                <a:spLocks noChangeArrowheads="1"/>
              </p:cNvSpPr>
              <p:nvPr/>
            </p:nvSpPr>
            <p:spPr bwMode="auto">
              <a:xfrm>
                <a:off x="3037" y="1856"/>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2" name="Oval 38"/>
              <p:cNvSpPr>
                <a:spLocks noChangeArrowheads="1"/>
              </p:cNvSpPr>
              <p:nvPr/>
            </p:nvSpPr>
            <p:spPr bwMode="auto">
              <a:xfrm>
                <a:off x="3312" y="1214"/>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3" name="Oval 39"/>
              <p:cNvSpPr>
                <a:spLocks noChangeArrowheads="1"/>
              </p:cNvSpPr>
              <p:nvPr/>
            </p:nvSpPr>
            <p:spPr bwMode="auto">
              <a:xfrm>
                <a:off x="3202" y="215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4" name="Oval 40"/>
              <p:cNvSpPr>
                <a:spLocks noChangeArrowheads="1"/>
              </p:cNvSpPr>
              <p:nvPr/>
            </p:nvSpPr>
            <p:spPr bwMode="auto">
              <a:xfrm>
                <a:off x="3586" y="215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5" name="Oval 41"/>
              <p:cNvSpPr>
                <a:spLocks noChangeArrowheads="1"/>
              </p:cNvSpPr>
              <p:nvPr/>
            </p:nvSpPr>
            <p:spPr bwMode="auto">
              <a:xfrm>
                <a:off x="4080" y="1609"/>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6" name="Oval 42"/>
              <p:cNvSpPr>
                <a:spLocks noChangeArrowheads="1"/>
              </p:cNvSpPr>
              <p:nvPr/>
            </p:nvSpPr>
            <p:spPr bwMode="auto">
              <a:xfrm>
                <a:off x="3971" y="131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7" name="Oval 43"/>
              <p:cNvSpPr>
                <a:spLocks noChangeArrowheads="1"/>
              </p:cNvSpPr>
              <p:nvPr/>
            </p:nvSpPr>
            <p:spPr bwMode="auto">
              <a:xfrm>
                <a:off x="4135" y="1412"/>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8" name="Oval 44"/>
              <p:cNvSpPr>
                <a:spLocks noChangeArrowheads="1"/>
              </p:cNvSpPr>
              <p:nvPr/>
            </p:nvSpPr>
            <p:spPr bwMode="auto">
              <a:xfrm>
                <a:off x="4080" y="1165"/>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9" name="Oval 45"/>
              <p:cNvSpPr>
                <a:spLocks noChangeArrowheads="1"/>
              </p:cNvSpPr>
              <p:nvPr/>
            </p:nvSpPr>
            <p:spPr bwMode="auto">
              <a:xfrm>
                <a:off x="4080" y="1757"/>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30" name="Oval 46"/>
              <p:cNvSpPr>
                <a:spLocks noChangeArrowheads="1"/>
              </p:cNvSpPr>
              <p:nvPr/>
            </p:nvSpPr>
            <p:spPr bwMode="auto">
              <a:xfrm>
                <a:off x="3861" y="210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31" name="Oval 47"/>
              <p:cNvSpPr>
                <a:spLocks noChangeArrowheads="1"/>
              </p:cNvSpPr>
              <p:nvPr/>
            </p:nvSpPr>
            <p:spPr bwMode="auto">
              <a:xfrm>
                <a:off x="4245" y="1264"/>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32" name="Oval 48"/>
              <p:cNvSpPr>
                <a:spLocks noChangeArrowheads="1"/>
              </p:cNvSpPr>
              <p:nvPr/>
            </p:nvSpPr>
            <p:spPr bwMode="auto">
              <a:xfrm>
                <a:off x="4300" y="1511"/>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grpSp>
        <p:sp>
          <p:nvSpPr>
            <p:cNvPr id="298042" name="Text Box 58"/>
            <p:cNvSpPr txBox="1">
              <a:spLocks noChangeArrowheads="1"/>
            </p:cNvSpPr>
            <p:nvPr/>
          </p:nvSpPr>
          <p:spPr bwMode="auto">
            <a:xfrm>
              <a:off x="2186" y="2614"/>
              <a:ext cx="1601" cy="372"/>
            </a:xfrm>
            <a:prstGeom prst="rect">
              <a:avLst/>
            </a:prstGeom>
            <a:noFill/>
            <a:ln w="9525">
              <a:noFill/>
              <a:miter lim="800000"/>
              <a:headEnd/>
              <a:tailEnd/>
            </a:ln>
            <a:effectLst/>
          </p:spPr>
          <p:txBody>
            <a:bodyPr>
              <a:spAutoFit/>
            </a:bodyPr>
            <a:lstStyle/>
            <a:p>
              <a:pPr>
                <a:lnSpc>
                  <a:spcPct val="90000"/>
                </a:lnSpc>
                <a:spcBef>
                  <a:spcPct val="20000"/>
                </a:spcBef>
              </a:pPr>
              <a:r>
                <a:rPr lang="ru-RU" dirty="0" smtClean="0"/>
                <a:t>Обучающий набор данных</a:t>
              </a:r>
              <a:endParaRPr lang="en-US" dirty="0"/>
            </a:p>
          </p:txBody>
        </p:sp>
      </p:grpSp>
      <p:grpSp>
        <p:nvGrpSpPr>
          <p:cNvPr id="5" name="Group 94"/>
          <p:cNvGrpSpPr>
            <a:grpSpLocks/>
          </p:cNvGrpSpPr>
          <p:nvPr/>
        </p:nvGrpSpPr>
        <p:grpSpPr bwMode="auto">
          <a:xfrm>
            <a:off x="6602413" y="2133600"/>
            <a:ext cx="2541587" cy="2946401"/>
            <a:chOff x="4150" y="1344"/>
            <a:chExt cx="1601" cy="1856"/>
          </a:xfrm>
        </p:grpSpPr>
        <p:pic>
          <p:nvPicPr>
            <p:cNvPr id="298046" name="Picture 62"/>
            <p:cNvPicPr>
              <a:picLocks noChangeAspect="1" noChangeArrowheads="1"/>
            </p:cNvPicPr>
            <p:nvPr/>
          </p:nvPicPr>
          <p:blipFill>
            <a:blip r:embed="rId4" cstate="print"/>
            <a:srcRect/>
            <a:stretch>
              <a:fillRect/>
            </a:stretch>
          </p:blipFill>
          <p:spPr bwMode="auto">
            <a:xfrm>
              <a:off x="4627" y="1569"/>
              <a:ext cx="430" cy="174"/>
            </a:xfrm>
            <a:prstGeom prst="rect">
              <a:avLst/>
            </a:prstGeom>
            <a:noFill/>
            <a:ln w="9525">
              <a:noFill/>
              <a:miter lim="800000"/>
              <a:headEnd/>
              <a:tailEnd/>
            </a:ln>
            <a:effectLst/>
          </p:spPr>
        </p:pic>
        <p:pic>
          <p:nvPicPr>
            <p:cNvPr id="298050" name="Picture 66"/>
            <p:cNvPicPr>
              <a:picLocks noChangeAspect="1" noChangeArrowheads="1"/>
            </p:cNvPicPr>
            <p:nvPr/>
          </p:nvPicPr>
          <p:blipFill>
            <a:blip r:embed="rId5" cstate="print"/>
            <a:srcRect/>
            <a:stretch>
              <a:fillRect/>
            </a:stretch>
          </p:blipFill>
          <p:spPr bwMode="auto">
            <a:xfrm>
              <a:off x="4685" y="1344"/>
              <a:ext cx="313" cy="243"/>
            </a:xfrm>
            <a:prstGeom prst="rect">
              <a:avLst/>
            </a:prstGeom>
            <a:noFill/>
            <a:ln w="9525">
              <a:noFill/>
              <a:miter lim="800000"/>
              <a:headEnd/>
              <a:tailEnd/>
            </a:ln>
            <a:effectLst/>
          </p:spPr>
        </p:pic>
        <p:pic>
          <p:nvPicPr>
            <p:cNvPr id="298051" name="Picture 67"/>
            <p:cNvPicPr>
              <a:picLocks noChangeAspect="1" noChangeArrowheads="1"/>
            </p:cNvPicPr>
            <p:nvPr/>
          </p:nvPicPr>
          <p:blipFill>
            <a:blip r:embed="rId6" cstate="print"/>
            <a:srcRect/>
            <a:stretch>
              <a:fillRect/>
            </a:stretch>
          </p:blipFill>
          <p:spPr bwMode="auto">
            <a:xfrm>
              <a:off x="4627" y="2166"/>
              <a:ext cx="428" cy="176"/>
            </a:xfrm>
            <a:prstGeom prst="rect">
              <a:avLst/>
            </a:prstGeom>
            <a:noFill/>
            <a:ln w="9525">
              <a:noFill/>
              <a:miter lim="800000"/>
              <a:headEnd/>
              <a:tailEnd/>
            </a:ln>
            <a:effectLst/>
          </p:spPr>
        </p:pic>
        <p:pic>
          <p:nvPicPr>
            <p:cNvPr id="298053" name="Picture 69"/>
            <p:cNvPicPr>
              <a:picLocks noChangeAspect="1" noChangeArrowheads="1"/>
            </p:cNvPicPr>
            <p:nvPr/>
          </p:nvPicPr>
          <p:blipFill>
            <a:blip r:embed="rId7" cstate="print"/>
            <a:srcRect/>
            <a:stretch>
              <a:fillRect/>
            </a:stretch>
          </p:blipFill>
          <p:spPr bwMode="auto">
            <a:xfrm>
              <a:off x="4688" y="1725"/>
              <a:ext cx="307" cy="236"/>
            </a:xfrm>
            <a:prstGeom prst="rect">
              <a:avLst/>
            </a:prstGeom>
            <a:noFill/>
            <a:ln w="9525">
              <a:noFill/>
              <a:miter lim="800000"/>
              <a:headEnd/>
              <a:tailEnd/>
            </a:ln>
            <a:effectLst/>
          </p:spPr>
        </p:pic>
        <p:pic>
          <p:nvPicPr>
            <p:cNvPr id="298054" name="Picture 70"/>
            <p:cNvPicPr>
              <a:picLocks noChangeAspect="1" noChangeArrowheads="1"/>
            </p:cNvPicPr>
            <p:nvPr/>
          </p:nvPicPr>
          <p:blipFill>
            <a:blip r:embed="rId8" cstate="print"/>
            <a:srcRect/>
            <a:stretch>
              <a:fillRect/>
            </a:stretch>
          </p:blipFill>
          <p:spPr bwMode="auto">
            <a:xfrm>
              <a:off x="4626" y="1942"/>
              <a:ext cx="430" cy="242"/>
            </a:xfrm>
            <a:prstGeom prst="rect">
              <a:avLst/>
            </a:prstGeom>
            <a:noFill/>
            <a:ln w="9525">
              <a:noFill/>
              <a:miter lim="800000"/>
              <a:headEnd/>
              <a:tailEnd/>
            </a:ln>
            <a:effectLst/>
          </p:spPr>
        </p:pic>
        <p:sp>
          <p:nvSpPr>
            <p:cNvPr id="298074" name="Text Box 90"/>
            <p:cNvSpPr txBox="1">
              <a:spLocks noChangeArrowheads="1"/>
            </p:cNvSpPr>
            <p:nvPr/>
          </p:nvSpPr>
          <p:spPr bwMode="auto">
            <a:xfrm>
              <a:off x="4150" y="2618"/>
              <a:ext cx="1601" cy="582"/>
            </a:xfrm>
            <a:prstGeom prst="rect">
              <a:avLst/>
            </a:prstGeom>
            <a:noFill/>
            <a:ln w="9525">
              <a:noFill/>
              <a:miter lim="800000"/>
              <a:headEnd/>
              <a:tailEnd/>
            </a:ln>
            <a:effectLst/>
          </p:spPr>
          <p:txBody>
            <a:bodyPr>
              <a:spAutoFit/>
            </a:bodyPr>
            <a:lstStyle/>
            <a:p>
              <a:r>
                <a:rPr lang="ru-RU" dirty="0" smtClean="0"/>
                <a:t>Наиболее похожие молекулы из обучающего набора</a:t>
              </a:r>
              <a:endParaRPr lang="en-US" dirty="0"/>
            </a:p>
          </p:txBody>
        </p:sp>
      </p:grpSp>
      <p:grpSp>
        <p:nvGrpSpPr>
          <p:cNvPr id="6" name="Group 96"/>
          <p:cNvGrpSpPr>
            <a:grpSpLocks/>
          </p:cNvGrpSpPr>
          <p:nvPr/>
        </p:nvGrpSpPr>
        <p:grpSpPr bwMode="auto">
          <a:xfrm>
            <a:off x="2555875" y="2420938"/>
            <a:ext cx="2736850" cy="936625"/>
            <a:chOff x="1610" y="1525"/>
            <a:chExt cx="1724" cy="590"/>
          </a:xfrm>
        </p:grpSpPr>
        <p:sp>
          <p:nvSpPr>
            <p:cNvPr id="298040" name="Line 56"/>
            <p:cNvSpPr>
              <a:spLocks noChangeShapeType="1"/>
            </p:cNvSpPr>
            <p:nvPr/>
          </p:nvSpPr>
          <p:spPr bwMode="auto">
            <a:xfrm flipV="1">
              <a:off x="1610" y="1616"/>
              <a:ext cx="1724" cy="91"/>
            </a:xfrm>
            <a:prstGeom prst="line">
              <a:avLst/>
            </a:prstGeom>
            <a:noFill/>
            <a:ln w="9525">
              <a:solidFill>
                <a:srgbClr val="CC0000"/>
              </a:solidFill>
              <a:round/>
              <a:headEnd/>
              <a:tailEnd type="triangle" w="med" len="med"/>
            </a:ln>
            <a:effectLst/>
          </p:spPr>
          <p:txBody>
            <a:bodyPr/>
            <a:lstStyle/>
            <a:p>
              <a:endParaRPr lang="lt-LT"/>
            </a:p>
          </p:txBody>
        </p:sp>
        <p:grpSp>
          <p:nvGrpSpPr>
            <p:cNvPr id="7" name="Group 93"/>
            <p:cNvGrpSpPr>
              <a:grpSpLocks/>
            </p:cNvGrpSpPr>
            <p:nvPr/>
          </p:nvGrpSpPr>
          <p:grpSpPr bwMode="auto">
            <a:xfrm>
              <a:off x="1610" y="1525"/>
              <a:ext cx="1406" cy="590"/>
              <a:chOff x="1610" y="1525"/>
              <a:chExt cx="1406" cy="590"/>
            </a:xfrm>
          </p:grpSpPr>
          <p:sp>
            <p:nvSpPr>
              <p:cNvPr id="298036" name="Line 52"/>
              <p:cNvSpPr>
                <a:spLocks noChangeShapeType="1"/>
              </p:cNvSpPr>
              <p:nvPr/>
            </p:nvSpPr>
            <p:spPr bwMode="auto">
              <a:xfrm flipV="1">
                <a:off x="1610" y="1525"/>
                <a:ext cx="1225" cy="136"/>
              </a:xfrm>
              <a:prstGeom prst="line">
                <a:avLst/>
              </a:prstGeom>
              <a:noFill/>
              <a:ln w="9525">
                <a:solidFill>
                  <a:srgbClr val="CC0000"/>
                </a:solidFill>
                <a:round/>
                <a:headEnd/>
                <a:tailEnd type="triangle" w="med" len="med"/>
              </a:ln>
              <a:effectLst/>
            </p:spPr>
            <p:txBody>
              <a:bodyPr/>
              <a:lstStyle/>
              <a:p>
                <a:endParaRPr lang="lt-LT"/>
              </a:p>
            </p:txBody>
          </p:sp>
          <p:sp>
            <p:nvSpPr>
              <p:cNvPr id="298037" name="Line 53"/>
              <p:cNvSpPr>
                <a:spLocks noChangeShapeType="1"/>
              </p:cNvSpPr>
              <p:nvPr/>
            </p:nvSpPr>
            <p:spPr bwMode="auto">
              <a:xfrm>
                <a:off x="1610" y="1707"/>
                <a:ext cx="1406" cy="45"/>
              </a:xfrm>
              <a:prstGeom prst="line">
                <a:avLst/>
              </a:prstGeom>
              <a:noFill/>
              <a:ln w="9525">
                <a:solidFill>
                  <a:srgbClr val="CC0000"/>
                </a:solidFill>
                <a:round/>
                <a:headEnd/>
                <a:tailEnd type="triangle" w="med" len="med"/>
              </a:ln>
              <a:effectLst/>
            </p:spPr>
            <p:txBody>
              <a:bodyPr/>
              <a:lstStyle/>
              <a:p>
                <a:endParaRPr lang="lt-LT"/>
              </a:p>
            </p:txBody>
          </p:sp>
          <p:sp>
            <p:nvSpPr>
              <p:cNvPr id="298038" name="Line 54"/>
              <p:cNvSpPr>
                <a:spLocks noChangeShapeType="1"/>
              </p:cNvSpPr>
              <p:nvPr/>
            </p:nvSpPr>
            <p:spPr bwMode="auto">
              <a:xfrm>
                <a:off x="1610" y="1797"/>
                <a:ext cx="1406" cy="182"/>
              </a:xfrm>
              <a:prstGeom prst="line">
                <a:avLst/>
              </a:prstGeom>
              <a:noFill/>
              <a:ln w="9525">
                <a:solidFill>
                  <a:srgbClr val="CC0000"/>
                </a:solidFill>
                <a:round/>
                <a:headEnd/>
                <a:tailEnd type="triangle" w="med" len="med"/>
              </a:ln>
              <a:effectLst/>
            </p:spPr>
            <p:txBody>
              <a:bodyPr/>
              <a:lstStyle/>
              <a:p>
                <a:endParaRPr lang="lt-LT"/>
              </a:p>
            </p:txBody>
          </p:sp>
          <p:sp>
            <p:nvSpPr>
              <p:cNvPr id="298039" name="Line 55"/>
              <p:cNvSpPr>
                <a:spLocks noChangeShapeType="1"/>
              </p:cNvSpPr>
              <p:nvPr/>
            </p:nvSpPr>
            <p:spPr bwMode="auto">
              <a:xfrm>
                <a:off x="1610" y="1843"/>
                <a:ext cx="998" cy="272"/>
              </a:xfrm>
              <a:prstGeom prst="line">
                <a:avLst/>
              </a:prstGeom>
              <a:noFill/>
              <a:ln w="9525">
                <a:solidFill>
                  <a:srgbClr val="CC0000"/>
                </a:solidFill>
                <a:round/>
                <a:headEnd/>
                <a:tailEnd type="triangle" w="med" len="med"/>
              </a:ln>
              <a:effectLst/>
            </p:spPr>
            <p:txBody>
              <a:bodyPr/>
              <a:lstStyle/>
              <a:p>
                <a:endParaRPr lang="lt-LT"/>
              </a:p>
            </p:txBody>
          </p:sp>
        </p:grpSp>
      </p:grpSp>
      <p:sp>
        <p:nvSpPr>
          <p:cNvPr id="298079" name="Line 95"/>
          <p:cNvSpPr>
            <a:spLocks noChangeShapeType="1"/>
          </p:cNvSpPr>
          <p:nvPr/>
        </p:nvSpPr>
        <p:spPr bwMode="auto">
          <a:xfrm>
            <a:off x="6300788" y="2997200"/>
            <a:ext cx="647700" cy="0"/>
          </a:xfrm>
          <a:prstGeom prst="line">
            <a:avLst/>
          </a:prstGeom>
          <a:noFill/>
          <a:ln w="9525">
            <a:solidFill>
              <a:schemeClr val="tx1"/>
            </a:solidFill>
            <a:round/>
            <a:headEnd/>
            <a:tailEnd type="triangle" w="med" len="med"/>
          </a:ln>
          <a:effectLst/>
        </p:spPr>
        <p:txBody>
          <a:bodyPr/>
          <a:lstStyle/>
          <a:p>
            <a:endParaRPr lang="lt-L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807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079"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ru-RU" dirty="0" smtClean="0"/>
              <a:t>Индекс сходства</a:t>
            </a:r>
            <a:endParaRPr lang="lt-LT" dirty="0"/>
          </a:p>
        </p:txBody>
      </p:sp>
      <p:sp>
        <p:nvSpPr>
          <p:cNvPr id="26" name="Content Placeholder 25"/>
          <p:cNvSpPr>
            <a:spLocks noGrp="1"/>
          </p:cNvSpPr>
          <p:nvPr>
            <p:ph idx="1"/>
          </p:nvPr>
        </p:nvSpPr>
        <p:spPr>
          <a:xfrm>
            <a:off x="457200" y="1412776"/>
            <a:ext cx="8229600" cy="4713387"/>
          </a:xfrm>
        </p:spPr>
        <p:txBody>
          <a:bodyPr/>
          <a:lstStyle/>
          <a:p>
            <a:r>
              <a:rPr lang="lt-LT" b="1" dirty="0" smtClean="0"/>
              <a:t>SI</a:t>
            </a:r>
            <a:r>
              <a:rPr lang="lt-LT" dirty="0" smtClean="0"/>
              <a:t>: </a:t>
            </a:r>
            <a:r>
              <a:rPr lang="lt-LT" b="1" dirty="0" err="1" smtClean="0"/>
              <a:t>S</a:t>
            </a:r>
            <a:r>
              <a:rPr lang="lt-LT" dirty="0" err="1" smtClean="0"/>
              <a:t>imilarity</a:t>
            </a:r>
            <a:r>
              <a:rPr lang="lt-LT" dirty="0" smtClean="0"/>
              <a:t> </a:t>
            </a:r>
            <a:r>
              <a:rPr lang="lt-LT" b="1" dirty="0" err="1" smtClean="0"/>
              <a:t>I</a:t>
            </a:r>
            <a:r>
              <a:rPr lang="lt-LT" dirty="0" err="1" smtClean="0"/>
              <a:t>ndex</a:t>
            </a:r>
            <a:endParaRPr lang="lt-LT" dirty="0"/>
          </a:p>
        </p:txBody>
      </p:sp>
      <p:pic>
        <p:nvPicPr>
          <p:cNvPr id="300035" name="Picture 3"/>
          <p:cNvPicPr>
            <a:picLocks noChangeAspect="1" noChangeArrowheads="1"/>
          </p:cNvPicPr>
          <p:nvPr/>
        </p:nvPicPr>
        <p:blipFill>
          <a:blip r:embed="rId3" cstate="print"/>
          <a:srcRect/>
          <a:stretch>
            <a:fillRect/>
          </a:stretch>
        </p:blipFill>
        <p:spPr bwMode="auto">
          <a:xfrm>
            <a:off x="827584" y="2204864"/>
            <a:ext cx="2376487" cy="1322388"/>
          </a:xfrm>
          <a:prstGeom prst="rect">
            <a:avLst/>
          </a:prstGeom>
          <a:noFill/>
          <a:ln w="9525">
            <a:noFill/>
            <a:miter lim="800000"/>
            <a:headEnd/>
            <a:tailEnd/>
          </a:ln>
          <a:effectLst/>
        </p:spPr>
      </p:pic>
      <p:grpSp>
        <p:nvGrpSpPr>
          <p:cNvPr id="27" name="Group 26"/>
          <p:cNvGrpSpPr/>
          <p:nvPr/>
        </p:nvGrpSpPr>
        <p:grpSpPr>
          <a:xfrm>
            <a:off x="179388" y="4148732"/>
            <a:ext cx="8897937" cy="2232596"/>
            <a:chOff x="179388" y="4148732"/>
            <a:chExt cx="8897937" cy="2232596"/>
          </a:xfrm>
        </p:grpSpPr>
        <p:grpSp>
          <p:nvGrpSpPr>
            <p:cNvPr id="2" name="Group 4"/>
            <p:cNvGrpSpPr>
              <a:grpSpLocks/>
            </p:cNvGrpSpPr>
            <p:nvPr/>
          </p:nvGrpSpPr>
          <p:grpSpPr bwMode="auto">
            <a:xfrm>
              <a:off x="179388" y="4148732"/>
              <a:ext cx="8897937" cy="2160586"/>
              <a:chOff x="113" y="1125"/>
              <a:chExt cx="5605" cy="1361"/>
            </a:xfrm>
          </p:grpSpPr>
          <p:pic>
            <p:nvPicPr>
              <p:cNvPr id="300037" name="Picture 5"/>
              <p:cNvPicPr>
                <a:picLocks noChangeAspect="1" noChangeArrowheads="1"/>
              </p:cNvPicPr>
              <p:nvPr/>
            </p:nvPicPr>
            <p:blipFill>
              <a:blip r:embed="rId4" cstate="print"/>
              <a:srcRect/>
              <a:stretch>
                <a:fillRect/>
              </a:stretch>
            </p:blipFill>
            <p:spPr bwMode="auto">
              <a:xfrm>
                <a:off x="113" y="1418"/>
                <a:ext cx="948" cy="738"/>
              </a:xfrm>
              <a:prstGeom prst="rect">
                <a:avLst/>
              </a:prstGeom>
              <a:noFill/>
              <a:ln w="9525">
                <a:noFill/>
                <a:miter lim="800000"/>
                <a:headEnd/>
                <a:tailEnd/>
              </a:ln>
              <a:effectLst/>
            </p:spPr>
          </p:pic>
          <p:pic>
            <p:nvPicPr>
              <p:cNvPr id="300038" name="Picture 6"/>
              <p:cNvPicPr>
                <a:picLocks noChangeAspect="1" noChangeArrowheads="1"/>
              </p:cNvPicPr>
              <p:nvPr/>
            </p:nvPicPr>
            <p:blipFill>
              <a:blip r:embed="rId5" cstate="print"/>
              <a:srcRect/>
              <a:stretch>
                <a:fillRect/>
              </a:stretch>
            </p:blipFill>
            <p:spPr bwMode="auto">
              <a:xfrm>
                <a:off x="1011" y="1615"/>
                <a:ext cx="1302" cy="528"/>
              </a:xfrm>
              <a:prstGeom prst="rect">
                <a:avLst/>
              </a:prstGeom>
              <a:noFill/>
              <a:ln w="9525">
                <a:noFill/>
                <a:miter lim="800000"/>
                <a:headEnd/>
                <a:tailEnd/>
              </a:ln>
              <a:effectLst/>
            </p:spPr>
          </p:pic>
          <p:sp>
            <p:nvSpPr>
              <p:cNvPr id="300039" name="Line 7"/>
              <p:cNvSpPr>
                <a:spLocks noChangeShapeType="1"/>
              </p:cNvSpPr>
              <p:nvPr/>
            </p:nvSpPr>
            <p:spPr bwMode="auto">
              <a:xfrm>
                <a:off x="340" y="1125"/>
                <a:ext cx="5035" cy="0"/>
              </a:xfrm>
              <a:prstGeom prst="line">
                <a:avLst/>
              </a:prstGeom>
              <a:noFill/>
              <a:ln w="9525">
                <a:solidFill>
                  <a:schemeClr val="tx1"/>
                </a:solidFill>
                <a:round/>
                <a:headEnd/>
                <a:tailEnd/>
              </a:ln>
              <a:effectLst/>
            </p:spPr>
            <p:txBody>
              <a:bodyPr/>
              <a:lstStyle/>
              <a:p>
                <a:endParaRPr lang="lt-LT"/>
              </a:p>
            </p:txBody>
          </p:sp>
          <p:pic>
            <p:nvPicPr>
              <p:cNvPr id="300040" name="Picture 8"/>
              <p:cNvPicPr>
                <a:picLocks noChangeAspect="1" noChangeArrowheads="1"/>
              </p:cNvPicPr>
              <p:nvPr/>
            </p:nvPicPr>
            <p:blipFill>
              <a:blip r:embed="rId6" cstate="print"/>
              <a:srcRect/>
              <a:stretch>
                <a:fillRect/>
              </a:stretch>
            </p:blipFill>
            <p:spPr bwMode="auto">
              <a:xfrm>
                <a:off x="2263" y="1418"/>
                <a:ext cx="930" cy="714"/>
              </a:xfrm>
              <a:prstGeom prst="rect">
                <a:avLst/>
              </a:prstGeom>
              <a:noFill/>
              <a:ln w="9525">
                <a:noFill/>
                <a:miter lim="800000"/>
                <a:headEnd/>
                <a:tailEnd/>
              </a:ln>
              <a:effectLst/>
            </p:spPr>
          </p:pic>
          <p:pic>
            <p:nvPicPr>
              <p:cNvPr id="300041" name="Picture 9"/>
              <p:cNvPicPr>
                <a:picLocks noChangeAspect="1" noChangeArrowheads="1"/>
              </p:cNvPicPr>
              <p:nvPr/>
            </p:nvPicPr>
            <p:blipFill>
              <a:blip r:embed="rId7" cstate="print"/>
              <a:srcRect/>
              <a:stretch>
                <a:fillRect/>
              </a:stretch>
            </p:blipFill>
            <p:spPr bwMode="auto">
              <a:xfrm>
                <a:off x="3143" y="1397"/>
                <a:ext cx="1330" cy="746"/>
              </a:xfrm>
              <a:prstGeom prst="rect">
                <a:avLst/>
              </a:prstGeom>
              <a:noFill/>
              <a:ln w="9525">
                <a:noFill/>
                <a:miter lim="800000"/>
                <a:headEnd/>
                <a:tailEnd/>
              </a:ln>
              <a:effectLst/>
            </p:spPr>
          </p:pic>
          <p:pic>
            <p:nvPicPr>
              <p:cNvPr id="300042" name="Picture 10"/>
              <p:cNvPicPr>
                <a:picLocks noChangeAspect="1" noChangeArrowheads="1"/>
              </p:cNvPicPr>
              <p:nvPr/>
            </p:nvPicPr>
            <p:blipFill>
              <a:blip r:embed="rId8" cstate="print"/>
              <a:srcRect/>
              <a:stretch>
                <a:fillRect/>
              </a:stretch>
            </p:blipFill>
            <p:spPr bwMode="auto">
              <a:xfrm>
                <a:off x="4422" y="1616"/>
                <a:ext cx="1296" cy="534"/>
              </a:xfrm>
              <a:prstGeom prst="rect">
                <a:avLst/>
              </a:prstGeom>
              <a:noFill/>
              <a:ln w="9525">
                <a:noFill/>
                <a:miter lim="800000"/>
                <a:headEnd/>
                <a:tailEnd/>
              </a:ln>
              <a:effectLst/>
            </p:spPr>
          </p:pic>
          <p:sp>
            <p:nvSpPr>
              <p:cNvPr id="300043" name="Text Box 11"/>
              <p:cNvSpPr txBox="1">
                <a:spLocks noChangeArrowheads="1"/>
              </p:cNvSpPr>
              <p:nvPr/>
            </p:nvSpPr>
            <p:spPr bwMode="auto">
              <a:xfrm>
                <a:off x="249" y="2255"/>
                <a:ext cx="669" cy="231"/>
              </a:xfrm>
              <a:prstGeom prst="rect">
                <a:avLst/>
              </a:prstGeom>
              <a:noFill/>
              <a:ln w="9525">
                <a:noFill/>
                <a:miter lim="800000"/>
                <a:headEnd/>
                <a:tailEnd/>
              </a:ln>
              <a:effectLst/>
            </p:spPr>
            <p:txBody>
              <a:bodyPr wrap="none">
                <a:spAutoFit/>
              </a:bodyPr>
              <a:lstStyle/>
              <a:p>
                <a:r>
                  <a:rPr lang="en-US"/>
                  <a:t>SI</a:t>
                </a:r>
                <a:r>
                  <a:rPr lang="en-US" baseline="-25000"/>
                  <a:t>1</a:t>
                </a:r>
                <a:r>
                  <a:rPr lang="en-US"/>
                  <a:t>=0.97</a:t>
                </a:r>
                <a:endParaRPr lang="lt-LT" baseline="-25000"/>
              </a:p>
            </p:txBody>
          </p:sp>
          <p:sp>
            <p:nvSpPr>
              <p:cNvPr id="300044" name="Text Box 12"/>
              <p:cNvSpPr txBox="1">
                <a:spLocks noChangeArrowheads="1"/>
              </p:cNvSpPr>
              <p:nvPr/>
            </p:nvSpPr>
            <p:spPr bwMode="auto">
              <a:xfrm>
                <a:off x="1349" y="2255"/>
                <a:ext cx="669" cy="231"/>
              </a:xfrm>
              <a:prstGeom prst="rect">
                <a:avLst/>
              </a:prstGeom>
              <a:noFill/>
              <a:ln w="9525">
                <a:noFill/>
                <a:miter lim="800000"/>
                <a:headEnd/>
                <a:tailEnd/>
              </a:ln>
              <a:effectLst/>
            </p:spPr>
            <p:txBody>
              <a:bodyPr wrap="none">
                <a:spAutoFit/>
              </a:bodyPr>
              <a:lstStyle/>
              <a:p>
                <a:r>
                  <a:rPr lang="en-US"/>
                  <a:t>SI</a:t>
                </a:r>
                <a:r>
                  <a:rPr lang="en-US" baseline="-25000"/>
                  <a:t>2</a:t>
                </a:r>
                <a:r>
                  <a:rPr lang="en-US"/>
                  <a:t>=0.92</a:t>
                </a:r>
                <a:endParaRPr lang="lt-LT" baseline="-25000"/>
              </a:p>
            </p:txBody>
          </p:sp>
          <p:sp>
            <p:nvSpPr>
              <p:cNvPr id="300045" name="Text Box 13"/>
              <p:cNvSpPr txBox="1">
                <a:spLocks noChangeArrowheads="1"/>
              </p:cNvSpPr>
              <p:nvPr/>
            </p:nvSpPr>
            <p:spPr bwMode="auto">
              <a:xfrm>
                <a:off x="2449" y="2255"/>
                <a:ext cx="669" cy="231"/>
              </a:xfrm>
              <a:prstGeom prst="rect">
                <a:avLst/>
              </a:prstGeom>
              <a:noFill/>
              <a:ln w="9525">
                <a:noFill/>
                <a:miter lim="800000"/>
                <a:headEnd/>
                <a:tailEnd/>
              </a:ln>
              <a:effectLst/>
            </p:spPr>
            <p:txBody>
              <a:bodyPr wrap="none">
                <a:spAutoFit/>
              </a:bodyPr>
              <a:lstStyle/>
              <a:p>
                <a:r>
                  <a:rPr lang="en-US"/>
                  <a:t>SI</a:t>
                </a:r>
                <a:r>
                  <a:rPr lang="en-US" baseline="-25000"/>
                  <a:t>3</a:t>
                </a:r>
                <a:r>
                  <a:rPr lang="en-US"/>
                  <a:t>=0.88</a:t>
                </a:r>
                <a:endParaRPr lang="lt-LT" baseline="-25000"/>
              </a:p>
            </p:txBody>
          </p:sp>
          <p:sp>
            <p:nvSpPr>
              <p:cNvPr id="300046" name="Text Box 14"/>
              <p:cNvSpPr txBox="1">
                <a:spLocks noChangeArrowheads="1"/>
              </p:cNvSpPr>
              <p:nvPr/>
            </p:nvSpPr>
            <p:spPr bwMode="auto">
              <a:xfrm>
                <a:off x="3549" y="2255"/>
                <a:ext cx="669" cy="231"/>
              </a:xfrm>
              <a:prstGeom prst="rect">
                <a:avLst/>
              </a:prstGeom>
              <a:noFill/>
              <a:ln w="9525">
                <a:noFill/>
                <a:miter lim="800000"/>
                <a:headEnd/>
                <a:tailEnd/>
              </a:ln>
              <a:effectLst/>
            </p:spPr>
            <p:txBody>
              <a:bodyPr wrap="none">
                <a:spAutoFit/>
              </a:bodyPr>
              <a:lstStyle/>
              <a:p>
                <a:r>
                  <a:rPr lang="en-US"/>
                  <a:t>SI</a:t>
                </a:r>
                <a:r>
                  <a:rPr lang="en-US" baseline="-25000"/>
                  <a:t>4</a:t>
                </a:r>
                <a:r>
                  <a:rPr lang="en-US"/>
                  <a:t>=0.87</a:t>
                </a:r>
                <a:endParaRPr lang="lt-LT" baseline="-25000"/>
              </a:p>
            </p:txBody>
          </p:sp>
          <p:sp>
            <p:nvSpPr>
              <p:cNvPr id="300047" name="Text Box 15"/>
              <p:cNvSpPr txBox="1">
                <a:spLocks noChangeArrowheads="1"/>
              </p:cNvSpPr>
              <p:nvPr/>
            </p:nvSpPr>
            <p:spPr bwMode="auto">
              <a:xfrm>
                <a:off x="4649" y="2251"/>
                <a:ext cx="669" cy="231"/>
              </a:xfrm>
              <a:prstGeom prst="rect">
                <a:avLst/>
              </a:prstGeom>
              <a:noFill/>
              <a:ln w="9525">
                <a:noFill/>
                <a:miter lim="800000"/>
                <a:headEnd/>
                <a:tailEnd/>
              </a:ln>
              <a:effectLst/>
            </p:spPr>
            <p:txBody>
              <a:bodyPr wrap="none">
                <a:spAutoFit/>
              </a:bodyPr>
              <a:lstStyle/>
              <a:p>
                <a:r>
                  <a:rPr lang="en-US"/>
                  <a:t>SI</a:t>
                </a:r>
                <a:r>
                  <a:rPr lang="en-US" baseline="-25000"/>
                  <a:t>5</a:t>
                </a:r>
                <a:r>
                  <a:rPr lang="en-US"/>
                  <a:t>=0.80</a:t>
                </a:r>
                <a:endParaRPr lang="lt-LT" baseline="-25000"/>
              </a:p>
            </p:txBody>
          </p:sp>
          <p:sp>
            <p:nvSpPr>
              <p:cNvPr id="300048" name="Text Box 16"/>
              <p:cNvSpPr txBox="1">
                <a:spLocks noChangeArrowheads="1"/>
              </p:cNvSpPr>
              <p:nvPr/>
            </p:nvSpPr>
            <p:spPr bwMode="auto">
              <a:xfrm>
                <a:off x="158" y="1130"/>
                <a:ext cx="4718" cy="231"/>
              </a:xfrm>
              <a:prstGeom prst="rect">
                <a:avLst/>
              </a:prstGeom>
              <a:noFill/>
              <a:ln w="9525">
                <a:noFill/>
                <a:miter lim="800000"/>
                <a:headEnd/>
                <a:tailEnd/>
              </a:ln>
              <a:effectLst/>
            </p:spPr>
            <p:txBody>
              <a:bodyPr>
                <a:spAutoFit/>
              </a:bodyPr>
              <a:lstStyle/>
              <a:p>
                <a:r>
                  <a:rPr lang="lt-LT" dirty="0"/>
                  <a:t>      </a:t>
                </a:r>
                <a:r>
                  <a:rPr lang="en-US" dirty="0" smtClean="0"/>
                  <a:t>N</a:t>
                </a:r>
                <a:r>
                  <a:rPr lang="lt-LT" dirty="0" smtClean="0"/>
                  <a:t> </a:t>
                </a:r>
                <a:r>
                  <a:rPr lang="ru-RU" dirty="0" smtClean="0"/>
                  <a:t>наиболее похожих молекул из обучающего набора данных</a:t>
                </a:r>
                <a:r>
                  <a:rPr lang="lt-LT" dirty="0" smtClean="0"/>
                  <a:t>:</a:t>
                </a:r>
                <a:endParaRPr lang="lt-LT" dirty="0"/>
              </a:p>
            </p:txBody>
          </p:sp>
        </p:grpSp>
        <p:sp>
          <p:nvSpPr>
            <p:cNvPr id="300051" name="Line 19"/>
            <p:cNvSpPr>
              <a:spLocks noChangeShapeType="1"/>
            </p:cNvSpPr>
            <p:nvPr/>
          </p:nvSpPr>
          <p:spPr bwMode="auto">
            <a:xfrm>
              <a:off x="611188" y="6381328"/>
              <a:ext cx="7993063" cy="0"/>
            </a:xfrm>
            <a:prstGeom prst="line">
              <a:avLst/>
            </a:prstGeom>
            <a:noFill/>
            <a:ln w="9525">
              <a:solidFill>
                <a:schemeClr val="tx1"/>
              </a:solidFill>
              <a:round/>
              <a:headEnd/>
              <a:tailEnd/>
            </a:ln>
            <a:effectLst/>
          </p:spPr>
          <p:txBody>
            <a:bodyPr/>
            <a:lstStyle/>
            <a:p>
              <a:endParaRPr lang="lt-LT"/>
            </a:p>
          </p:txBody>
        </p:sp>
      </p:grpSp>
      <p:grpSp>
        <p:nvGrpSpPr>
          <p:cNvPr id="5" name="Group 21"/>
          <p:cNvGrpSpPr>
            <a:grpSpLocks/>
          </p:cNvGrpSpPr>
          <p:nvPr/>
        </p:nvGrpSpPr>
        <p:grpSpPr bwMode="auto">
          <a:xfrm>
            <a:off x="4211960" y="2420888"/>
            <a:ext cx="5041900" cy="1008063"/>
            <a:chOff x="1292" y="3158"/>
            <a:chExt cx="3176" cy="635"/>
          </a:xfrm>
        </p:grpSpPr>
        <p:pic>
          <p:nvPicPr>
            <p:cNvPr id="300054" name="Picture 22"/>
            <p:cNvPicPr>
              <a:picLocks noChangeAspect="1" noChangeArrowheads="1"/>
            </p:cNvPicPr>
            <p:nvPr/>
          </p:nvPicPr>
          <p:blipFill>
            <a:blip r:embed="rId9" cstate="print"/>
            <a:srcRect/>
            <a:stretch>
              <a:fillRect/>
            </a:stretch>
          </p:blipFill>
          <p:spPr bwMode="auto">
            <a:xfrm>
              <a:off x="1292" y="3183"/>
              <a:ext cx="2948" cy="565"/>
            </a:xfrm>
            <a:prstGeom prst="rect">
              <a:avLst/>
            </a:prstGeom>
            <a:noFill/>
            <a:ln w="9525">
              <a:noFill/>
              <a:miter lim="800000"/>
              <a:headEnd/>
              <a:tailEnd/>
            </a:ln>
            <a:effectLst/>
          </p:spPr>
        </p:pic>
        <p:sp>
          <p:nvSpPr>
            <p:cNvPr id="300055" name="Rectangle 23"/>
            <p:cNvSpPr>
              <a:spLocks noChangeArrowheads="1"/>
            </p:cNvSpPr>
            <p:nvPr/>
          </p:nvSpPr>
          <p:spPr bwMode="auto">
            <a:xfrm>
              <a:off x="3515" y="3158"/>
              <a:ext cx="953" cy="635"/>
            </a:xfrm>
            <a:prstGeom prst="rect">
              <a:avLst/>
            </a:prstGeom>
            <a:solidFill>
              <a:schemeClr val="bg1"/>
            </a:solidFill>
            <a:ln w="9525">
              <a:solidFill>
                <a:schemeClr val="bg1"/>
              </a:solidFill>
              <a:miter lim="800000"/>
              <a:headEnd/>
              <a:tailEnd/>
            </a:ln>
            <a:effectLst/>
          </p:spPr>
          <p:txBody>
            <a:bodyPr wrap="none" anchor="ctr"/>
            <a:lstStyle/>
            <a:p>
              <a:endParaRPr lang="lt-LT"/>
            </a:p>
          </p:txBody>
        </p:sp>
      </p:grpSp>
      <p:sp>
        <p:nvSpPr>
          <p:cNvPr id="300057" name="Text Box 25"/>
          <p:cNvSpPr txBox="1">
            <a:spLocks noChangeArrowheads="1"/>
          </p:cNvSpPr>
          <p:nvPr/>
        </p:nvSpPr>
        <p:spPr bwMode="auto">
          <a:xfrm>
            <a:off x="1259632" y="3573016"/>
            <a:ext cx="1582738" cy="519113"/>
          </a:xfrm>
          <a:prstGeom prst="rect">
            <a:avLst/>
          </a:prstGeom>
          <a:noFill/>
          <a:ln w="9525">
            <a:noFill/>
            <a:miter lim="800000"/>
            <a:headEnd/>
            <a:tailEnd/>
          </a:ln>
          <a:effectLst/>
        </p:spPr>
        <p:txBody>
          <a:bodyPr>
            <a:spAutoFit/>
          </a:bodyPr>
          <a:lstStyle/>
          <a:p>
            <a:r>
              <a:rPr lang="en-US" sz="2800" i="1" dirty="0">
                <a:latin typeface="Times New Roman" pitchFamily="18" charset="0"/>
              </a:rPr>
              <a:t>SI = 0.89</a:t>
            </a:r>
            <a:endParaRPr lang="lt-LT" sz="2800" i="1"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00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00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r>
              <a:rPr lang="ru-RU" sz="3200" dirty="0" smtClean="0"/>
              <a:t>2 этап:</a:t>
            </a:r>
            <a:r>
              <a:rPr lang="lt-LT" sz="3200" dirty="0" smtClean="0"/>
              <a:t> </a:t>
            </a:r>
            <a:r>
              <a:rPr lang="ru-RU" sz="3200" dirty="0" smtClean="0"/>
              <a:t>Анализ похожих молекул</a:t>
            </a:r>
            <a:endParaRPr lang="en-US" sz="3200" dirty="0"/>
          </a:p>
        </p:txBody>
      </p:sp>
      <p:grpSp>
        <p:nvGrpSpPr>
          <p:cNvPr id="2" name="Group 91"/>
          <p:cNvGrpSpPr>
            <a:grpSpLocks/>
          </p:cNvGrpSpPr>
          <p:nvPr/>
        </p:nvGrpSpPr>
        <p:grpSpPr bwMode="auto">
          <a:xfrm>
            <a:off x="250825" y="2133600"/>
            <a:ext cx="2686050" cy="2855913"/>
            <a:chOff x="158" y="1344"/>
            <a:chExt cx="1692" cy="1799"/>
          </a:xfrm>
        </p:grpSpPr>
        <p:pic>
          <p:nvPicPr>
            <p:cNvPr id="297987" name="Picture 3"/>
            <p:cNvPicPr>
              <a:picLocks noChangeAspect="1" noChangeArrowheads="1"/>
            </p:cNvPicPr>
            <p:nvPr/>
          </p:nvPicPr>
          <p:blipFill>
            <a:blip r:embed="rId3" cstate="print"/>
            <a:srcRect/>
            <a:stretch>
              <a:fillRect/>
            </a:stretch>
          </p:blipFill>
          <p:spPr bwMode="auto">
            <a:xfrm>
              <a:off x="158" y="1344"/>
              <a:ext cx="1497" cy="833"/>
            </a:xfrm>
            <a:prstGeom prst="rect">
              <a:avLst/>
            </a:prstGeom>
            <a:noFill/>
            <a:ln w="9525">
              <a:noFill/>
              <a:miter lim="800000"/>
              <a:headEnd/>
              <a:tailEnd/>
            </a:ln>
            <a:effectLst/>
          </p:spPr>
        </p:pic>
        <p:sp>
          <p:nvSpPr>
            <p:cNvPr id="298041" name="Text Box 57"/>
            <p:cNvSpPr txBox="1">
              <a:spLocks noChangeArrowheads="1"/>
            </p:cNvSpPr>
            <p:nvPr/>
          </p:nvSpPr>
          <p:spPr bwMode="auto">
            <a:xfrm>
              <a:off x="249" y="2614"/>
              <a:ext cx="1601" cy="529"/>
            </a:xfrm>
            <a:prstGeom prst="rect">
              <a:avLst/>
            </a:prstGeom>
            <a:noFill/>
            <a:ln w="9525">
              <a:noFill/>
              <a:miter lim="800000"/>
              <a:headEnd/>
              <a:tailEnd/>
            </a:ln>
            <a:effectLst/>
          </p:spPr>
          <p:txBody>
            <a:bodyPr>
              <a:spAutoFit/>
            </a:bodyPr>
            <a:lstStyle/>
            <a:p>
              <a:pPr>
                <a:lnSpc>
                  <a:spcPct val="90000"/>
                </a:lnSpc>
                <a:spcBef>
                  <a:spcPct val="20000"/>
                </a:spcBef>
              </a:pPr>
              <a:r>
                <a:rPr lang="ru-RU" dirty="0" smtClean="0"/>
                <a:t>Молекула, для которой производится рассчёт</a:t>
              </a:r>
              <a:endParaRPr lang="en-US" dirty="0"/>
            </a:p>
          </p:txBody>
        </p:sp>
      </p:grpSp>
      <p:grpSp>
        <p:nvGrpSpPr>
          <p:cNvPr id="3" name="Group 92"/>
          <p:cNvGrpSpPr>
            <a:grpSpLocks/>
          </p:cNvGrpSpPr>
          <p:nvPr/>
        </p:nvGrpSpPr>
        <p:grpSpPr bwMode="auto">
          <a:xfrm>
            <a:off x="3276600" y="1844675"/>
            <a:ext cx="2952750" cy="2895600"/>
            <a:chOff x="2064" y="1162"/>
            <a:chExt cx="1860" cy="1824"/>
          </a:xfrm>
        </p:grpSpPr>
        <p:grpSp>
          <p:nvGrpSpPr>
            <p:cNvPr id="4" name="Group 51"/>
            <p:cNvGrpSpPr>
              <a:grpSpLocks/>
            </p:cNvGrpSpPr>
            <p:nvPr/>
          </p:nvGrpSpPr>
          <p:grpSpPr bwMode="auto">
            <a:xfrm>
              <a:off x="2064" y="1162"/>
              <a:ext cx="1860" cy="1269"/>
              <a:chOff x="2018" y="572"/>
              <a:chExt cx="3130" cy="2222"/>
            </a:xfrm>
          </p:grpSpPr>
          <p:sp>
            <p:nvSpPr>
              <p:cNvPr id="297988" name="Oval 4"/>
              <p:cNvSpPr>
                <a:spLocks noChangeArrowheads="1"/>
              </p:cNvSpPr>
              <p:nvPr/>
            </p:nvSpPr>
            <p:spPr bwMode="auto">
              <a:xfrm rot="-1575593">
                <a:off x="2128" y="1263"/>
                <a:ext cx="2581" cy="1136"/>
              </a:xfrm>
              <a:prstGeom prst="ellipse">
                <a:avLst/>
              </a:prstGeom>
              <a:solidFill>
                <a:srgbClr val="99CCFF"/>
              </a:solidFill>
              <a:ln w="9525">
                <a:noFill/>
                <a:round/>
                <a:headEnd/>
                <a:tailEnd/>
              </a:ln>
              <a:effectLst/>
            </p:spPr>
            <p:txBody>
              <a:bodyPr wrap="none" anchor="ctr"/>
              <a:lstStyle/>
              <a:p>
                <a:endParaRPr lang="lt-LT"/>
              </a:p>
            </p:txBody>
          </p:sp>
          <p:sp>
            <p:nvSpPr>
              <p:cNvPr id="297989" name="Line 5"/>
              <p:cNvSpPr>
                <a:spLocks noChangeShapeType="1"/>
              </p:cNvSpPr>
              <p:nvPr/>
            </p:nvSpPr>
            <p:spPr bwMode="auto">
              <a:xfrm>
                <a:off x="2018" y="572"/>
                <a:ext cx="0" cy="2222"/>
              </a:xfrm>
              <a:prstGeom prst="line">
                <a:avLst/>
              </a:prstGeom>
              <a:noFill/>
              <a:ln w="9525">
                <a:solidFill>
                  <a:schemeClr val="tx1"/>
                </a:solidFill>
                <a:round/>
                <a:headEnd/>
                <a:tailEnd/>
              </a:ln>
              <a:effectLst/>
            </p:spPr>
            <p:txBody>
              <a:bodyPr/>
              <a:lstStyle/>
              <a:p>
                <a:endParaRPr lang="lt-LT"/>
              </a:p>
            </p:txBody>
          </p:sp>
          <p:sp>
            <p:nvSpPr>
              <p:cNvPr id="297990" name="Line 6"/>
              <p:cNvSpPr>
                <a:spLocks noChangeShapeType="1"/>
              </p:cNvSpPr>
              <p:nvPr/>
            </p:nvSpPr>
            <p:spPr bwMode="auto">
              <a:xfrm>
                <a:off x="2018" y="2794"/>
                <a:ext cx="3130" cy="0"/>
              </a:xfrm>
              <a:prstGeom prst="line">
                <a:avLst/>
              </a:prstGeom>
              <a:noFill/>
              <a:ln w="9525">
                <a:solidFill>
                  <a:schemeClr val="tx1"/>
                </a:solidFill>
                <a:round/>
                <a:headEnd/>
                <a:tailEnd/>
              </a:ln>
              <a:effectLst/>
            </p:spPr>
            <p:txBody>
              <a:bodyPr/>
              <a:lstStyle/>
              <a:p>
                <a:endParaRPr lang="lt-LT"/>
              </a:p>
            </p:txBody>
          </p:sp>
          <p:sp>
            <p:nvSpPr>
              <p:cNvPr id="297991" name="Oval 7"/>
              <p:cNvSpPr>
                <a:spLocks noChangeArrowheads="1"/>
              </p:cNvSpPr>
              <p:nvPr/>
            </p:nvSpPr>
            <p:spPr bwMode="auto">
              <a:xfrm>
                <a:off x="2543" y="215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2" name="Oval 8"/>
              <p:cNvSpPr>
                <a:spLocks noChangeArrowheads="1"/>
              </p:cNvSpPr>
              <p:nvPr/>
            </p:nvSpPr>
            <p:spPr bwMode="auto">
              <a:xfrm>
                <a:off x="2653" y="2251"/>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3" name="Oval 9"/>
              <p:cNvSpPr>
                <a:spLocks noChangeArrowheads="1"/>
              </p:cNvSpPr>
              <p:nvPr/>
            </p:nvSpPr>
            <p:spPr bwMode="auto">
              <a:xfrm>
                <a:off x="2762" y="1856"/>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4" name="Oval 10"/>
              <p:cNvSpPr>
                <a:spLocks noChangeArrowheads="1"/>
              </p:cNvSpPr>
              <p:nvPr/>
            </p:nvSpPr>
            <p:spPr bwMode="auto">
              <a:xfrm>
                <a:off x="2762" y="210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5" name="Oval 11"/>
              <p:cNvSpPr>
                <a:spLocks noChangeArrowheads="1"/>
              </p:cNvSpPr>
              <p:nvPr/>
            </p:nvSpPr>
            <p:spPr bwMode="auto">
              <a:xfrm>
                <a:off x="2378" y="2399"/>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6" name="Oval 12"/>
              <p:cNvSpPr>
                <a:spLocks noChangeArrowheads="1"/>
              </p:cNvSpPr>
              <p:nvPr/>
            </p:nvSpPr>
            <p:spPr bwMode="auto">
              <a:xfrm>
                <a:off x="2433" y="1905"/>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7" name="Oval 13"/>
              <p:cNvSpPr>
                <a:spLocks noChangeArrowheads="1"/>
              </p:cNvSpPr>
              <p:nvPr/>
            </p:nvSpPr>
            <p:spPr bwMode="auto">
              <a:xfrm>
                <a:off x="3202" y="2350"/>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8" name="Oval 14"/>
              <p:cNvSpPr>
                <a:spLocks noChangeArrowheads="1"/>
              </p:cNvSpPr>
              <p:nvPr/>
            </p:nvSpPr>
            <p:spPr bwMode="auto">
              <a:xfrm>
                <a:off x="2708" y="2498"/>
                <a:ext cx="54"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7999" name="Oval 15"/>
              <p:cNvSpPr>
                <a:spLocks noChangeArrowheads="1"/>
              </p:cNvSpPr>
              <p:nvPr/>
            </p:nvSpPr>
            <p:spPr bwMode="auto">
              <a:xfrm>
                <a:off x="2927" y="2300"/>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0" name="Oval 16"/>
              <p:cNvSpPr>
                <a:spLocks noChangeArrowheads="1"/>
              </p:cNvSpPr>
              <p:nvPr/>
            </p:nvSpPr>
            <p:spPr bwMode="auto">
              <a:xfrm>
                <a:off x="3202" y="1856"/>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1" name="Oval 17"/>
              <p:cNvSpPr>
                <a:spLocks noChangeArrowheads="1"/>
              </p:cNvSpPr>
              <p:nvPr/>
            </p:nvSpPr>
            <p:spPr bwMode="auto">
              <a:xfrm>
                <a:off x="3312" y="1955"/>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2" name="Oval 18"/>
              <p:cNvSpPr>
                <a:spLocks noChangeArrowheads="1"/>
              </p:cNvSpPr>
              <p:nvPr/>
            </p:nvSpPr>
            <p:spPr bwMode="auto">
              <a:xfrm>
                <a:off x="3421" y="1560"/>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3" name="Oval 19"/>
              <p:cNvSpPr>
                <a:spLocks noChangeArrowheads="1"/>
              </p:cNvSpPr>
              <p:nvPr/>
            </p:nvSpPr>
            <p:spPr bwMode="auto">
              <a:xfrm>
                <a:off x="3421" y="1807"/>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4" name="Oval 20"/>
              <p:cNvSpPr>
                <a:spLocks noChangeArrowheads="1"/>
              </p:cNvSpPr>
              <p:nvPr/>
            </p:nvSpPr>
            <p:spPr bwMode="auto">
              <a:xfrm>
                <a:off x="3037" y="210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5" name="Oval 21"/>
              <p:cNvSpPr>
                <a:spLocks noChangeArrowheads="1"/>
              </p:cNvSpPr>
              <p:nvPr/>
            </p:nvSpPr>
            <p:spPr bwMode="auto">
              <a:xfrm>
                <a:off x="3092" y="1609"/>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6" name="Oval 22"/>
              <p:cNvSpPr>
                <a:spLocks noChangeArrowheads="1"/>
              </p:cNvSpPr>
              <p:nvPr/>
            </p:nvSpPr>
            <p:spPr bwMode="auto">
              <a:xfrm>
                <a:off x="3861" y="1905"/>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7" name="Oval 23"/>
              <p:cNvSpPr>
                <a:spLocks noChangeArrowheads="1"/>
              </p:cNvSpPr>
              <p:nvPr/>
            </p:nvSpPr>
            <p:spPr bwMode="auto">
              <a:xfrm>
                <a:off x="3367" y="2202"/>
                <a:ext cx="54"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8" name="Oval 24"/>
              <p:cNvSpPr>
                <a:spLocks noChangeArrowheads="1"/>
              </p:cNvSpPr>
              <p:nvPr/>
            </p:nvSpPr>
            <p:spPr bwMode="auto">
              <a:xfrm>
                <a:off x="3586" y="2004"/>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09" name="Oval 25"/>
              <p:cNvSpPr>
                <a:spLocks noChangeArrowheads="1"/>
              </p:cNvSpPr>
              <p:nvPr/>
            </p:nvSpPr>
            <p:spPr bwMode="auto">
              <a:xfrm>
                <a:off x="2927" y="1461"/>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0" name="Oval 26"/>
              <p:cNvSpPr>
                <a:spLocks noChangeArrowheads="1"/>
              </p:cNvSpPr>
              <p:nvPr/>
            </p:nvSpPr>
            <p:spPr bwMode="auto">
              <a:xfrm>
                <a:off x="2927" y="1708"/>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1" name="Oval 27"/>
              <p:cNvSpPr>
                <a:spLocks noChangeArrowheads="1"/>
              </p:cNvSpPr>
              <p:nvPr/>
            </p:nvSpPr>
            <p:spPr bwMode="auto">
              <a:xfrm>
                <a:off x="3202" y="1708"/>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2" name="Oval 28"/>
              <p:cNvSpPr>
                <a:spLocks noChangeArrowheads="1"/>
              </p:cNvSpPr>
              <p:nvPr/>
            </p:nvSpPr>
            <p:spPr bwMode="auto">
              <a:xfrm>
                <a:off x="3641" y="1757"/>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3" name="Oval 29"/>
              <p:cNvSpPr>
                <a:spLocks noChangeArrowheads="1"/>
              </p:cNvSpPr>
              <p:nvPr/>
            </p:nvSpPr>
            <p:spPr bwMode="auto">
              <a:xfrm>
                <a:off x="3861" y="1708"/>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4" name="Oval 30"/>
              <p:cNvSpPr>
                <a:spLocks noChangeArrowheads="1"/>
              </p:cNvSpPr>
              <p:nvPr/>
            </p:nvSpPr>
            <p:spPr bwMode="auto">
              <a:xfrm>
                <a:off x="3641" y="1609"/>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5" name="Oval 31"/>
              <p:cNvSpPr>
                <a:spLocks noChangeArrowheads="1"/>
              </p:cNvSpPr>
              <p:nvPr/>
            </p:nvSpPr>
            <p:spPr bwMode="auto">
              <a:xfrm>
                <a:off x="3531" y="1412"/>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6" name="Oval 32"/>
              <p:cNvSpPr>
                <a:spLocks noChangeArrowheads="1"/>
              </p:cNvSpPr>
              <p:nvPr/>
            </p:nvSpPr>
            <p:spPr bwMode="auto">
              <a:xfrm>
                <a:off x="3751" y="136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7" name="Oval 33"/>
              <p:cNvSpPr>
                <a:spLocks noChangeArrowheads="1"/>
              </p:cNvSpPr>
              <p:nvPr/>
            </p:nvSpPr>
            <p:spPr bwMode="auto">
              <a:xfrm>
                <a:off x="3531" y="1264"/>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8" name="Oval 34"/>
              <p:cNvSpPr>
                <a:spLocks noChangeArrowheads="1"/>
              </p:cNvSpPr>
              <p:nvPr/>
            </p:nvSpPr>
            <p:spPr bwMode="auto">
              <a:xfrm>
                <a:off x="3312" y="1461"/>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19" name="Oval 35"/>
              <p:cNvSpPr>
                <a:spLocks noChangeArrowheads="1"/>
              </p:cNvSpPr>
              <p:nvPr/>
            </p:nvSpPr>
            <p:spPr bwMode="auto">
              <a:xfrm>
                <a:off x="3916" y="1560"/>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0" name="Oval 36"/>
              <p:cNvSpPr>
                <a:spLocks noChangeArrowheads="1"/>
              </p:cNvSpPr>
              <p:nvPr/>
            </p:nvSpPr>
            <p:spPr bwMode="auto">
              <a:xfrm>
                <a:off x="3806" y="1165"/>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1" name="Oval 37"/>
              <p:cNvSpPr>
                <a:spLocks noChangeArrowheads="1"/>
              </p:cNvSpPr>
              <p:nvPr/>
            </p:nvSpPr>
            <p:spPr bwMode="auto">
              <a:xfrm>
                <a:off x="3037" y="1856"/>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2" name="Oval 38"/>
              <p:cNvSpPr>
                <a:spLocks noChangeArrowheads="1"/>
              </p:cNvSpPr>
              <p:nvPr/>
            </p:nvSpPr>
            <p:spPr bwMode="auto">
              <a:xfrm>
                <a:off x="3312" y="1214"/>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3" name="Oval 39"/>
              <p:cNvSpPr>
                <a:spLocks noChangeArrowheads="1"/>
              </p:cNvSpPr>
              <p:nvPr/>
            </p:nvSpPr>
            <p:spPr bwMode="auto">
              <a:xfrm>
                <a:off x="3202" y="215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4" name="Oval 40"/>
              <p:cNvSpPr>
                <a:spLocks noChangeArrowheads="1"/>
              </p:cNvSpPr>
              <p:nvPr/>
            </p:nvSpPr>
            <p:spPr bwMode="auto">
              <a:xfrm>
                <a:off x="3586" y="2152"/>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5" name="Oval 41"/>
              <p:cNvSpPr>
                <a:spLocks noChangeArrowheads="1"/>
              </p:cNvSpPr>
              <p:nvPr/>
            </p:nvSpPr>
            <p:spPr bwMode="auto">
              <a:xfrm>
                <a:off x="4080" y="1609"/>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6" name="Oval 42"/>
              <p:cNvSpPr>
                <a:spLocks noChangeArrowheads="1"/>
              </p:cNvSpPr>
              <p:nvPr/>
            </p:nvSpPr>
            <p:spPr bwMode="auto">
              <a:xfrm>
                <a:off x="3971" y="131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7" name="Oval 43"/>
              <p:cNvSpPr>
                <a:spLocks noChangeArrowheads="1"/>
              </p:cNvSpPr>
              <p:nvPr/>
            </p:nvSpPr>
            <p:spPr bwMode="auto">
              <a:xfrm>
                <a:off x="4135" y="1412"/>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8" name="Oval 44"/>
              <p:cNvSpPr>
                <a:spLocks noChangeArrowheads="1"/>
              </p:cNvSpPr>
              <p:nvPr/>
            </p:nvSpPr>
            <p:spPr bwMode="auto">
              <a:xfrm>
                <a:off x="4080" y="1165"/>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29" name="Oval 45"/>
              <p:cNvSpPr>
                <a:spLocks noChangeArrowheads="1"/>
              </p:cNvSpPr>
              <p:nvPr/>
            </p:nvSpPr>
            <p:spPr bwMode="auto">
              <a:xfrm>
                <a:off x="4080" y="1757"/>
                <a:ext cx="55" cy="50"/>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30" name="Oval 46"/>
              <p:cNvSpPr>
                <a:spLocks noChangeArrowheads="1"/>
              </p:cNvSpPr>
              <p:nvPr/>
            </p:nvSpPr>
            <p:spPr bwMode="auto">
              <a:xfrm>
                <a:off x="3861" y="2103"/>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31" name="Oval 47"/>
              <p:cNvSpPr>
                <a:spLocks noChangeArrowheads="1"/>
              </p:cNvSpPr>
              <p:nvPr/>
            </p:nvSpPr>
            <p:spPr bwMode="auto">
              <a:xfrm>
                <a:off x="4245" y="1264"/>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298032" name="Oval 48"/>
              <p:cNvSpPr>
                <a:spLocks noChangeArrowheads="1"/>
              </p:cNvSpPr>
              <p:nvPr/>
            </p:nvSpPr>
            <p:spPr bwMode="auto">
              <a:xfrm>
                <a:off x="4300" y="1511"/>
                <a:ext cx="55" cy="49"/>
              </a:xfrm>
              <a:prstGeom prst="ellipse">
                <a:avLst/>
              </a:prstGeom>
              <a:solidFill>
                <a:srgbClr val="339933"/>
              </a:solidFill>
              <a:ln w="9525">
                <a:solidFill>
                  <a:schemeClr val="tx1"/>
                </a:solidFill>
                <a:round/>
                <a:headEnd/>
                <a:tailEnd/>
              </a:ln>
              <a:effectLst/>
            </p:spPr>
            <p:txBody>
              <a:bodyPr wrap="none" anchor="ctr"/>
              <a:lstStyle/>
              <a:p>
                <a:endParaRPr lang="lt-LT"/>
              </a:p>
            </p:txBody>
          </p:sp>
        </p:grpSp>
        <p:sp>
          <p:nvSpPr>
            <p:cNvPr id="298042" name="Text Box 58"/>
            <p:cNvSpPr txBox="1">
              <a:spLocks noChangeArrowheads="1"/>
            </p:cNvSpPr>
            <p:nvPr/>
          </p:nvSpPr>
          <p:spPr bwMode="auto">
            <a:xfrm>
              <a:off x="2186" y="2614"/>
              <a:ext cx="1601" cy="372"/>
            </a:xfrm>
            <a:prstGeom prst="rect">
              <a:avLst/>
            </a:prstGeom>
            <a:noFill/>
            <a:ln w="9525">
              <a:noFill/>
              <a:miter lim="800000"/>
              <a:headEnd/>
              <a:tailEnd/>
            </a:ln>
            <a:effectLst/>
          </p:spPr>
          <p:txBody>
            <a:bodyPr>
              <a:spAutoFit/>
            </a:bodyPr>
            <a:lstStyle/>
            <a:p>
              <a:pPr>
                <a:lnSpc>
                  <a:spcPct val="90000"/>
                </a:lnSpc>
                <a:spcBef>
                  <a:spcPct val="20000"/>
                </a:spcBef>
              </a:pPr>
              <a:r>
                <a:rPr lang="ru-RU" dirty="0" smtClean="0"/>
                <a:t>Обучающий набор данных</a:t>
              </a:r>
              <a:endParaRPr lang="en-US" dirty="0"/>
            </a:p>
          </p:txBody>
        </p:sp>
      </p:grpSp>
      <p:grpSp>
        <p:nvGrpSpPr>
          <p:cNvPr id="5" name="Group 94"/>
          <p:cNvGrpSpPr>
            <a:grpSpLocks/>
          </p:cNvGrpSpPr>
          <p:nvPr/>
        </p:nvGrpSpPr>
        <p:grpSpPr bwMode="auto">
          <a:xfrm>
            <a:off x="6602413" y="2133600"/>
            <a:ext cx="2541587" cy="2946401"/>
            <a:chOff x="4150" y="1344"/>
            <a:chExt cx="1601" cy="1856"/>
          </a:xfrm>
        </p:grpSpPr>
        <p:pic>
          <p:nvPicPr>
            <p:cNvPr id="298046" name="Picture 62"/>
            <p:cNvPicPr>
              <a:picLocks noChangeAspect="1" noChangeArrowheads="1"/>
            </p:cNvPicPr>
            <p:nvPr/>
          </p:nvPicPr>
          <p:blipFill>
            <a:blip r:embed="rId4" cstate="print"/>
            <a:srcRect/>
            <a:stretch>
              <a:fillRect/>
            </a:stretch>
          </p:blipFill>
          <p:spPr bwMode="auto">
            <a:xfrm>
              <a:off x="4627" y="1569"/>
              <a:ext cx="430" cy="174"/>
            </a:xfrm>
            <a:prstGeom prst="rect">
              <a:avLst/>
            </a:prstGeom>
            <a:noFill/>
            <a:ln w="9525">
              <a:noFill/>
              <a:miter lim="800000"/>
              <a:headEnd/>
              <a:tailEnd/>
            </a:ln>
            <a:effectLst/>
          </p:spPr>
        </p:pic>
        <p:pic>
          <p:nvPicPr>
            <p:cNvPr id="298050" name="Picture 66"/>
            <p:cNvPicPr>
              <a:picLocks noChangeAspect="1" noChangeArrowheads="1"/>
            </p:cNvPicPr>
            <p:nvPr/>
          </p:nvPicPr>
          <p:blipFill>
            <a:blip r:embed="rId5" cstate="print"/>
            <a:srcRect/>
            <a:stretch>
              <a:fillRect/>
            </a:stretch>
          </p:blipFill>
          <p:spPr bwMode="auto">
            <a:xfrm>
              <a:off x="4685" y="1344"/>
              <a:ext cx="313" cy="243"/>
            </a:xfrm>
            <a:prstGeom prst="rect">
              <a:avLst/>
            </a:prstGeom>
            <a:noFill/>
            <a:ln w="9525">
              <a:noFill/>
              <a:miter lim="800000"/>
              <a:headEnd/>
              <a:tailEnd/>
            </a:ln>
            <a:effectLst/>
          </p:spPr>
        </p:pic>
        <p:pic>
          <p:nvPicPr>
            <p:cNvPr id="298051" name="Picture 67"/>
            <p:cNvPicPr>
              <a:picLocks noChangeAspect="1" noChangeArrowheads="1"/>
            </p:cNvPicPr>
            <p:nvPr/>
          </p:nvPicPr>
          <p:blipFill>
            <a:blip r:embed="rId6" cstate="print"/>
            <a:srcRect/>
            <a:stretch>
              <a:fillRect/>
            </a:stretch>
          </p:blipFill>
          <p:spPr bwMode="auto">
            <a:xfrm>
              <a:off x="4627" y="2166"/>
              <a:ext cx="428" cy="176"/>
            </a:xfrm>
            <a:prstGeom prst="rect">
              <a:avLst/>
            </a:prstGeom>
            <a:noFill/>
            <a:ln w="9525">
              <a:noFill/>
              <a:miter lim="800000"/>
              <a:headEnd/>
              <a:tailEnd/>
            </a:ln>
            <a:effectLst/>
          </p:spPr>
        </p:pic>
        <p:pic>
          <p:nvPicPr>
            <p:cNvPr id="298053" name="Picture 69"/>
            <p:cNvPicPr>
              <a:picLocks noChangeAspect="1" noChangeArrowheads="1"/>
            </p:cNvPicPr>
            <p:nvPr/>
          </p:nvPicPr>
          <p:blipFill>
            <a:blip r:embed="rId7" cstate="print"/>
            <a:srcRect/>
            <a:stretch>
              <a:fillRect/>
            </a:stretch>
          </p:blipFill>
          <p:spPr bwMode="auto">
            <a:xfrm>
              <a:off x="4688" y="1725"/>
              <a:ext cx="307" cy="236"/>
            </a:xfrm>
            <a:prstGeom prst="rect">
              <a:avLst/>
            </a:prstGeom>
            <a:noFill/>
            <a:ln w="9525">
              <a:noFill/>
              <a:miter lim="800000"/>
              <a:headEnd/>
              <a:tailEnd/>
            </a:ln>
            <a:effectLst/>
          </p:spPr>
        </p:pic>
        <p:pic>
          <p:nvPicPr>
            <p:cNvPr id="298054" name="Picture 70"/>
            <p:cNvPicPr>
              <a:picLocks noChangeAspect="1" noChangeArrowheads="1"/>
            </p:cNvPicPr>
            <p:nvPr/>
          </p:nvPicPr>
          <p:blipFill>
            <a:blip r:embed="rId8" cstate="print"/>
            <a:srcRect/>
            <a:stretch>
              <a:fillRect/>
            </a:stretch>
          </p:blipFill>
          <p:spPr bwMode="auto">
            <a:xfrm>
              <a:off x="4626" y="1942"/>
              <a:ext cx="430" cy="242"/>
            </a:xfrm>
            <a:prstGeom prst="rect">
              <a:avLst/>
            </a:prstGeom>
            <a:noFill/>
            <a:ln w="9525">
              <a:noFill/>
              <a:miter lim="800000"/>
              <a:headEnd/>
              <a:tailEnd/>
            </a:ln>
            <a:effectLst/>
          </p:spPr>
        </p:pic>
        <p:sp>
          <p:nvSpPr>
            <p:cNvPr id="298074" name="Text Box 90"/>
            <p:cNvSpPr txBox="1">
              <a:spLocks noChangeArrowheads="1"/>
            </p:cNvSpPr>
            <p:nvPr/>
          </p:nvSpPr>
          <p:spPr bwMode="auto">
            <a:xfrm>
              <a:off x="4150" y="2618"/>
              <a:ext cx="1601" cy="582"/>
            </a:xfrm>
            <a:prstGeom prst="rect">
              <a:avLst/>
            </a:prstGeom>
            <a:noFill/>
            <a:ln w="9525">
              <a:noFill/>
              <a:miter lim="800000"/>
              <a:headEnd/>
              <a:tailEnd/>
            </a:ln>
            <a:effectLst/>
          </p:spPr>
          <p:txBody>
            <a:bodyPr>
              <a:spAutoFit/>
            </a:bodyPr>
            <a:lstStyle/>
            <a:p>
              <a:r>
                <a:rPr lang="ru-RU" dirty="0" smtClean="0"/>
                <a:t>Наиболее похожие молекулы из обучающего набора</a:t>
              </a:r>
              <a:endParaRPr lang="en-US" dirty="0"/>
            </a:p>
          </p:txBody>
        </p:sp>
      </p:grpSp>
      <p:grpSp>
        <p:nvGrpSpPr>
          <p:cNvPr id="6" name="Group 96"/>
          <p:cNvGrpSpPr>
            <a:grpSpLocks/>
          </p:cNvGrpSpPr>
          <p:nvPr/>
        </p:nvGrpSpPr>
        <p:grpSpPr bwMode="auto">
          <a:xfrm>
            <a:off x="2555875" y="2420938"/>
            <a:ext cx="2736850" cy="936625"/>
            <a:chOff x="1610" y="1525"/>
            <a:chExt cx="1724" cy="590"/>
          </a:xfrm>
        </p:grpSpPr>
        <p:sp>
          <p:nvSpPr>
            <p:cNvPr id="298040" name="Line 56"/>
            <p:cNvSpPr>
              <a:spLocks noChangeShapeType="1"/>
            </p:cNvSpPr>
            <p:nvPr/>
          </p:nvSpPr>
          <p:spPr bwMode="auto">
            <a:xfrm flipV="1">
              <a:off x="1610" y="1616"/>
              <a:ext cx="1724" cy="91"/>
            </a:xfrm>
            <a:prstGeom prst="line">
              <a:avLst/>
            </a:prstGeom>
            <a:noFill/>
            <a:ln w="9525">
              <a:solidFill>
                <a:srgbClr val="CC0000"/>
              </a:solidFill>
              <a:round/>
              <a:headEnd/>
              <a:tailEnd type="triangle" w="med" len="med"/>
            </a:ln>
            <a:effectLst/>
          </p:spPr>
          <p:txBody>
            <a:bodyPr/>
            <a:lstStyle/>
            <a:p>
              <a:endParaRPr lang="lt-LT"/>
            </a:p>
          </p:txBody>
        </p:sp>
        <p:grpSp>
          <p:nvGrpSpPr>
            <p:cNvPr id="7" name="Group 93"/>
            <p:cNvGrpSpPr>
              <a:grpSpLocks/>
            </p:cNvGrpSpPr>
            <p:nvPr/>
          </p:nvGrpSpPr>
          <p:grpSpPr bwMode="auto">
            <a:xfrm>
              <a:off x="1610" y="1525"/>
              <a:ext cx="1406" cy="590"/>
              <a:chOff x="1610" y="1525"/>
              <a:chExt cx="1406" cy="590"/>
            </a:xfrm>
          </p:grpSpPr>
          <p:sp>
            <p:nvSpPr>
              <p:cNvPr id="298036" name="Line 52"/>
              <p:cNvSpPr>
                <a:spLocks noChangeShapeType="1"/>
              </p:cNvSpPr>
              <p:nvPr/>
            </p:nvSpPr>
            <p:spPr bwMode="auto">
              <a:xfrm flipV="1">
                <a:off x="1610" y="1525"/>
                <a:ext cx="1225" cy="136"/>
              </a:xfrm>
              <a:prstGeom prst="line">
                <a:avLst/>
              </a:prstGeom>
              <a:noFill/>
              <a:ln w="9525">
                <a:solidFill>
                  <a:srgbClr val="CC0000"/>
                </a:solidFill>
                <a:round/>
                <a:headEnd/>
                <a:tailEnd type="triangle" w="med" len="med"/>
              </a:ln>
              <a:effectLst/>
            </p:spPr>
            <p:txBody>
              <a:bodyPr/>
              <a:lstStyle/>
              <a:p>
                <a:endParaRPr lang="lt-LT"/>
              </a:p>
            </p:txBody>
          </p:sp>
          <p:sp>
            <p:nvSpPr>
              <p:cNvPr id="298037" name="Line 53"/>
              <p:cNvSpPr>
                <a:spLocks noChangeShapeType="1"/>
              </p:cNvSpPr>
              <p:nvPr/>
            </p:nvSpPr>
            <p:spPr bwMode="auto">
              <a:xfrm>
                <a:off x="1610" y="1707"/>
                <a:ext cx="1406" cy="45"/>
              </a:xfrm>
              <a:prstGeom prst="line">
                <a:avLst/>
              </a:prstGeom>
              <a:noFill/>
              <a:ln w="9525">
                <a:solidFill>
                  <a:srgbClr val="CC0000"/>
                </a:solidFill>
                <a:round/>
                <a:headEnd/>
                <a:tailEnd type="triangle" w="med" len="med"/>
              </a:ln>
              <a:effectLst/>
            </p:spPr>
            <p:txBody>
              <a:bodyPr/>
              <a:lstStyle/>
              <a:p>
                <a:endParaRPr lang="lt-LT"/>
              </a:p>
            </p:txBody>
          </p:sp>
          <p:sp>
            <p:nvSpPr>
              <p:cNvPr id="298038" name="Line 54"/>
              <p:cNvSpPr>
                <a:spLocks noChangeShapeType="1"/>
              </p:cNvSpPr>
              <p:nvPr/>
            </p:nvSpPr>
            <p:spPr bwMode="auto">
              <a:xfrm>
                <a:off x="1610" y="1797"/>
                <a:ext cx="1406" cy="182"/>
              </a:xfrm>
              <a:prstGeom prst="line">
                <a:avLst/>
              </a:prstGeom>
              <a:noFill/>
              <a:ln w="9525">
                <a:solidFill>
                  <a:srgbClr val="CC0000"/>
                </a:solidFill>
                <a:round/>
                <a:headEnd/>
                <a:tailEnd type="triangle" w="med" len="med"/>
              </a:ln>
              <a:effectLst/>
            </p:spPr>
            <p:txBody>
              <a:bodyPr/>
              <a:lstStyle/>
              <a:p>
                <a:endParaRPr lang="lt-LT"/>
              </a:p>
            </p:txBody>
          </p:sp>
          <p:sp>
            <p:nvSpPr>
              <p:cNvPr id="298039" name="Line 55"/>
              <p:cNvSpPr>
                <a:spLocks noChangeShapeType="1"/>
              </p:cNvSpPr>
              <p:nvPr/>
            </p:nvSpPr>
            <p:spPr bwMode="auto">
              <a:xfrm>
                <a:off x="1610" y="1843"/>
                <a:ext cx="998" cy="272"/>
              </a:xfrm>
              <a:prstGeom prst="line">
                <a:avLst/>
              </a:prstGeom>
              <a:noFill/>
              <a:ln w="9525">
                <a:solidFill>
                  <a:srgbClr val="CC0000"/>
                </a:solidFill>
                <a:round/>
                <a:headEnd/>
                <a:tailEnd type="triangle" w="med" len="med"/>
              </a:ln>
              <a:effectLst/>
            </p:spPr>
            <p:txBody>
              <a:bodyPr/>
              <a:lstStyle/>
              <a:p>
                <a:endParaRPr lang="lt-LT"/>
              </a:p>
            </p:txBody>
          </p:sp>
        </p:grpSp>
      </p:grpSp>
      <p:sp>
        <p:nvSpPr>
          <p:cNvPr id="298079" name="Line 95"/>
          <p:cNvSpPr>
            <a:spLocks noChangeShapeType="1"/>
          </p:cNvSpPr>
          <p:nvPr/>
        </p:nvSpPr>
        <p:spPr bwMode="auto">
          <a:xfrm>
            <a:off x="6300788" y="2997200"/>
            <a:ext cx="647700" cy="0"/>
          </a:xfrm>
          <a:prstGeom prst="line">
            <a:avLst/>
          </a:prstGeom>
          <a:noFill/>
          <a:ln w="9525">
            <a:solidFill>
              <a:schemeClr val="tx1"/>
            </a:solidFill>
            <a:round/>
            <a:headEnd/>
            <a:tailEnd type="triangle" w="med" len="med"/>
          </a:ln>
          <a:effectLst/>
        </p:spPr>
        <p:txBody>
          <a:bodyPr/>
          <a:lstStyle/>
          <a:p>
            <a:endParaRPr lang="lt-LT"/>
          </a:p>
        </p:txBody>
      </p:sp>
      <p:sp>
        <p:nvSpPr>
          <p:cNvPr id="69" name="Rectangle 8"/>
          <p:cNvSpPr>
            <a:spLocks noChangeArrowheads="1"/>
          </p:cNvSpPr>
          <p:nvPr/>
        </p:nvSpPr>
        <p:spPr bwMode="auto">
          <a:xfrm>
            <a:off x="395537" y="5517232"/>
            <a:ext cx="8136904" cy="707886"/>
          </a:xfrm>
          <a:prstGeom prst="rect">
            <a:avLst/>
          </a:prstGeom>
          <a:noFill/>
          <a:ln w="9525">
            <a:noFill/>
            <a:miter lim="800000"/>
            <a:headEnd/>
            <a:tailEnd/>
          </a:ln>
          <a:effectLst/>
        </p:spPr>
        <p:txBody>
          <a:bodyPr wrap="square">
            <a:spAutoFit/>
          </a:bodyPr>
          <a:lstStyle/>
          <a:p>
            <a:r>
              <a:rPr lang="ru-RU" sz="2000" b="1" dirty="0" smtClean="0"/>
              <a:t>Требуется:</a:t>
            </a:r>
            <a:r>
              <a:rPr lang="ru-RU" sz="2000" dirty="0" smtClean="0"/>
              <a:t> оценить ожидаемую точность рассчёта на основе данных для похожих молекул </a:t>
            </a:r>
            <a:endParaRPr lang="lt-L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49" name="Rectangle 45"/>
          <p:cNvSpPr>
            <a:spLocks noGrp="1" noChangeArrowheads="1"/>
          </p:cNvSpPr>
          <p:nvPr>
            <p:ph type="title"/>
          </p:nvPr>
        </p:nvSpPr>
        <p:spPr/>
        <p:txBody>
          <a:bodyPr/>
          <a:lstStyle/>
          <a:p>
            <a:r>
              <a:rPr lang="ru-RU" sz="3200" dirty="0" smtClean="0"/>
              <a:t>2 этап:</a:t>
            </a:r>
            <a:r>
              <a:rPr lang="lt-LT" sz="3200" dirty="0" smtClean="0"/>
              <a:t> </a:t>
            </a:r>
            <a:r>
              <a:rPr lang="ru-RU" sz="3200" dirty="0" smtClean="0"/>
              <a:t>Анализ похожих молекул</a:t>
            </a:r>
            <a:endParaRPr lang="en-US" sz="3200" dirty="0"/>
          </a:p>
        </p:txBody>
      </p:sp>
      <p:grpSp>
        <p:nvGrpSpPr>
          <p:cNvPr id="2" name="Group 4"/>
          <p:cNvGrpSpPr>
            <a:grpSpLocks/>
          </p:cNvGrpSpPr>
          <p:nvPr/>
        </p:nvGrpSpPr>
        <p:grpSpPr bwMode="auto">
          <a:xfrm>
            <a:off x="250825" y="2133600"/>
            <a:ext cx="2233613" cy="2946400"/>
            <a:chOff x="4150" y="1344"/>
            <a:chExt cx="1407" cy="1856"/>
          </a:xfrm>
        </p:grpSpPr>
        <p:pic>
          <p:nvPicPr>
            <p:cNvPr id="328709" name="Picture 5"/>
            <p:cNvPicPr>
              <a:picLocks noChangeAspect="1" noChangeArrowheads="1"/>
            </p:cNvPicPr>
            <p:nvPr/>
          </p:nvPicPr>
          <p:blipFill>
            <a:blip r:embed="rId4" cstate="print"/>
            <a:srcRect/>
            <a:stretch>
              <a:fillRect/>
            </a:stretch>
          </p:blipFill>
          <p:spPr bwMode="auto">
            <a:xfrm>
              <a:off x="4627" y="1569"/>
              <a:ext cx="430" cy="174"/>
            </a:xfrm>
            <a:prstGeom prst="rect">
              <a:avLst/>
            </a:prstGeom>
            <a:noFill/>
            <a:ln w="9525">
              <a:noFill/>
              <a:miter lim="800000"/>
              <a:headEnd/>
              <a:tailEnd/>
            </a:ln>
            <a:effectLst/>
          </p:spPr>
        </p:pic>
        <p:pic>
          <p:nvPicPr>
            <p:cNvPr id="328710" name="Picture 6"/>
            <p:cNvPicPr>
              <a:picLocks noChangeAspect="1" noChangeArrowheads="1"/>
            </p:cNvPicPr>
            <p:nvPr/>
          </p:nvPicPr>
          <p:blipFill>
            <a:blip r:embed="rId5" cstate="print"/>
            <a:srcRect/>
            <a:stretch>
              <a:fillRect/>
            </a:stretch>
          </p:blipFill>
          <p:spPr bwMode="auto">
            <a:xfrm>
              <a:off x="4685" y="1344"/>
              <a:ext cx="313" cy="243"/>
            </a:xfrm>
            <a:prstGeom prst="rect">
              <a:avLst/>
            </a:prstGeom>
            <a:noFill/>
            <a:ln w="9525">
              <a:noFill/>
              <a:miter lim="800000"/>
              <a:headEnd/>
              <a:tailEnd/>
            </a:ln>
            <a:effectLst/>
          </p:spPr>
        </p:pic>
        <p:pic>
          <p:nvPicPr>
            <p:cNvPr id="328711" name="Picture 7"/>
            <p:cNvPicPr>
              <a:picLocks noChangeAspect="1" noChangeArrowheads="1"/>
            </p:cNvPicPr>
            <p:nvPr/>
          </p:nvPicPr>
          <p:blipFill>
            <a:blip r:embed="rId6" cstate="print"/>
            <a:srcRect/>
            <a:stretch>
              <a:fillRect/>
            </a:stretch>
          </p:blipFill>
          <p:spPr bwMode="auto">
            <a:xfrm>
              <a:off x="4627" y="2166"/>
              <a:ext cx="428" cy="176"/>
            </a:xfrm>
            <a:prstGeom prst="rect">
              <a:avLst/>
            </a:prstGeom>
            <a:noFill/>
            <a:ln w="9525">
              <a:noFill/>
              <a:miter lim="800000"/>
              <a:headEnd/>
              <a:tailEnd/>
            </a:ln>
            <a:effectLst/>
          </p:spPr>
        </p:pic>
        <p:pic>
          <p:nvPicPr>
            <p:cNvPr id="328712" name="Picture 8"/>
            <p:cNvPicPr>
              <a:picLocks noChangeAspect="1" noChangeArrowheads="1"/>
            </p:cNvPicPr>
            <p:nvPr/>
          </p:nvPicPr>
          <p:blipFill>
            <a:blip r:embed="rId7" cstate="print"/>
            <a:srcRect/>
            <a:stretch>
              <a:fillRect/>
            </a:stretch>
          </p:blipFill>
          <p:spPr bwMode="auto">
            <a:xfrm>
              <a:off x="4688" y="1725"/>
              <a:ext cx="307" cy="236"/>
            </a:xfrm>
            <a:prstGeom prst="rect">
              <a:avLst/>
            </a:prstGeom>
            <a:noFill/>
            <a:ln w="9525">
              <a:noFill/>
              <a:miter lim="800000"/>
              <a:headEnd/>
              <a:tailEnd/>
            </a:ln>
            <a:effectLst/>
          </p:spPr>
        </p:pic>
        <p:pic>
          <p:nvPicPr>
            <p:cNvPr id="328713" name="Picture 9"/>
            <p:cNvPicPr>
              <a:picLocks noChangeAspect="1" noChangeArrowheads="1"/>
            </p:cNvPicPr>
            <p:nvPr/>
          </p:nvPicPr>
          <p:blipFill>
            <a:blip r:embed="rId8" cstate="print"/>
            <a:srcRect/>
            <a:stretch>
              <a:fillRect/>
            </a:stretch>
          </p:blipFill>
          <p:spPr bwMode="auto">
            <a:xfrm>
              <a:off x="4626" y="1942"/>
              <a:ext cx="430" cy="242"/>
            </a:xfrm>
            <a:prstGeom prst="rect">
              <a:avLst/>
            </a:prstGeom>
            <a:noFill/>
            <a:ln w="9525">
              <a:noFill/>
              <a:miter lim="800000"/>
              <a:headEnd/>
              <a:tailEnd/>
            </a:ln>
            <a:effectLst/>
          </p:spPr>
        </p:pic>
        <p:sp>
          <p:nvSpPr>
            <p:cNvPr id="328714" name="Text Box 10"/>
            <p:cNvSpPr txBox="1">
              <a:spLocks noChangeArrowheads="1"/>
            </p:cNvSpPr>
            <p:nvPr/>
          </p:nvSpPr>
          <p:spPr bwMode="auto">
            <a:xfrm>
              <a:off x="4150" y="2618"/>
              <a:ext cx="1407" cy="582"/>
            </a:xfrm>
            <a:prstGeom prst="rect">
              <a:avLst/>
            </a:prstGeom>
            <a:noFill/>
            <a:ln w="9525">
              <a:noFill/>
              <a:miter lim="800000"/>
              <a:headEnd/>
              <a:tailEnd/>
            </a:ln>
            <a:effectLst/>
          </p:spPr>
          <p:txBody>
            <a:bodyPr wrap="square">
              <a:spAutoFit/>
            </a:bodyPr>
            <a:lstStyle/>
            <a:p>
              <a:r>
                <a:rPr lang="ru-RU" dirty="0" smtClean="0"/>
                <a:t>Похожие молекулы из обучающего набора</a:t>
              </a:r>
              <a:endParaRPr lang="en-US" dirty="0"/>
            </a:p>
          </p:txBody>
        </p:sp>
      </p:grpSp>
      <p:grpSp>
        <p:nvGrpSpPr>
          <p:cNvPr id="3" name="Group 49"/>
          <p:cNvGrpSpPr>
            <a:grpSpLocks/>
          </p:cNvGrpSpPr>
          <p:nvPr/>
        </p:nvGrpSpPr>
        <p:grpSpPr bwMode="auto">
          <a:xfrm>
            <a:off x="2627312" y="2257425"/>
            <a:ext cx="1368424" cy="2816226"/>
            <a:chOff x="1655" y="1422"/>
            <a:chExt cx="862" cy="1774"/>
          </a:xfrm>
        </p:grpSpPr>
        <p:sp>
          <p:nvSpPr>
            <p:cNvPr id="328730" name="Text Box 26"/>
            <p:cNvSpPr txBox="1">
              <a:spLocks noChangeArrowheads="1"/>
            </p:cNvSpPr>
            <p:nvPr/>
          </p:nvSpPr>
          <p:spPr bwMode="auto">
            <a:xfrm>
              <a:off x="1837" y="1422"/>
              <a:ext cx="408" cy="192"/>
            </a:xfrm>
            <a:prstGeom prst="rect">
              <a:avLst/>
            </a:prstGeom>
            <a:noFill/>
            <a:ln w="9525">
              <a:noFill/>
              <a:miter lim="800000"/>
              <a:headEnd/>
              <a:tailEnd/>
            </a:ln>
            <a:effectLst/>
          </p:spPr>
          <p:txBody>
            <a:bodyPr>
              <a:spAutoFit/>
            </a:bodyPr>
            <a:lstStyle/>
            <a:p>
              <a:pPr>
                <a:spcBef>
                  <a:spcPct val="50000"/>
                </a:spcBef>
              </a:pPr>
              <a:r>
                <a:rPr lang="lt-LT" sz="1400"/>
                <a:t>1.9</a:t>
              </a:r>
              <a:r>
                <a:rPr lang="en-US" sz="1400"/>
                <a:t>7</a:t>
              </a:r>
              <a:endParaRPr lang="lt-LT" sz="1400"/>
            </a:p>
          </p:txBody>
        </p:sp>
        <p:sp>
          <p:nvSpPr>
            <p:cNvPr id="328731" name="Text Box 27"/>
            <p:cNvSpPr txBox="1">
              <a:spLocks noChangeArrowheads="1"/>
            </p:cNvSpPr>
            <p:nvPr/>
          </p:nvSpPr>
          <p:spPr bwMode="auto">
            <a:xfrm>
              <a:off x="1837" y="1616"/>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92</a:t>
              </a:r>
              <a:endParaRPr lang="lt-LT" sz="1400"/>
            </a:p>
          </p:txBody>
        </p:sp>
        <p:sp>
          <p:nvSpPr>
            <p:cNvPr id="328732" name="Text Box 28"/>
            <p:cNvSpPr txBox="1">
              <a:spLocks noChangeArrowheads="1"/>
            </p:cNvSpPr>
            <p:nvPr/>
          </p:nvSpPr>
          <p:spPr bwMode="auto">
            <a:xfrm>
              <a:off x="1837" y="1811"/>
              <a:ext cx="408" cy="192"/>
            </a:xfrm>
            <a:prstGeom prst="rect">
              <a:avLst/>
            </a:prstGeom>
            <a:noFill/>
            <a:ln w="9525">
              <a:noFill/>
              <a:miter lim="800000"/>
              <a:headEnd/>
              <a:tailEnd/>
            </a:ln>
            <a:effectLst/>
          </p:spPr>
          <p:txBody>
            <a:bodyPr>
              <a:spAutoFit/>
            </a:bodyPr>
            <a:lstStyle/>
            <a:p>
              <a:pPr>
                <a:spcBef>
                  <a:spcPct val="50000"/>
                </a:spcBef>
              </a:pPr>
              <a:r>
                <a:rPr lang="lt-LT" sz="1400"/>
                <a:t>2.2</a:t>
              </a:r>
              <a:r>
                <a:rPr lang="en-US" sz="1400"/>
                <a:t>8</a:t>
              </a:r>
              <a:endParaRPr lang="lt-LT" sz="1400"/>
            </a:p>
          </p:txBody>
        </p:sp>
        <p:sp>
          <p:nvSpPr>
            <p:cNvPr id="328733" name="Text Box 29"/>
            <p:cNvSpPr txBox="1">
              <a:spLocks noChangeArrowheads="1"/>
            </p:cNvSpPr>
            <p:nvPr/>
          </p:nvSpPr>
          <p:spPr bwMode="auto">
            <a:xfrm>
              <a:off x="1837" y="2009"/>
              <a:ext cx="408" cy="192"/>
            </a:xfrm>
            <a:prstGeom prst="rect">
              <a:avLst/>
            </a:prstGeom>
            <a:noFill/>
            <a:ln w="9525">
              <a:noFill/>
              <a:miter lim="800000"/>
              <a:headEnd/>
              <a:tailEnd/>
            </a:ln>
            <a:effectLst/>
          </p:spPr>
          <p:txBody>
            <a:bodyPr>
              <a:spAutoFit/>
            </a:bodyPr>
            <a:lstStyle/>
            <a:p>
              <a:pPr>
                <a:spcBef>
                  <a:spcPct val="50000"/>
                </a:spcBef>
              </a:pPr>
              <a:r>
                <a:rPr lang="lt-LT" sz="1400"/>
                <a:t>1.4</a:t>
              </a:r>
              <a:r>
                <a:rPr lang="en-US" sz="1400"/>
                <a:t>7</a:t>
              </a:r>
              <a:endParaRPr lang="lt-LT" sz="1400"/>
            </a:p>
          </p:txBody>
        </p:sp>
        <p:sp>
          <p:nvSpPr>
            <p:cNvPr id="328734" name="Text Box 30"/>
            <p:cNvSpPr txBox="1">
              <a:spLocks noChangeArrowheads="1"/>
            </p:cNvSpPr>
            <p:nvPr/>
          </p:nvSpPr>
          <p:spPr bwMode="auto">
            <a:xfrm>
              <a:off x="1837" y="2197"/>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80</a:t>
              </a:r>
              <a:endParaRPr lang="lt-LT" sz="1400"/>
            </a:p>
          </p:txBody>
        </p:sp>
        <p:sp>
          <p:nvSpPr>
            <p:cNvPr id="328746" name="Rectangle 42"/>
            <p:cNvSpPr>
              <a:spLocks noChangeArrowheads="1"/>
            </p:cNvSpPr>
            <p:nvPr/>
          </p:nvSpPr>
          <p:spPr bwMode="auto">
            <a:xfrm>
              <a:off x="1655" y="2614"/>
              <a:ext cx="862" cy="582"/>
            </a:xfrm>
            <a:prstGeom prst="rect">
              <a:avLst/>
            </a:prstGeom>
            <a:noFill/>
            <a:ln w="9525">
              <a:noFill/>
              <a:miter lim="800000"/>
              <a:headEnd/>
              <a:tailEnd/>
            </a:ln>
            <a:effectLst/>
          </p:spPr>
          <p:txBody>
            <a:bodyPr wrap="square">
              <a:spAutoFit/>
            </a:bodyPr>
            <a:lstStyle/>
            <a:p>
              <a:r>
                <a:rPr lang="ru-RU" dirty="0" smtClean="0"/>
                <a:t>Данные </a:t>
              </a:r>
              <a:br>
                <a:rPr lang="ru-RU" dirty="0" smtClean="0"/>
              </a:br>
              <a:r>
                <a:rPr lang="ru-RU" dirty="0" smtClean="0"/>
                <a:t>экспери-мента</a:t>
              </a:r>
              <a:endParaRPr lang="en-US" dirty="0"/>
            </a:p>
          </p:txBody>
        </p:sp>
      </p:grpSp>
      <p:grpSp>
        <p:nvGrpSpPr>
          <p:cNvPr id="4" name="Group 50"/>
          <p:cNvGrpSpPr>
            <a:grpSpLocks/>
          </p:cNvGrpSpPr>
          <p:nvPr/>
        </p:nvGrpSpPr>
        <p:grpSpPr bwMode="auto">
          <a:xfrm>
            <a:off x="3995738" y="2257425"/>
            <a:ext cx="1439862" cy="2538413"/>
            <a:chOff x="2517" y="1422"/>
            <a:chExt cx="907" cy="1599"/>
          </a:xfrm>
        </p:grpSpPr>
        <p:sp>
          <p:nvSpPr>
            <p:cNvPr id="328735" name="Text Box 31"/>
            <p:cNvSpPr txBox="1">
              <a:spLocks noChangeArrowheads="1"/>
            </p:cNvSpPr>
            <p:nvPr/>
          </p:nvSpPr>
          <p:spPr bwMode="auto">
            <a:xfrm>
              <a:off x="2608" y="1422"/>
              <a:ext cx="408" cy="192"/>
            </a:xfrm>
            <a:prstGeom prst="rect">
              <a:avLst/>
            </a:prstGeom>
            <a:noFill/>
            <a:ln w="9525">
              <a:noFill/>
              <a:miter lim="800000"/>
              <a:headEnd/>
              <a:tailEnd/>
            </a:ln>
            <a:effectLst/>
          </p:spPr>
          <p:txBody>
            <a:bodyPr>
              <a:spAutoFit/>
            </a:bodyPr>
            <a:lstStyle/>
            <a:p>
              <a:pPr>
                <a:spcBef>
                  <a:spcPct val="50000"/>
                </a:spcBef>
              </a:pPr>
              <a:r>
                <a:rPr lang="lt-LT" sz="1400"/>
                <a:t>1.</a:t>
              </a:r>
              <a:r>
                <a:rPr lang="en-US" sz="1400"/>
                <a:t>75</a:t>
              </a:r>
              <a:endParaRPr lang="lt-LT" sz="1400"/>
            </a:p>
          </p:txBody>
        </p:sp>
        <p:sp>
          <p:nvSpPr>
            <p:cNvPr id="328736" name="Text Box 32"/>
            <p:cNvSpPr txBox="1">
              <a:spLocks noChangeArrowheads="1"/>
            </p:cNvSpPr>
            <p:nvPr/>
          </p:nvSpPr>
          <p:spPr bwMode="auto">
            <a:xfrm>
              <a:off x="2608" y="1617"/>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73</a:t>
              </a:r>
              <a:endParaRPr lang="lt-LT" sz="1400"/>
            </a:p>
          </p:txBody>
        </p:sp>
        <p:sp>
          <p:nvSpPr>
            <p:cNvPr id="328737" name="Text Box 33"/>
            <p:cNvSpPr txBox="1">
              <a:spLocks noChangeArrowheads="1"/>
            </p:cNvSpPr>
            <p:nvPr/>
          </p:nvSpPr>
          <p:spPr bwMode="auto">
            <a:xfrm>
              <a:off x="2608" y="1812"/>
              <a:ext cx="408" cy="192"/>
            </a:xfrm>
            <a:prstGeom prst="rect">
              <a:avLst/>
            </a:prstGeom>
            <a:noFill/>
            <a:ln w="9525">
              <a:noFill/>
              <a:miter lim="800000"/>
              <a:headEnd/>
              <a:tailEnd/>
            </a:ln>
            <a:effectLst/>
          </p:spPr>
          <p:txBody>
            <a:bodyPr>
              <a:spAutoFit/>
            </a:bodyPr>
            <a:lstStyle/>
            <a:p>
              <a:pPr>
                <a:spcBef>
                  <a:spcPct val="50000"/>
                </a:spcBef>
              </a:pPr>
              <a:r>
                <a:rPr lang="lt-LT" sz="1400"/>
                <a:t>1.</a:t>
              </a:r>
              <a:r>
                <a:rPr lang="en-US" sz="1400"/>
                <a:t>69</a:t>
              </a:r>
              <a:endParaRPr lang="lt-LT" sz="1400"/>
            </a:p>
          </p:txBody>
        </p:sp>
        <p:sp>
          <p:nvSpPr>
            <p:cNvPr id="328738" name="Text Box 34"/>
            <p:cNvSpPr txBox="1">
              <a:spLocks noChangeArrowheads="1"/>
            </p:cNvSpPr>
            <p:nvPr/>
          </p:nvSpPr>
          <p:spPr bwMode="auto">
            <a:xfrm>
              <a:off x="2608" y="2009"/>
              <a:ext cx="408" cy="192"/>
            </a:xfrm>
            <a:prstGeom prst="rect">
              <a:avLst/>
            </a:prstGeom>
            <a:noFill/>
            <a:ln w="9525">
              <a:noFill/>
              <a:miter lim="800000"/>
              <a:headEnd/>
              <a:tailEnd/>
            </a:ln>
            <a:effectLst/>
          </p:spPr>
          <p:txBody>
            <a:bodyPr>
              <a:spAutoFit/>
            </a:bodyPr>
            <a:lstStyle/>
            <a:p>
              <a:pPr>
                <a:spcBef>
                  <a:spcPct val="50000"/>
                </a:spcBef>
              </a:pPr>
              <a:r>
                <a:rPr lang="lt-LT" sz="1400"/>
                <a:t>1.9</a:t>
              </a:r>
              <a:r>
                <a:rPr lang="en-US" sz="1400"/>
                <a:t>3</a:t>
              </a:r>
              <a:endParaRPr lang="lt-LT" sz="1400"/>
            </a:p>
          </p:txBody>
        </p:sp>
        <p:sp>
          <p:nvSpPr>
            <p:cNvPr id="328739" name="Text Box 35"/>
            <p:cNvSpPr txBox="1">
              <a:spLocks noChangeArrowheads="1"/>
            </p:cNvSpPr>
            <p:nvPr/>
          </p:nvSpPr>
          <p:spPr bwMode="auto">
            <a:xfrm>
              <a:off x="2608" y="2197"/>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49</a:t>
              </a:r>
              <a:endParaRPr lang="lt-LT" sz="1400"/>
            </a:p>
          </p:txBody>
        </p:sp>
        <p:sp>
          <p:nvSpPr>
            <p:cNvPr id="328747" name="Rectangle 43"/>
            <p:cNvSpPr>
              <a:spLocks noChangeArrowheads="1"/>
            </p:cNvSpPr>
            <p:nvPr/>
          </p:nvSpPr>
          <p:spPr bwMode="auto">
            <a:xfrm>
              <a:off x="2517" y="2614"/>
              <a:ext cx="907" cy="407"/>
            </a:xfrm>
            <a:prstGeom prst="rect">
              <a:avLst/>
            </a:prstGeom>
            <a:noFill/>
            <a:ln w="9525">
              <a:noFill/>
              <a:miter lim="800000"/>
              <a:headEnd/>
              <a:tailEnd/>
            </a:ln>
            <a:effectLst/>
          </p:spPr>
          <p:txBody>
            <a:bodyPr>
              <a:spAutoFit/>
            </a:bodyPr>
            <a:lstStyle/>
            <a:p>
              <a:r>
                <a:rPr lang="ru-RU" dirty="0" smtClean="0"/>
                <a:t>Значения рассчётов</a:t>
              </a:r>
              <a:endParaRPr lang="en-US" dirty="0"/>
            </a:p>
          </p:txBody>
        </p:sp>
      </p:grpSp>
      <p:grpSp>
        <p:nvGrpSpPr>
          <p:cNvPr id="5" name="Group 52"/>
          <p:cNvGrpSpPr>
            <a:grpSpLocks/>
          </p:cNvGrpSpPr>
          <p:nvPr/>
        </p:nvGrpSpPr>
        <p:grpSpPr bwMode="auto">
          <a:xfrm>
            <a:off x="6227763" y="2060575"/>
            <a:ext cx="2305050" cy="2735263"/>
            <a:chOff x="3923" y="1298"/>
            <a:chExt cx="1452" cy="1723"/>
          </a:xfrm>
        </p:grpSpPr>
        <p:graphicFrame>
          <p:nvGraphicFramePr>
            <p:cNvPr id="328748" name="Object 44"/>
            <p:cNvGraphicFramePr>
              <a:graphicFrameLocks noChangeAspect="1"/>
            </p:cNvGraphicFramePr>
            <p:nvPr/>
          </p:nvGraphicFramePr>
          <p:xfrm>
            <a:off x="3923" y="1298"/>
            <a:ext cx="1369" cy="1193"/>
          </p:xfrm>
          <a:graphic>
            <a:graphicData uri="http://schemas.openxmlformats.org/presentationml/2006/ole">
              <p:oleObj spid="_x0000_s189442" name="Worksheet" r:id="rId9" imgW="3181540" imgH="2771775" progId="Excel.Sheet.8">
                <p:embed/>
              </p:oleObj>
            </a:graphicData>
          </a:graphic>
        </p:graphicFrame>
        <p:sp>
          <p:nvSpPr>
            <p:cNvPr id="328751" name="Rectangle 47"/>
            <p:cNvSpPr>
              <a:spLocks noChangeArrowheads="1"/>
            </p:cNvSpPr>
            <p:nvPr/>
          </p:nvSpPr>
          <p:spPr bwMode="auto">
            <a:xfrm>
              <a:off x="4059" y="2614"/>
              <a:ext cx="1316" cy="407"/>
            </a:xfrm>
            <a:prstGeom prst="rect">
              <a:avLst/>
            </a:prstGeom>
            <a:noFill/>
            <a:ln w="9525">
              <a:noFill/>
              <a:miter lim="800000"/>
              <a:headEnd/>
              <a:tailEnd/>
            </a:ln>
            <a:effectLst/>
          </p:spPr>
          <p:txBody>
            <a:bodyPr>
              <a:spAutoFit/>
            </a:bodyPr>
            <a:lstStyle/>
            <a:p>
              <a:r>
                <a:rPr lang="ru-RU" dirty="0" smtClean="0"/>
                <a:t>Анализ соответствия </a:t>
              </a:r>
              <a:endParaRPr lang="en-US" dirty="0"/>
            </a:p>
          </p:txBody>
        </p:sp>
      </p:grpSp>
      <p:sp>
        <p:nvSpPr>
          <p:cNvPr id="328755" name="Line 51"/>
          <p:cNvSpPr>
            <a:spLocks noChangeShapeType="1"/>
          </p:cNvSpPr>
          <p:nvPr/>
        </p:nvSpPr>
        <p:spPr bwMode="auto">
          <a:xfrm>
            <a:off x="5435600" y="2997200"/>
            <a:ext cx="649288" cy="0"/>
          </a:xfrm>
          <a:prstGeom prst="line">
            <a:avLst/>
          </a:prstGeom>
          <a:noFill/>
          <a:ln w="9525">
            <a:solidFill>
              <a:schemeClr val="tx1"/>
            </a:solidFill>
            <a:round/>
            <a:headEnd/>
            <a:tailEnd type="triangle" w="med" len="med"/>
          </a:ln>
          <a:effectLst/>
        </p:spPr>
        <p:txBody>
          <a:bodyPr/>
          <a:lstStyle/>
          <a:p>
            <a:endParaRPr lang="lt-L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87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5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r>
              <a:rPr lang="ru-RU" sz="3200" dirty="0" smtClean="0"/>
              <a:t>2 этап:</a:t>
            </a:r>
            <a:r>
              <a:rPr lang="lt-LT" sz="3200" dirty="0" smtClean="0"/>
              <a:t> </a:t>
            </a:r>
            <a:r>
              <a:rPr lang="ru-RU" sz="3200" dirty="0" smtClean="0"/>
              <a:t>Анализ похожих молекул</a:t>
            </a:r>
            <a:endParaRPr lang="lt-LT" sz="3200" dirty="0"/>
          </a:p>
        </p:txBody>
      </p:sp>
      <p:graphicFrame>
        <p:nvGraphicFramePr>
          <p:cNvPr id="314371" name="Object 3"/>
          <p:cNvGraphicFramePr>
            <a:graphicFrameLocks noChangeAspect="1"/>
          </p:cNvGraphicFramePr>
          <p:nvPr>
            <p:ph sz="half" idx="1"/>
          </p:nvPr>
        </p:nvGraphicFramePr>
        <p:xfrm>
          <a:off x="466725" y="1741488"/>
          <a:ext cx="4038600" cy="3517900"/>
        </p:xfrm>
        <a:graphic>
          <a:graphicData uri="http://schemas.openxmlformats.org/presentationml/2006/ole">
            <p:oleObj spid="_x0000_s190466" name="Worksheet" r:id="rId4" imgW="3181540" imgH="2771775" progId="Excel.Sheet.8">
              <p:embed/>
            </p:oleObj>
          </a:graphicData>
        </a:graphic>
      </p:graphicFrame>
      <p:graphicFrame>
        <p:nvGraphicFramePr>
          <p:cNvPr id="314372" name="Object 4"/>
          <p:cNvGraphicFramePr>
            <a:graphicFrameLocks noChangeAspect="1"/>
          </p:cNvGraphicFramePr>
          <p:nvPr>
            <p:ph sz="half" idx="2"/>
          </p:nvPr>
        </p:nvGraphicFramePr>
        <p:xfrm>
          <a:off x="4648200" y="1712913"/>
          <a:ext cx="4038600" cy="3519487"/>
        </p:xfrm>
        <a:graphic>
          <a:graphicData uri="http://schemas.openxmlformats.org/presentationml/2006/ole">
            <p:oleObj spid="_x0000_s190467" name="Worksheet" r:id="rId5" imgW="3190684" imgH="2781300" progId="Excel.Sheet.8">
              <p:embed/>
            </p:oleObj>
          </a:graphicData>
        </a:graphic>
      </p:graphicFrame>
      <p:sp>
        <p:nvSpPr>
          <p:cNvPr id="314374" name="Rectangle 6"/>
          <p:cNvSpPr>
            <a:spLocks noChangeArrowheads="1"/>
          </p:cNvSpPr>
          <p:nvPr/>
        </p:nvSpPr>
        <p:spPr bwMode="auto">
          <a:xfrm>
            <a:off x="1022350" y="5108575"/>
            <a:ext cx="2613921" cy="338554"/>
          </a:xfrm>
          <a:prstGeom prst="rect">
            <a:avLst/>
          </a:prstGeom>
          <a:noFill/>
          <a:ln w="9525">
            <a:noFill/>
            <a:miter lim="800000"/>
            <a:headEnd/>
            <a:tailEnd/>
          </a:ln>
          <a:effectLst/>
        </p:spPr>
        <p:txBody>
          <a:bodyPr wrap="none">
            <a:spAutoFit/>
          </a:bodyPr>
          <a:lstStyle/>
          <a:p>
            <a:r>
              <a:rPr lang="ru-RU" sz="1600" dirty="0" smtClean="0"/>
              <a:t>Похожие молекулы для</a:t>
            </a:r>
            <a:r>
              <a:rPr lang="en-US" sz="1600" dirty="0" smtClean="0"/>
              <a:t> </a:t>
            </a:r>
            <a:r>
              <a:rPr lang="en-US" sz="1600" dirty="0"/>
              <a:t>A</a:t>
            </a:r>
            <a:endParaRPr lang="lt-LT" sz="1600" dirty="0"/>
          </a:p>
        </p:txBody>
      </p:sp>
      <p:sp>
        <p:nvSpPr>
          <p:cNvPr id="314375" name="Rectangle 7"/>
          <p:cNvSpPr>
            <a:spLocks noChangeArrowheads="1"/>
          </p:cNvSpPr>
          <p:nvPr/>
        </p:nvSpPr>
        <p:spPr bwMode="auto">
          <a:xfrm>
            <a:off x="5548733" y="5106670"/>
            <a:ext cx="2623667" cy="338554"/>
          </a:xfrm>
          <a:prstGeom prst="rect">
            <a:avLst/>
          </a:prstGeom>
          <a:noFill/>
          <a:ln w="9525">
            <a:noFill/>
            <a:miter lim="800000"/>
            <a:headEnd/>
            <a:tailEnd/>
          </a:ln>
          <a:effectLst/>
        </p:spPr>
        <p:txBody>
          <a:bodyPr wrap="none">
            <a:spAutoFit/>
          </a:bodyPr>
          <a:lstStyle/>
          <a:p>
            <a:r>
              <a:rPr lang="ru-RU" sz="1600" dirty="0" smtClean="0"/>
              <a:t>Похожие молекулы для</a:t>
            </a:r>
            <a:r>
              <a:rPr lang="en-US" sz="1600" dirty="0" smtClean="0"/>
              <a:t> </a:t>
            </a:r>
            <a:r>
              <a:rPr lang="ru-RU" sz="1600" dirty="0" smtClean="0"/>
              <a:t>Б</a:t>
            </a:r>
            <a:endParaRPr lang="lt-LT" sz="1600" dirty="0"/>
          </a:p>
        </p:txBody>
      </p:sp>
      <p:sp>
        <p:nvSpPr>
          <p:cNvPr id="314376" name="Rectangle 8"/>
          <p:cNvSpPr>
            <a:spLocks noChangeArrowheads="1"/>
          </p:cNvSpPr>
          <p:nvPr/>
        </p:nvSpPr>
        <p:spPr bwMode="auto">
          <a:xfrm>
            <a:off x="539750" y="5661025"/>
            <a:ext cx="7393884" cy="400110"/>
          </a:xfrm>
          <a:prstGeom prst="rect">
            <a:avLst/>
          </a:prstGeom>
          <a:noFill/>
          <a:ln w="9525">
            <a:noFill/>
            <a:miter lim="800000"/>
            <a:headEnd/>
            <a:tailEnd/>
          </a:ln>
          <a:effectLst/>
        </p:spPr>
        <p:txBody>
          <a:bodyPr wrap="none">
            <a:spAutoFit/>
          </a:bodyPr>
          <a:lstStyle/>
          <a:p>
            <a:r>
              <a:rPr lang="ru-RU" sz="2000" dirty="0" smtClean="0"/>
              <a:t>Рассчёт для какой молекулы заслуживает больше доверия?</a:t>
            </a:r>
            <a:endParaRPr lang="lt-LT" sz="2000" dirty="0"/>
          </a:p>
        </p:txBody>
      </p:sp>
      <p:sp>
        <p:nvSpPr>
          <p:cNvPr id="9" name="Rectangle 7"/>
          <p:cNvSpPr>
            <a:spLocks noChangeArrowheads="1"/>
          </p:cNvSpPr>
          <p:nvPr/>
        </p:nvSpPr>
        <p:spPr bwMode="auto">
          <a:xfrm>
            <a:off x="3923928" y="5106670"/>
            <a:ext cx="1354858" cy="338554"/>
          </a:xfrm>
          <a:prstGeom prst="rect">
            <a:avLst/>
          </a:prstGeom>
          <a:noFill/>
          <a:ln w="9525">
            <a:noFill/>
            <a:miter lim="800000"/>
            <a:headEnd/>
            <a:tailEnd/>
          </a:ln>
          <a:effectLst/>
        </p:spPr>
        <p:txBody>
          <a:bodyPr wrap="none">
            <a:spAutoFit/>
          </a:bodyPr>
          <a:lstStyle/>
          <a:p>
            <a:r>
              <a:rPr lang="en-US" sz="1600" i="1" dirty="0" smtClean="0"/>
              <a:t>SI</a:t>
            </a:r>
            <a:r>
              <a:rPr lang="en-US" sz="1600" dirty="0" smtClean="0"/>
              <a:t>(A) = </a:t>
            </a:r>
            <a:r>
              <a:rPr lang="en-US" sz="1600" i="1" dirty="0" smtClean="0"/>
              <a:t>SI</a:t>
            </a:r>
            <a:r>
              <a:rPr lang="en-US" sz="1600" dirty="0" smtClean="0"/>
              <a:t>(</a:t>
            </a:r>
            <a:r>
              <a:rPr lang="ru-RU" sz="1600" dirty="0" smtClean="0"/>
              <a:t>Б</a:t>
            </a:r>
            <a:r>
              <a:rPr lang="en-US" sz="1600" dirty="0" smtClean="0"/>
              <a:t>)</a:t>
            </a:r>
            <a:endParaRPr lang="lt-LT"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3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9" name="Rectangle 3"/>
          <p:cNvSpPr>
            <a:spLocks noGrp="1" noChangeArrowheads="1"/>
          </p:cNvSpPr>
          <p:nvPr>
            <p:ph type="body" sz="half" idx="1"/>
          </p:nvPr>
        </p:nvSpPr>
        <p:spPr>
          <a:xfrm>
            <a:off x="457200" y="2492375"/>
            <a:ext cx="4038600" cy="3633788"/>
          </a:xfrm>
        </p:spPr>
        <p:txBody>
          <a:bodyPr/>
          <a:lstStyle/>
          <a:p>
            <a:pPr>
              <a:lnSpc>
                <a:spcPct val="80000"/>
              </a:lnSpc>
              <a:buFontTx/>
              <a:buNone/>
            </a:pPr>
            <a:r>
              <a:rPr lang="ru-RU" sz="1800" b="1" dirty="0" smtClean="0"/>
              <a:t>Молекула А</a:t>
            </a:r>
            <a:r>
              <a:rPr lang="en-US" sz="1800" b="1" dirty="0" smtClean="0"/>
              <a:t>:</a:t>
            </a:r>
            <a:endParaRPr lang="en-US" sz="1800" b="1" dirty="0"/>
          </a:p>
          <a:p>
            <a:pPr>
              <a:lnSpc>
                <a:spcPct val="80000"/>
              </a:lnSpc>
              <a:buFontTx/>
              <a:buNone/>
            </a:pPr>
            <a:r>
              <a:rPr lang="en-US" sz="1600" dirty="0"/>
              <a:t>	</a:t>
            </a:r>
            <a:r>
              <a:rPr lang="ru-RU" sz="1600" dirty="0" smtClean="0"/>
              <a:t>Рассчёты, произведённые для похожих молекул находятся в хорошем соответствии с экспериментальными данными</a:t>
            </a:r>
            <a:endParaRPr lang="lt-LT" sz="1600" dirty="0"/>
          </a:p>
        </p:txBody>
      </p:sp>
      <p:sp>
        <p:nvSpPr>
          <p:cNvPr id="316420" name="Rectangle 4"/>
          <p:cNvSpPr>
            <a:spLocks noGrp="1" noChangeArrowheads="1"/>
          </p:cNvSpPr>
          <p:nvPr>
            <p:ph type="body" sz="half" idx="2"/>
          </p:nvPr>
        </p:nvSpPr>
        <p:spPr>
          <a:xfrm>
            <a:off x="4648200" y="2493963"/>
            <a:ext cx="4038600" cy="3095625"/>
          </a:xfrm>
        </p:spPr>
        <p:txBody>
          <a:bodyPr/>
          <a:lstStyle/>
          <a:p>
            <a:pPr>
              <a:lnSpc>
                <a:spcPct val="80000"/>
              </a:lnSpc>
              <a:buFontTx/>
              <a:buNone/>
            </a:pPr>
            <a:r>
              <a:rPr lang="ru-RU" sz="1800" b="1" dirty="0" smtClean="0"/>
              <a:t>Молекула Б</a:t>
            </a:r>
            <a:r>
              <a:rPr lang="en-US" sz="1800" b="1" dirty="0" smtClean="0"/>
              <a:t>:</a:t>
            </a:r>
            <a:endParaRPr lang="en-US" sz="1800" b="1" dirty="0"/>
          </a:p>
          <a:p>
            <a:pPr>
              <a:lnSpc>
                <a:spcPct val="80000"/>
              </a:lnSpc>
              <a:buFontTx/>
              <a:buNone/>
            </a:pPr>
            <a:r>
              <a:rPr lang="en-US" sz="1600" dirty="0"/>
              <a:t>	</a:t>
            </a:r>
            <a:r>
              <a:rPr lang="ru-RU" sz="1600" dirty="0" smtClean="0"/>
              <a:t>Рассчёты не соответствуют экспериментальным данным</a:t>
            </a:r>
            <a:endParaRPr lang="en-US" sz="1600" dirty="0"/>
          </a:p>
          <a:p>
            <a:pPr>
              <a:lnSpc>
                <a:spcPct val="80000"/>
              </a:lnSpc>
              <a:buFontTx/>
              <a:buNone/>
            </a:pPr>
            <a:endParaRPr lang="en-US" sz="1600" dirty="0"/>
          </a:p>
          <a:p>
            <a:pPr>
              <a:lnSpc>
                <a:spcPct val="80000"/>
              </a:lnSpc>
              <a:buFontTx/>
              <a:buNone/>
            </a:pPr>
            <a:r>
              <a:rPr lang="ru-RU" sz="1600" b="1" dirty="0" smtClean="0"/>
              <a:t>Причины</a:t>
            </a:r>
            <a:r>
              <a:rPr lang="en-US" sz="1600" b="1" dirty="0" smtClean="0"/>
              <a:t>:</a:t>
            </a:r>
            <a:endParaRPr lang="en-US" sz="1600" b="1" dirty="0"/>
          </a:p>
          <a:p>
            <a:pPr>
              <a:lnSpc>
                <a:spcPct val="80000"/>
              </a:lnSpc>
              <a:buFontTx/>
              <a:buAutoNum type="arabicPeriod"/>
            </a:pPr>
            <a:r>
              <a:rPr lang="ru-RU" sz="1600" dirty="0" smtClean="0"/>
              <a:t>Модель не работает как запланировано</a:t>
            </a:r>
            <a:endParaRPr lang="en-US" sz="1600" dirty="0"/>
          </a:p>
          <a:p>
            <a:pPr marL="762000" lvl="1" indent="-304800">
              <a:lnSpc>
                <a:spcPct val="80000"/>
              </a:lnSpc>
              <a:buFontTx/>
              <a:buAutoNum type="arabicPeriod"/>
            </a:pPr>
            <a:r>
              <a:rPr lang="ru-RU" sz="1400" dirty="0" smtClean="0">
                <a:latin typeface="Arial" charset="0"/>
              </a:rPr>
              <a:t>В принципе</a:t>
            </a:r>
            <a:endParaRPr lang="en-US" sz="1400" dirty="0">
              <a:latin typeface="Arial" charset="0"/>
            </a:endParaRPr>
          </a:p>
          <a:p>
            <a:pPr marL="762000" lvl="1" indent="-304800">
              <a:lnSpc>
                <a:spcPct val="80000"/>
              </a:lnSpc>
              <a:buFontTx/>
              <a:buAutoNum type="arabicPeriod"/>
            </a:pPr>
            <a:r>
              <a:rPr lang="ru-RU" sz="1400" dirty="0" smtClean="0">
                <a:latin typeface="Arial" charset="0"/>
              </a:rPr>
              <a:t>Для этого класса соединений</a:t>
            </a:r>
            <a:endParaRPr lang="en-US" sz="1400" dirty="0">
              <a:latin typeface="Arial" charset="0"/>
            </a:endParaRPr>
          </a:p>
          <a:p>
            <a:pPr marL="762000" lvl="1" indent="-304800">
              <a:lnSpc>
                <a:spcPct val="80000"/>
              </a:lnSpc>
              <a:buFontTx/>
              <a:buAutoNum type="arabicPeriod"/>
            </a:pPr>
            <a:r>
              <a:rPr lang="ru-RU" sz="1400" dirty="0" smtClean="0">
                <a:latin typeface="Arial" charset="0"/>
              </a:rPr>
              <a:t>Не работает алгоритм определения схожести</a:t>
            </a:r>
            <a:endParaRPr lang="en-US" sz="1400" dirty="0">
              <a:latin typeface="Arial" charset="0"/>
            </a:endParaRPr>
          </a:p>
          <a:p>
            <a:pPr>
              <a:lnSpc>
                <a:spcPct val="80000"/>
              </a:lnSpc>
              <a:buFontTx/>
              <a:buAutoNum type="arabicPeriod"/>
            </a:pPr>
            <a:r>
              <a:rPr lang="ru-RU" sz="1600" dirty="0" smtClean="0"/>
              <a:t>Ошибочные данные</a:t>
            </a:r>
            <a:endParaRPr lang="en-US" sz="1600" dirty="0"/>
          </a:p>
          <a:p>
            <a:pPr>
              <a:lnSpc>
                <a:spcPct val="80000"/>
              </a:lnSpc>
              <a:buFontTx/>
              <a:buAutoNum type="arabicPeriod"/>
            </a:pPr>
            <a:r>
              <a:rPr lang="ru-RU" sz="1600" dirty="0" smtClean="0"/>
              <a:t>Обе причины вместе</a:t>
            </a:r>
            <a:endParaRPr lang="lt-LT" sz="1600" dirty="0"/>
          </a:p>
        </p:txBody>
      </p:sp>
      <p:grpSp>
        <p:nvGrpSpPr>
          <p:cNvPr id="2" name="Group 7"/>
          <p:cNvGrpSpPr>
            <a:grpSpLocks/>
          </p:cNvGrpSpPr>
          <p:nvPr/>
        </p:nvGrpSpPr>
        <p:grpSpPr bwMode="auto">
          <a:xfrm>
            <a:off x="1835150" y="5661025"/>
            <a:ext cx="503238" cy="719138"/>
            <a:chOff x="476" y="2523"/>
            <a:chExt cx="1179" cy="1542"/>
          </a:xfrm>
        </p:grpSpPr>
        <p:sp>
          <p:nvSpPr>
            <p:cNvPr id="316424" name="Rectangle 8"/>
            <p:cNvSpPr>
              <a:spLocks noChangeArrowheads="1"/>
            </p:cNvSpPr>
            <p:nvPr/>
          </p:nvSpPr>
          <p:spPr bwMode="auto">
            <a:xfrm rot="-4140428">
              <a:off x="794" y="3203"/>
              <a:ext cx="1542" cy="181"/>
            </a:xfrm>
            <a:prstGeom prst="rect">
              <a:avLst/>
            </a:prstGeom>
            <a:solidFill>
              <a:srgbClr val="33CC33"/>
            </a:solidFill>
            <a:ln w="9525">
              <a:solidFill>
                <a:srgbClr val="33CC33"/>
              </a:solidFill>
              <a:miter lim="800000"/>
              <a:headEnd/>
              <a:tailEnd/>
            </a:ln>
            <a:effectLst/>
          </p:spPr>
          <p:txBody>
            <a:bodyPr wrap="none" anchor="ctr"/>
            <a:lstStyle/>
            <a:p>
              <a:endParaRPr lang="lt-LT"/>
            </a:p>
          </p:txBody>
        </p:sp>
        <p:sp>
          <p:nvSpPr>
            <p:cNvPr id="316425" name="Rectangle 9"/>
            <p:cNvSpPr>
              <a:spLocks noChangeArrowheads="1"/>
            </p:cNvSpPr>
            <p:nvPr/>
          </p:nvSpPr>
          <p:spPr bwMode="auto">
            <a:xfrm rot="2456988">
              <a:off x="476" y="3612"/>
              <a:ext cx="998" cy="181"/>
            </a:xfrm>
            <a:prstGeom prst="rect">
              <a:avLst/>
            </a:prstGeom>
            <a:solidFill>
              <a:srgbClr val="33CC33"/>
            </a:solidFill>
            <a:ln w="9525">
              <a:solidFill>
                <a:srgbClr val="33CC33"/>
              </a:solidFill>
              <a:miter lim="800000"/>
              <a:headEnd/>
              <a:tailEnd/>
            </a:ln>
            <a:effectLst/>
          </p:spPr>
          <p:txBody>
            <a:bodyPr wrap="none" anchor="ctr"/>
            <a:lstStyle/>
            <a:p>
              <a:endParaRPr lang="lt-LT"/>
            </a:p>
          </p:txBody>
        </p:sp>
      </p:grpSp>
      <p:grpSp>
        <p:nvGrpSpPr>
          <p:cNvPr id="3" name="Group 10"/>
          <p:cNvGrpSpPr>
            <a:grpSpLocks/>
          </p:cNvGrpSpPr>
          <p:nvPr/>
        </p:nvGrpSpPr>
        <p:grpSpPr bwMode="auto">
          <a:xfrm>
            <a:off x="6140450" y="5807075"/>
            <a:ext cx="576263" cy="574675"/>
            <a:chOff x="3868" y="3658"/>
            <a:chExt cx="363" cy="362"/>
          </a:xfrm>
        </p:grpSpPr>
        <p:sp>
          <p:nvSpPr>
            <p:cNvPr id="316427" name="Rectangle 11"/>
            <p:cNvSpPr>
              <a:spLocks noChangeArrowheads="1"/>
            </p:cNvSpPr>
            <p:nvPr/>
          </p:nvSpPr>
          <p:spPr bwMode="auto">
            <a:xfrm rot="-24507067">
              <a:off x="3858" y="3814"/>
              <a:ext cx="362" cy="49"/>
            </a:xfrm>
            <a:prstGeom prst="rect">
              <a:avLst/>
            </a:prstGeom>
            <a:solidFill>
              <a:srgbClr val="FF0000"/>
            </a:solidFill>
            <a:ln w="9525">
              <a:solidFill>
                <a:srgbClr val="FF0000"/>
              </a:solidFill>
              <a:miter lim="800000"/>
              <a:headEnd/>
              <a:tailEnd/>
            </a:ln>
            <a:effectLst/>
          </p:spPr>
          <p:txBody>
            <a:bodyPr wrap="none" anchor="ctr"/>
            <a:lstStyle/>
            <a:p>
              <a:endParaRPr lang="lt-LT"/>
            </a:p>
          </p:txBody>
        </p:sp>
        <p:sp>
          <p:nvSpPr>
            <p:cNvPr id="316428" name="Rectangle 12"/>
            <p:cNvSpPr>
              <a:spLocks noChangeArrowheads="1"/>
            </p:cNvSpPr>
            <p:nvPr/>
          </p:nvSpPr>
          <p:spPr bwMode="auto">
            <a:xfrm rot="2456988">
              <a:off x="3868" y="3825"/>
              <a:ext cx="363" cy="45"/>
            </a:xfrm>
            <a:prstGeom prst="rect">
              <a:avLst/>
            </a:prstGeom>
            <a:solidFill>
              <a:srgbClr val="FF0000"/>
            </a:solidFill>
            <a:ln w="9525">
              <a:solidFill>
                <a:srgbClr val="FF0000"/>
              </a:solidFill>
              <a:miter lim="800000"/>
              <a:headEnd/>
              <a:tailEnd/>
            </a:ln>
            <a:effectLst/>
          </p:spPr>
          <p:txBody>
            <a:bodyPr wrap="none" anchor="ctr"/>
            <a:lstStyle/>
            <a:p>
              <a:endParaRPr lang="lt-LT"/>
            </a:p>
          </p:txBody>
        </p:sp>
      </p:grpSp>
      <p:pic>
        <p:nvPicPr>
          <p:cNvPr id="193538" name="Picture 2"/>
          <p:cNvPicPr>
            <a:picLocks noChangeAspect="1" noChangeArrowheads="1"/>
          </p:cNvPicPr>
          <p:nvPr/>
        </p:nvPicPr>
        <p:blipFill>
          <a:blip r:embed="rId3" cstate="print"/>
          <a:srcRect/>
          <a:stretch>
            <a:fillRect/>
          </a:stretch>
        </p:blipFill>
        <p:spPr bwMode="auto">
          <a:xfrm>
            <a:off x="1187624" y="529885"/>
            <a:ext cx="2088232" cy="1818995"/>
          </a:xfrm>
          <a:prstGeom prst="rect">
            <a:avLst/>
          </a:prstGeom>
          <a:noFill/>
          <a:ln w="9525">
            <a:noFill/>
            <a:miter lim="800000"/>
            <a:headEnd/>
            <a:tailEnd/>
          </a:ln>
          <a:effectLst/>
        </p:spPr>
      </p:pic>
      <p:pic>
        <p:nvPicPr>
          <p:cNvPr id="193540" name="Picture 4"/>
          <p:cNvPicPr>
            <a:picLocks noChangeAspect="1" noChangeArrowheads="1"/>
          </p:cNvPicPr>
          <p:nvPr/>
        </p:nvPicPr>
        <p:blipFill>
          <a:blip r:embed="rId4" cstate="print"/>
          <a:srcRect/>
          <a:stretch>
            <a:fillRect/>
          </a:stretch>
        </p:blipFill>
        <p:spPr bwMode="auto">
          <a:xfrm>
            <a:off x="5004048" y="404664"/>
            <a:ext cx="2304256" cy="200807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642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642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642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642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6420">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6420">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6420">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2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8466" name="Object 2"/>
          <p:cNvGraphicFramePr>
            <a:graphicFrameLocks noChangeAspect="1"/>
          </p:cNvGraphicFramePr>
          <p:nvPr/>
        </p:nvGraphicFramePr>
        <p:xfrm>
          <a:off x="971550" y="2276872"/>
          <a:ext cx="6227763" cy="1150938"/>
        </p:xfrm>
        <a:graphic>
          <a:graphicData uri="http://schemas.openxmlformats.org/presentationml/2006/ole">
            <p:oleObj spid="_x0000_s191490" name="Equation" r:id="rId4" imgW="2006600" imgH="368300" progId="Equation.3">
              <p:embed/>
            </p:oleObj>
          </a:graphicData>
        </a:graphic>
      </p:graphicFrame>
      <p:sp>
        <p:nvSpPr>
          <p:cNvPr id="318467" name="Rectangle 3"/>
          <p:cNvSpPr>
            <a:spLocks noGrp="1" noChangeArrowheads="1"/>
          </p:cNvSpPr>
          <p:nvPr>
            <p:ph type="title"/>
          </p:nvPr>
        </p:nvSpPr>
        <p:spPr/>
        <p:txBody>
          <a:bodyPr/>
          <a:lstStyle/>
          <a:p>
            <a:r>
              <a:rPr lang="ru-RU" dirty="0" smtClean="0"/>
              <a:t>Индекс согласованности</a:t>
            </a:r>
            <a:endParaRPr lang="lt-LT" dirty="0"/>
          </a:p>
        </p:txBody>
      </p:sp>
      <p:sp>
        <p:nvSpPr>
          <p:cNvPr id="318468" name="Rectangle 4"/>
          <p:cNvSpPr>
            <a:spLocks noGrp="1" noChangeArrowheads="1"/>
          </p:cNvSpPr>
          <p:nvPr>
            <p:ph idx="1"/>
          </p:nvPr>
        </p:nvSpPr>
        <p:spPr>
          <a:xfrm>
            <a:off x="457200" y="1412776"/>
            <a:ext cx="8229600" cy="4713387"/>
          </a:xfrm>
        </p:spPr>
        <p:txBody>
          <a:bodyPr/>
          <a:lstStyle/>
          <a:p>
            <a:pPr>
              <a:buFontTx/>
              <a:buNone/>
            </a:pPr>
            <a:r>
              <a:rPr lang="lt-LT" dirty="0" smtClean="0"/>
              <a:t>MDCI: </a:t>
            </a:r>
            <a:r>
              <a:rPr lang="lt-LT" b="1" dirty="0" err="1" smtClean="0"/>
              <a:t>M</a:t>
            </a:r>
            <a:r>
              <a:rPr lang="lt-LT" dirty="0" err="1" smtClean="0"/>
              <a:t>odel-</a:t>
            </a:r>
            <a:r>
              <a:rPr lang="lt-LT" b="1" dirty="0" err="1" smtClean="0"/>
              <a:t>D</a:t>
            </a:r>
            <a:r>
              <a:rPr lang="lt-LT" dirty="0" err="1" smtClean="0"/>
              <a:t>ata</a:t>
            </a:r>
            <a:r>
              <a:rPr lang="lt-LT" dirty="0" smtClean="0"/>
              <a:t> </a:t>
            </a:r>
            <a:r>
              <a:rPr lang="lt-LT" b="1" dirty="0" err="1" smtClean="0"/>
              <a:t>C</a:t>
            </a:r>
            <a:r>
              <a:rPr lang="lt-LT" dirty="0" err="1" smtClean="0"/>
              <a:t>onsistency</a:t>
            </a:r>
            <a:r>
              <a:rPr lang="lt-LT" dirty="0" smtClean="0"/>
              <a:t> </a:t>
            </a:r>
            <a:r>
              <a:rPr lang="lt-LT" b="1" dirty="0" err="1" smtClean="0"/>
              <a:t>I</a:t>
            </a:r>
            <a:r>
              <a:rPr lang="lt-LT" dirty="0" err="1" smtClean="0"/>
              <a:t>ndex</a:t>
            </a:r>
            <a:endParaRPr lang="lt-LT" dirty="0"/>
          </a:p>
        </p:txBody>
      </p:sp>
      <p:sp>
        <p:nvSpPr>
          <p:cNvPr id="318469" name="Rectangle 5"/>
          <p:cNvSpPr>
            <a:spLocks noChangeArrowheads="1"/>
          </p:cNvSpPr>
          <p:nvPr/>
        </p:nvSpPr>
        <p:spPr bwMode="auto">
          <a:xfrm>
            <a:off x="0" y="3459560"/>
            <a:ext cx="9144000" cy="0"/>
          </a:xfrm>
          <a:prstGeom prst="rect">
            <a:avLst/>
          </a:prstGeom>
          <a:noFill/>
          <a:ln w="9525">
            <a:noFill/>
            <a:miter lim="800000"/>
            <a:headEnd/>
            <a:tailEnd/>
          </a:ln>
          <a:effectLst/>
        </p:spPr>
        <p:txBody>
          <a:bodyPr wrap="none" anchor="ctr">
            <a:spAutoFit/>
          </a:bodyPr>
          <a:lstStyle/>
          <a:p>
            <a:endParaRPr lang="lt-LT"/>
          </a:p>
        </p:txBody>
      </p:sp>
      <p:grpSp>
        <p:nvGrpSpPr>
          <p:cNvPr id="2" name="Group 6"/>
          <p:cNvGrpSpPr>
            <a:grpSpLocks/>
          </p:cNvGrpSpPr>
          <p:nvPr/>
        </p:nvGrpSpPr>
        <p:grpSpPr bwMode="auto">
          <a:xfrm>
            <a:off x="4610102" y="2276873"/>
            <a:ext cx="4211638" cy="2016126"/>
            <a:chOff x="2859" y="1298"/>
            <a:chExt cx="2653" cy="1270"/>
          </a:xfrm>
        </p:grpSpPr>
        <p:sp>
          <p:nvSpPr>
            <p:cNvPr id="318471" name="Text Box 7"/>
            <p:cNvSpPr txBox="1">
              <a:spLocks noChangeArrowheads="1"/>
            </p:cNvSpPr>
            <p:nvPr/>
          </p:nvSpPr>
          <p:spPr bwMode="auto">
            <a:xfrm>
              <a:off x="3289" y="2355"/>
              <a:ext cx="2223" cy="213"/>
            </a:xfrm>
            <a:prstGeom prst="rect">
              <a:avLst/>
            </a:prstGeom>
            <a:noFill/>
            <a:ln w="9525">
              <a:noFill/>
              <a:miter lim="800000"/>
              <a:headEnd/>
              <a:tailEnd/>
            </a:ln>
            <a:effectLst/>
          </p:spPr>
          <p:txBody>
            <a:bodyPr>
              <a:spAutoFit/>
            </a:bodyPr>
            <a:lstStyle/>
            <a:p>
              <a:r>
                <a:rPr lang="ru-RU" sz="1600" dirty="0" smtClean="0"/>
                <a:t>Сумма квадратов ошибок рассчёта</a:t>
              </a:r>
              <a:endParaRPr lang="lt-LT" sz="1600" dirty="0"/>
            </a:p>
          </p:txBody>
        </p:sp>
        <p:sp>
          <p:nvSpPr>
            <p:cNvPr id="318472" name="Oval 8"/>
            <p:cNvSpPr>
              <a:spLocks noChangeArrowheads="1"/>
            </p:cNvSpPr>
            <p:nvPr/>
          </p:nvSpPr>
          <p:spPr bwMode="auto">
            <a:xfrm>
              <a:off x="2859" y="1298"/>
              <a:ext cx="681" cy="545"/>
            </a:xfrm>
            <a:prstGeom prst="ellipse">
              <a:avLst/>
            </a:prstGeom>
            <a:noFill/>
            <a:ln w="19050">
              <a:solidFill>
                <a:srgbClr val="FF0000"/>
              </a:solidFill>
              <a:round/>
              <a:headEnd/>
              <a:tailEnd/>
            </a:ln>
            <a:effectLst/>
          </p:spPr>
          <p:txBody>
            <a:bodyPr wrap="none" anchor="ctr"/>
            <a:lstStyle/>
            <a:p>
              <a:endParaRPr lang="lt-LT"/>
            </a:p>
          </p:txBody>
        </p:sp>
        <p:sp>
          <p:nvSpPr>
            <p:cNvPr id="318473" name="Line 9"/>
            <p:cNvSpPr>
              <a:spLocks noChangeShapeType="1"/>
            </p:cNvSpPr>
            <p:nvPr/>
          </p:nvSpPr>
          <p:spPr bwMode="auto">
            <a:xfrm flipH="1" flipV="1">
              <a:off x="3288" y="1842"/>
              <a:ext cx="227" cy="499"/>
            </a:xfrm>
            <a:prstGeom prst="line">
              <a:avLst/>
            </a:prstGeom>
            <a:noFill/>
            <a:ln w="9525">
              <a:solidFill>
                <a:schemeClr val="tx1"/>
              </a:solidFill>
              <a:round/>
              <a:headEnd/>
              <a:tailEnd type="triangle" w="med" len="med"/>
            </a:ln>
            <a:effectLst/>
          </p:spPr>
          <p:txBody>
            <a:bodyPr/>
            <a:lstStyle/>
            <a:p>
              <a:endParaRPr lang="lt-LT"/>
            </a:p>
          </p:txBody>
        </p:sp>
      </p:grpSp>
      <p:grpSp>
        <p:nvGrpSpPr>
          <p:cNvPr id="3" name="Group 10"/>
          <p:cNvGrpSpPr>
            <a:grpSpLocks/>
          </p:cNvGrpSpPr>
          <p:nvPr/>
        </p:nvGrpSpPr>
        <p:grpSpPr bwMode="auto">
          <a:xfrm>
            <a:off x="2051050" y="2421335"/>
            <a:ext cx="5257800" cy="2066925"/>
            <a:chOff x="1292" y="1389"/>
            <a:chExt cx="3312" cy="1302"/>
          </a:xfrm>
        </p:grpSpPr>
        <p:sp>
          <p:nvSpPr>
            <p:cNvPr id="318475" name="Oval 11"/>
            <p:cNvSpPr>
              <a:spLocks noChangeArrowheads="1"/>
            </p:cNvSpPr>
            <p:nvPr/>
          </p:nvSpPr>
          <p:spPr bwMode="auto">
            <a:xfrm>
              <a:off x="4241" y="1389"/>
              <a:ext cx="363" cy="408"/>
            </a:xfrm>
            <a:prstGeom prst="ellipse">
              <a:avLst/>
            </a:prstGeom>
            <a:noFill/>
            <a:ln w="19050">
              <a:solidFill>
                <a:srgbClr val="FF0000"/>
              </a:solidFill>
              <a:round/>
              <a:headEnd/>
              <a:tailEnd/>
            </a:ln>
            <a:effectLst/>
          </p:spPr>
          <p:txBody>
            <a:bodyPr wrap="none" anchor="ctr"/>
            <a:lstStyle/>
            <a:p>
              <a:endParaRPr lang="lt-LT"/>
            </a:p>
          </p:txBody>
        </p:sp>
        <p:sp>
          <p:nvSpPr>
            <p:cNvPr id="318476" name="Oval 12"/>
            <p:cNvSpPr>
              <a:spLocks noChangeArrowheads="1"/>
            </p:cNvSpPr>
            <p:nvPr/>
          </p:nvSpPr>
          <p:spPr bwMode="auto">
            <a:xfrm>
              <a:off x="1655" y="1661"/>
              <a:ext cx="363" cy="408"/>
            </a:xfrm>
            <a:prstGeom prst="ellipse">
              <a:avLst/>
            </a:prstGeom>
            <a:noFill/>
            <a:ln w="19050">
              <a:solidFill>
                <a:srgbClr val="FF0000"/>
              </a:solidFill>
              <a:round/>
              <a:headEnd/>
              <a:tailEnd/>
            </a:ln>
            <a:effectLst/>
          </p:spPr>
          <p:txBody>
            <a:bodyPr wrap="none" anchor="ctr"/>
            <a:lstStyle/>
            <a:p>
              <a:endParaRPr lang="lt-LT"/>
            </a:p>
          </p:txBody>
        </p:sp>
        <p:sp>
          <p:nvSpPr>
            <p:cNvPr id="318477" name="Line 13"/>
            <p:cNvSpPr>
              <a:spLocks noChangeShapeType="1"/>
            </p:cNvSpPr>
            <p:nvPr/>
          </p:nvSpPr>
          <p:spPr bwMode="auto">
            <a:xfrm flipH="1" flipV="1">
              <a:off x="1837" y="2160"/>
              <a:ext cx="90" cy="272"/>
            </a:xfrm>
            <a:prstGeom prst="line">
              <a:avLst/>
            </a:prstGeom>
            <a:noFill/>
            <a:ln w="9525">
              <a:solidFill>
                <a:schemeClr val="tx1"/>
              </a:solidFill>
              <a:round/>
              <a:headEnd/>
              <a:tailEnd type="triangle" w="med" len="med"/>
            </a:ln>
            <a:effectLst/>
          </p:spPr>
          <p:txBody>
            <a:bodyPr/>
            <a:lstStyle/>
            <a:p>
              <a:endParaRPr lang="lt-LT"/>
            </a:p>
          </p:txBody>
        </p:sp>
        <p:sp>
          <p:nvSpPr>
            <p:cNvPr id="318478" name="Line 14"/>
            <p:cNvSpPr>
              <a:spLocks noChangeShapeType="1"/>
            </p:cNvSpPr>
            <p:nvPr/>
          </p:nvSpPr>
          <p:spPr bwMode="auto">
            <a:xfrm flipV="1">
              <a:off x="2245" y="1752"/>
              <a:ext cx="1996" cy="726"/>
            </a:xfrm>
            <a:prstGeom prst="line">
              <a:avLst/>
            </a:prstGeom>
            <a:noFill/>
            <a:ln w="9525">
              <a:solidFill>
                <a:schemeClr val="tx1"/>
              </a:solidFill>
              <a:round/>
              <a:headEnd/>
              <a:tailEnd type="triangle" w="med" len="med"/>
            </a:ln>
            <a:effectLst/>
          </p:spPr>
          <p:txBody>
            <a:bodyPr/>
            <a:lstStyle/>
            <a:p>
              <a:endParaRPr lang="lt-LT"/>
            </a:p>
          </p:txBody>
        </p:sp>
        <p:sp>
          <p:nvSpPr>
            <p:cNvPr id="318479" name="Text Box 15"/>
            <p:cNvSpPr txBox="1">
              <a:spLocks noChangeArrowheads="1"/>
            </p:cNvSpPr>
            <p:nvPr/>
          </p:nvSpPr>
          <p:spPr bwMode="auto">
            <a:xfrm>
              <a:off x="1292" y="2478"/>
              <a:ext cx="1906" cy="213"/>
            </a:xfrm>
            <a:prstGeom prst="rect">
              <a:avLst/>
            </a:prstGeom>
            <a:noFill/>
            <a:ln w="9525">
              <a:noFill/>
              <a:miter lim="800000"/>
              <a:headEnd/>
              <a:tailEnd/>
            </a:ln>
            <a:effectLst/>
          </p:spPr>
          <p:txBody>
            <a:bodyPr>
              <a:spAutoFit/>
            </a:bodyPr>
            <a:lstStyle/>
            <a:p>
              <a:r>
                <a:rPr lang="ru-RU" sz="1600" dirty="0" smtClean="0"/>
                <a:t>Приведение к интервалу </a:t>
              </a:r>
              <a:r>
                <a:rPr lang="en-US" sz="1600" dirty="0" smtClean="0"/>
                <a:t>[0;1]</a:t>
              </a:r>
              <a:endParaRPr lang="lt-LT" sz="1600" dirty="0"/>
            </a:p>
          </p:txBody>
        </p:sp>
      </p:grpSp>
      <p:sp>
        <p:nvSpPr>
          <p:cNvPr id="318480" name="Rectangle 16"/>
          <p:cNvSpPr>
            <a:spLocks noChangeArrowheads="1"/>
          </p:cNvSpPr>
          <p:nvPr/>
        </p:nvSpPr>
        <p:spPr bwMode="auto">
          <a:xfrm>
            <a:off x="0" y="3459560"/>
            <a:ext cx="9144000" cy="0"/>
          </a:xfrm>
          <a:prstGeom prst="rect">
            <a:avLst/>
          </a:prstGeom>
          <a:noFill/>
          <a:ln w="9525">
            <a:noFill/>
            <a:miter lim="800000"/>
            <a:headEnd/>
            <a:tailEnd/>
          </a:ln>
          <a:effectLst/>
        </p:spPr>
        <p:txBody>
          <a:bodyPr wrap="none" anchor="ctr">
            <a:spAutoFit/>
          </a:bodyPr>
          <a:lstStyle/>
          <a:p>
            <a:endParaRPr lang="lt-LT"/>
          </a:p>
        </p:txBody>
      </p:sp>
      <p:sp>
        <p:nvSpPr>
          <p:cNvPr id="318481" name="Rectangle 17"/>
          <p:cNvSpPr>
            <a:spLocks noChangeArrowheads="1"/>
          </p:cNvSpPr>
          <p:nvPr/>
        </p:nvSpPr>
        <p:spPr bwMode="auto">
          <a:xfrm>
            <a:off x="0" y="3530997"/>
            <a:ext cx="9144000" cy="0"/>
          </a:xfrm>
          <a:prstGeom prst="rect">
            <a:avLst/>
          </a:prstGeom>
          <a:noFill/>
          <a:ln w="9525">
            <a:noFill/>
            <a:miter lim="800000"/>
            <a:headEnd/>
            <a:tailEnd/>
          </a:ln>
          <a:effectLst/>
        </p:spPr>
        <p:txBody>
          <a:bodyPr wrap="none" anchor="ctr">
            <a:spAutoFit/>
          </a:bodyPr>
          <a:lstStyle/>
          <a:p>
            <a:endParaRPr lang="lt-LT"/>
          </a:p>
        </p:txBody>
      </p:sp>
      <p:sp>
        <p:nvSpPr>
          <p:cNvPr id="318482" name="Rectangle 18"/>
          <p:cNvSpPr>
            <a:spLocks noChangeArrowheads="1"/>
          </p:cNvSpPr>
          <p:nvPr/>
        </p:nvSpPr>
        <p:spPr bwMode="auto">
          <a:xfrm>
            <a:off x="0" y="3550047"/>
            <a:ext cx="9144000" cy="0"/>
          </a:xfrm>
          <a:prstGeom prst="rect">
            <a:avLst/>
          </a:prstGeom>
          <a:noFill/>
          <a:ln w="9525">
            <a:noFill/>
            <a:miter lim="800000"/>
            <a:headEnd/>
            <a:tailEnd/>
          </a:ln>
          <a:effectLst/>
        </p:spPr>
        <p:txBody>
          <a:bodyPr wrap="none" anchor="ctr">
            <a:spAutoFit/>
          </a:bodyPr>
          <a:lstStyle/>
          <a:p>
            <a:endParaRPr lang="lt-LT"/>
          </a:p>
        </p:txBody>
      </p:sp>
      <p:sp>
        <p:nvSpPr>
          <p:cNvPr id="318483" name="Rectangle 19"/>
          <p:cNvSpPr>
            <a:spLocks noChangeArrowheads="1"/>
          </p:cNvSpPr>
          <p:nvPr/>
        </p:nvSpPr>
        <p:spPr bwMode="auto">
          <a:xfrm>
            <a:off x="0" y="3530997"/>
            <a:ext cx="9144000" cy="0"/>
          </a:xfrm>
          <a:prstGeom prst="rect">
            <a:avLst/>
          </a:prstGeom>
          <a:noFill/>
          <a:ln w="9525">
            <a:noFill/>
            <a:miter lim="800000"/>
            <a:headEnd/>
            <a:tailEnd/>
          </a:ln>
          <a:effectLst/>
        </p:spPr>
        <p:txBody>
          <a:bodyPr wrap="none" anchor="ctr">
            <a:spAutoFit/>
          </a:bodyPr>
          <a:lstStyle/>
          <a:p>
            <a:endParaRPr lang="lt-LT"/>
          </a:p>
        </p:txBody>
      </p:sp>
      <p:sp>
        <p:nvSpPr>
          <p:cNvPr id="318484" name="Rectangle 20"/>
          <p:cNvSpPr>
            <a:spLocks noChangeArrowheads="1"/>
          </p:cNvSpPr>
          <p:nvPr/>
        </p:nvSpPr>
        <p:spPr bwMode="auto">
          <a:xfrm>
            <a:off x="0" y="3545285"/>
            <a:ext cx="9144000" cy="0"/>
          </a:xfrm>
          <a:prstGeom prst="rect">
            <a:avLst/>
          </a:prstGeom>
          <a:noFill/>
          <a:ln w="9525">
            <a:noFill/>
            <a:miter lim="800000"/>
            <a:headEnd/>
            <a:tailEnd/>
          </a:ln>
          <a:effectLst/>
        </p:spPr>
        <p:txBody>
          <a:bodyPr wrap="none" anchor="ctr">
            <a:spAutoFit/>
          </a:bodyPr>
          <a:lstStyle/>
          <a:p>
            <a:endParaRPr lang="lt-LT"/>
          </a:p>
        </p:txBody>
      </p:sp>
      <p:grpSp>
        <p:nvGrpSpPr>
          <p:cNvPr id="4" name="Group 21"/>
          <p:cNvGrpSpPr>
            <a:grpSpLocks/>
          </p:cNvGrpSpPr>
          <p:nvPr/>
        </p:nvGrpSpPr>
        <p:grpSpPr bwMode="auto">
          <a:xfrm>
            <a:off x="827088" y="4652965"/>
            <a:ext cx="7561262" cy="1871663"/>
            <a:chOff x="521" y="2542"/>
            <a:chExt cx="4763" cy="1179"/>
          </a:xfrm>
        </p:grpSpPr>
        <p:graphicFrame>
          <p:nvGraphicFramePr>
            <p:cNvPr id="318486" name="Object 22"/>
            <p:cNvGraphicFramePr>
              <a:graphicFrameLocks noChangeAspect="1"/>
            </p:cNvGraphicFramePr>
            <p:nvPr/>
          </p:nvGraphicFramePr>
          <p:xfrm>
            <a:off x="537" y="2542"/>
            <a:ext cx="257" cy="325"/>
          </p:xfrm>
          <a:graphic>
            <a:graphicData uri="http://schemas.openxmlformats.org/presentationml/2006/ole">
              <p:oleObj spid="_x0000_s191491" name="Equation" r:id="rId5" imgW="177646" imgH="228402" progId="Equation.3">
                <p:embed/>
              </p:oleObj>
            </a:graphicData>
          </a:graphic>
        </p:graphicFrame>
        <p:graphicFrame>
          <p:nvGraphicFramePr>
            <p:cNvPr id="318487" name="Object 23"/>
            <p:cNvGraphicFramePr>
              <a:graphicFrameLocks noChangeAspect="1"/>
            </p:cNvGraphicFramePr>
            <p:nvPr/>
          </p:nvGraphicFramePr>
          <p:xfrm>
            <a:off x="567" y="2847"/>
            <a:ext cx="205" cy="256"/>
          </p:xfrm>
          <a:graphic>
            <a:graphicData uri="http://schemas.openxmlformats.org/presentationml/2006/ole">
              <p:oleObj spid="_x0000_s191492" name="Equation" r:id="rId6" imgW="152334" imgH="190417" progId="Equation.3">
                <p:embed/>
              </p:oleObj>
            </a:graphicData>
          </a:graphic>
        </p:graphicFrame>
        <p:graphicFrame>
          <p:nvGraphicFramePr>
            <p:cNvPr id="318488" name="Object 24"/>
            <p:cNvGraphicFramePr>
              <a:graphicFrameLocks noChangeAspect="1"/>
            </p:cNvGraphicFramePr>
            <p:nvPr/>
          </p:nvGraphicFramePr>
          <p:xfrm>
            <a:off x="521" y="3157"/>
            <a:ext cx="311" cy="325"/>
          </p:xfrm>
          <a:graphic>
            <a:graphicData uri="http://schemas.openxmlformats.org/presentationml/2006/ole">
              <p:oleObj spid="_x0000_s191493" name="Equation" r:id="rId7" imgW="215806" imgH="228501" progId="Equation.3">
                <p:embed/>
              </p:oleObj>
            </a:graphicData>
          </a:graphic>
        </p:graphicFrame>
        <p:graphicFrame>
          <p:nvGraphicFramePr>
            <p:cNvPr id="318489" name="Object 25"/>
            <p:cNvGraphicFramePr>
              <a:graphicFrameLocks noChangeAspect="1"/>
            </p:cNvGraphicFramePr>
            <p:nvPr/>
          </p:nvGraphicFramePr>
          <p:xfrm>
            <a:off x="521" y="3438"/>
            <a:ext cx="363" cy="283"/>
          </p:xfrm>
          <a:graphic>
            <a:graphicData uri="http://schemas.openxmlformats.org/presentationml/2006/ole">
              <p:oleObj spid="_x0000_s191494" name="Equation" r:id="rId8" imgW="253780" imgH="203024" progId="Equation.3">
                <p:embed/>
              </p:oleObj>
            </a:graphicData>
          </a:graphic>
        </p:graphicFrame>
        <p:sp>
          <p:nvSpPr>
            <p:cNvPr id="318490" name="Rectangle 26"/>
            <p:cNvSpPr>
              <a:spLocks noChangeArrowheads="1"/>
            </p:cNvSpPr>
            <p:nvPr/>
          </p:nvSpPr>
          <p:spPr bwMode="auto">
            <a:xfrm>
              <a:off x="839" y="2595"/>
              <a:ext cx="4445" cy="407"/>
            </a:xfrm>
            <a:prstGeom prst="rect">
              <a:avLst/>
            </a:prstGeom>
            <a:noFill/>
            <a:ln w="9525">
              <a:noFill/>
              <a:miter lim="800000"/>
              <a:headEnd/>
              <a:tailEnd/>
            </a:ln>
            <a:effectLst/>
          </p:spPr>
          <p:txBody>
            <a:bodyPr>
              <a:spAutoFit/>
            </a:bodyPr>
            <a:lstStyle/>
            <a:p>
              <a:r>
                <a:rPr lang="ru-RU" dirty="0" smtClean="0"/>
                <a:t>- Разница между экспериментом и рассчётом для </a:t>
              </a:r>
              <a:r>
                <a:rPr lang="en-US" dirty="0" err="1" smtClean="0"/>
                <a:t>i</a:t>
              </a:r>
              <a:r>
                <a:rPr lang="ru-RU" dirty="0" smtClean="0"/>
                <a:t>-ого</a:t>
              </a:r>
              <a:r>
                <a:rPr lang="en-US" dirty="0" smtClean="0"/>
                <a:t> </a:t>
              </a:r>
              <a:r>
                <a:rPr lang="ru-RU" dirty="0" smtClean="0"/>
                <a:t>«соседа»</a:t>
              </a:r>
              <a:endParaRPr lang="lt-LT" dirty="0" smtClean="0"/>
            </a:p>
            <a:p>
              <a:r>
                <a:rPr lang="ru-RU" dirty="0" smtClean="0"/>
                <a:t>  </a:t>
              </a:r>
              <a:r>
                <a:rPr lang="lt-LT" dirty="0" smtClean="0"/>
                <a:t> </a:t>
              </a:r>
              <a:endParaRPr lang="lt-LT" dirty="0"/>
            </a:p>
          </p:txBody>
        </p:sp>
        <p:sp>
          <p:nvSpPr>
            <p:cNvPr id="318491" name="Rectangle 27"/>
            <p:cNvSpPr>
              <a:spLocks noChangeArrowheads="1"/>
            </p:cNvSpPr>
            <p:nvPr/>
          </p:nvSpPr>
          <p:spPr bwMode="auto">
            <a:xfrm>
              <a:off x="839" y="2889"/>
              <a:ext cx="4445" cy="231"/>
            </a:xfrm>
            <a:prstGeom prst="rect">
              <a:avLst/>
            </a:prstGeom>
            <a:noFill/>
            <a:ln w="9525">
              <a:noFill/>
              <a:miter lim="800000"/>
              <a:headEnd/>
              <a:tailEnd/>
            </a:ln>
            <a:effectLst/>
          </p:spPr>
          <p:txBody>
            <a:bodyPr>
              <a:spAutoFit/>
            </a:bodyPr>
            <a:lstStyle/>
            <a:p>
              <a:r>
                <a:rPr lang="en-US" dirty="0"/>
                <a:t>- </a:t>
              </a:r>
              <a:r>
                <a:rPr lang="ru-RU" dirty="0" smtClean="0"/>
                <a:t>Среднее значение </a:t>
              </a:r>
              <a:r>
                <a:rPr lang="el-GR" dirty="0" smtClean="0"/>
                <a:t>Δ</a:t>
              </a:r>
              <a:r>
                <a:rPr lang="ru-RU" dirty="0" smtClean="0"/>
                <a:t> для «соседей»</a:t>
              </a:r>
              <a:endParaRPr lang="lt-LT" dirty="0"/>
            </a:p>
          </p:txBody>
        </p:sp>
        <p:sp>
          <p:nvSpPr>
            <p:cNvPr id="318492" name="Rectangle 28"/>
            <p:cNvSpPr>
              <a:spLocks noChangeArrowheads="1"/>
            </p:cNvSpPr>
            <p:nvPr/>
          </p:nvSpPr>
          <p:spPr bwMode="auto">
            <a:xfrm>
              <a:off x="839" y="3161"/>
              <a:ext cx="4445" cy="231"/>
            </a:xfrm>
            <a:prstGeom prst="rect">
              <a:avLst/>
            </a:prstGeom>
            <a:noFill/>
            <a:ln w="9525">
              <a:noFill/>
              <a:miter lim="800000"/>
              <a:headEnd/>
              <a:tailEnd/>
            </a:ln>
            <a:effectLst/>
          </p:spPr>
          <p:txBody>
            <a:bodyPr>
              <a:spAutoFit/>
            </a:bodyPr>
            <a:lstStyle/>
            <a:p>
              <a:r>
                <a:rPr lang="en-US" dirty="0"/>
                <a:t>- </a:t>
              </a:r>
              <a:r>
                <a:rPr lang="ru-RU" dirty="0" smtClean="0"/>
                <a:t>Индекс схожести с</a:t>
              </a:r>
              <a:r>
                <a:rPr lang="en-US" dirty="0" smtClean="0"/>
                <a:t> </a:t>
              </a:r>
              <a:r>
                <a:rPr lang="en-US" dirty="0" err="1" smtClean="0"/>
                <a:t>i</a:t>
              </a:r>
              <a:r>
                <a:rPr lang="ru-RU" dirty="0" smtClean="0"/>
                <a:t>-ым</a:t>
              </a:r>
              <a:r>
                <a:rPr lang="en-US" dirty="0" smtClean="0"/>
                <a:t> </a:t>
              </a:r>
              <a:r>
                <a:rPr lang="ru-RU" dirty="0" smtClean="0"/>
                <a:t>«соседом»</a:t>
              </a:r>
              <a:endParaRPr lang="lt-LT" dirty="0"/>
            </a:p>
          </p:txBody>
        </p:sp>
        <p:sp>
          <p:nvSpPr>
            <p:cNvPr id="318493" name="Rectangle 29"/>
            <p:cNvSpPr>
              <a:spLocks noChangeArrowheads="1"/>
            </p:cNvSpPr>
            <p:nvPr/>
          </p:nvSpPr>
          <p:spPr bwMode="auto">
            <a:xfrm>
              <a:off x="839" y="3445"/>
              <a:ext cx="4445" cy="231"/>
            </a:xfrm>
            <a:prstGeom prst="rect">
              <a:avLst/>
            </a:prstGeom>
            <a:noFill/>
            <a:ln w="9525">
              <a:noFill/>
              <a:miter lim="800000"/>
              <a:headEnd/>
              <a:tailEnd/>
            </a:ln>
            <a:effectLst/>
          </p:spPr>
          <p:txBody>
            <a:bodyPr>
              <a:spAutoFit/>
            </a:bodyPr>
            <a:lstStyle/>
            <a:p>
              <a:r>
                <a:rPr lang="en-US" dirty="0"/>
                <a:t>- </a:t>
              </a:r>
              <a:r>
                <a:rPr lang="ru-RU" dirty="0" smtClean="0"/>
                <a:t>Нормирующие параметры</a:t>
              </a:r>
              <a:endParaRPr lang="lt-LT"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ru-RU" dirty="0" smtClean="0"/>
              <a:t>Содержание</a:t>
            </a:r>
            <a:endParaRPr lang="lt-LT" dirty="0"/>
          </a:p>
        </p:txBody>
      </p:sp>
      <p:sp>
        <p:nvSpPr>
          <p:cNvPr id="190467" name="Rectangle 3"/>
          <p:cNvSpPr>
            <a:spLocks noGrp="1" noChangeArrowheads="1"/>
          </p:cNvSpPr>
          <p:nvPr>
            <p:ph type="body" idx="1"/>
          </p:nvPr>
        </p:nvSpPr>
        <p:spPr>
          <a:xfrm>
            <a:off x="323850" y="1523999"/>
            <a:ext cx="8229600" cy="4784725"/>
          </a:xfrm>
        </p:spPr>
        <p:txBody>
          <a:bodyPr/>
          <a:lstStyle/>
          <a:p>
            <a:pPr>
              <a:spcAft>
                <a:spcPts val="1500"/>
              </a:spcAft>
            </a:pPr>
            <a:r>
              <a:rPr lang="ru-RU" dirty="0" smtClean="0"/>
              <a:t>Проблемы </a:t>
            </a:r>
            <a:r>
              <a:rPr lang="lt-LT" i="1" dirty="0" err="1" smtClean="0"/>
              <a:t>in</a:t>
            </a:r>
            <a:r>
              <a:rPr lang="lt-LT" i="1" dirty="0" smtClean="0"/>
              <a:t> silico </a:t>
            </a:r>
            <a:r>
              <a:rPr lang="ru-RU" dirty="0" smtClean="0"/>
              <a:t>моделей</a:t>
            </a:r>
            <a:endParaRPr lang="en-US" dirty="0" smtClean="0"/>
          </a:p>
          <a:p>
            <a:pPr>
              <a:spcAft>
                <a:spcPts val="1500"/>
              </a:spcAft>
            </a:pPr>
            <a:r>
              <a:rPr lang="ru-RU" dirty="0" smtClean="0"/>
              <a:t>Оценка </a:t>
            </a:r>
            <a:r>
              <a:rPr lang="ru-RU" dirty="0" smtClean="0"/>
              <a:t>области </a:t>
            </a:r>
            <a:r>
              <a:rPr lang="ru-RU" dirty="0" smtClean="0"/>
              <a:t>применимости</a:t>
            </a:r>
          </a:p>
          <a:p>
            <a:pPr>
              <a:spcAft>
                <a:spcPts val="1500"/>
              </a:spcAft>
            </a:pPr>
            <a:r>
              <a:rPr lang="ru-RU" dirty="0" smtClean="0"/>
              <a:t>Самообучающийся алгоритм </a:t>
            </a:r>
            <a:r>
              <a:rPr lang="lt-LT" dirty="0" smtClean="0"/>
              <a:t>GALAS</a:t>
            </a:r>
            <a:endParaRPr lang="lt-LT" dirty="0"/>
          </a:p>
          <a:p>
            <a:pPr>
              <a:spcAft>
                <a:spcPts val="1500"/>
              </a:spcAft>
            </a:pPr>
            <a:r>
              <a:rPr lang="ru-RU" dirty="0" smtClean="0"/>
              <a:t>Связь </a:t>
            </a:r>
            <a:r>
              <a:rPr lang="ru-RU" dirty="0" smtClean="0"/>
              <a:t>между индексом надёжности и точностью рассчётов</a:t>
            </a:r>
            <a:endParaRPr lang="lt-LT" dirty="0"/>
          </a:p>
          <a:p>
            <a:pPr>
              <a:spcAft>
                <a:spcPts val="1500"/>
              </a:spcAft>
            </a:pPr>
            <a:r>
              <a:rPr lang="ru-RU" dirty="0" smtClean="0"/>
              <a:t>Примеры </a:t>
            </a:r>
            <a:r>
              <a:rPr lang="ru-RU" dirty="0" smtClean="0"/>
              <a:t>обучения моделей</a:t>
            </a:r>
            <a:endParaRPr lang="en-US" dirty="0"/>
          </a:p>
          <a:p>
            <a:endParaRPr lang="lt-LT" dirty="0"/>
          </a:p>
          <a:p>
            <a:pPr>
              <a:buFontTx/>
              <a:buNone/>
            </a:pPr>
            <a:endParaRPr lang="lt-L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600201"/>
            <a:ext cx="8229600" cy="1900808"/>
          </a:xfrm>
        </p:spPr>
        <p:txBody>
          <a:bodyPr/>
          <a:lstStyle/>
          <a:p>
            <a:pPr>
              <a:buFontTx/>
              <a:buChar char="•"/>
            </a:pPr>
            <a:r>
              <a:rPr lang="en-US" sz="2800" b="1" dirty="0" smtClean="0"/>
              <a:t>RI</a:t>
            </a:r>
            <a:r>
              <a:rPr lang="en-US" sz="2800" dirty="0" smtClean="0"/>
              <a:t>: </a:t>
            </a:r>
            <a:r>
              <a:rPr lang="en-US" sz="2800" b="1" dirty="0" smtClean="0"/>
              <a:t>R</a:t>
            </a:r>
            <a:r>
              <a:rPr lang="en-US" sz="2800" dirty="0" smtClean="0"/>
              <a:t>eliability </a:t>
            </a:r>
            <a:r>
              <a:rPr lang="en-US" sz="2800" b="1" dirty="0" smtClean="0"/>
              <a:t>I</a:t>
            </a:r>
            <a:r>
              <a:rPr lang="en-US" sz="2800" dirty="0" smtClean="0"/>
              <a:t>ndex</a:t>
            </a:r>
            <a:endParaRPr lang="ru-RU" sz="2800" dirty="0" smtClean="0"/>
          </a:p>
          <a:p>
            <a:pPr>
              <a:buFontTx/>
              <a:buChar char="•"/>
            </a:pPr>
            <a:endParaRPr lang="ru-RU" sz="2400" dirty="0" smtClean="0"/>
          </a:p>
          <a:p>
            <a:pPr>
              <a:buFontTx/>
              <a:buChar char="•"/>
            </a:pPr>
            <a:endParaRPr lang="en-US" sz="2400" dirty="0" smtClean="0"/>
          </a:p>
          <a:p>
            <a:pPr>
              <a:buFontTx/>
              <a:buChar char="•"/>
            </a:pPr>
            <a:endParaRPr lang="en-US" sz="2400" dirty="0" smtClean="0"/>
          </a:p>
          <a:p>
            <a:pPr>
              <a:buFontTx/>
              <a:buChar char="•"/>
            </a:pPr>
            <a:endParaRPr lang="en-US" sz="2400" dirty="0" smtClean="0"/>
          </a:p>
          <a:p>
            <a:pPr>
              <a:buFontTx/>
              <a:buChar char="•"/>
            </a:pPr>
            <a:r>
              <a:rPr lang="en-US" sz="2400" dirty="0" smtClean="0"/>
              <a:t>RI </a:t>
            </a:r>
            <a:r>
              <a:rPr lang="ru-RU" sz="2400" dirty="0" smtClean="0"/>
              <a:t>будет низким если малым значением обладает </a:t>
            </a:r>
            <a:r>
              <a:rPr lang="en-US" sz="2400" dirty="0" smtClean="0"/>
              <a:t>SI </a:t>
            </a:r>
            <a:r>
              <a:rPr lang="ru-RU" sz="2400" b="1" dirty="0" smtClean="0"/>
              <a:t>ИЛИ</a:t>
            </a:r>
            <a:r>
              <a:rPr lang="ru-RU" sz="2400" dirty="0" smtClean="0"/>
              <a:t> </a:t>
            </a:r>
            <a:r>
              <a:rPr lang="en-US" sz="2400" dirty="0" smtClean="0"/>
              <a:t>MDCI</a:t>
            </a:r>
            <a:r>
              <a:rPr lang="ru-RU" sz="2400" dirty="0" smtClean="0"/>
              <a:t>.</a:t>
            </a:r>
            <a:endParaRPr lang="en-US" sz="2400" dirty="0" smtClean="0"/>
          </a:p>
          <a:p>
            <a:pPr>
              <a:buFontTx/>
              <a:buChar char="•"/>
            </a:pPr>
            <a:endParaRPr lang="en-US" sz="2400" dirty="0" smtClean="0"/>
          </a:p>
          <a:p>
            <a:pPr>
              <a:buFontTx/>
              <a:buChar char="•"/>
            </a:pPr>
            <a:r>
              <a:rPr lang="en-US" sz="2400" dirty="0" smtClean="0"/>
              <a:t>RI </a:t>
            </a:r>
            <a:r>
              <a:rPr lang="ru-RU" sz="2400" dirty="0" smtClean="0"/>
              <a:t>будет высоким</a:t>
            </a:r>
            <a:r>
              <a:rPr lang="en-US" sz="2400" dirty="0" smtClean="0"/>
              <a:t> </a:t>
            </a:r>
            <a:r>
              <a:rPr lang="ru-RU" sz="2400" dirty="0" smtClean="0"/>
              <a:t>только если </a:t>
            </a:r>
            <a:r>
              <a:rPr lang="ru-RU" sz="2400" b="1" dirty="0" smtClean="0"/>
              <a:t>ОБА</a:t>
            </a:r>
            <a:r>
              <a:rPr lang="ru-RU" sz="2400" dirty="0" smtClean="0"/>
              <a:t> индекса достаточно велики</a:t>
            </a:r>
            <a:endParaRPr lang="lt-LT" sz="2400" dirty="0" smtClean="0"/>
          </a:p>
          <a:p>
            <a:endParaRPr lang="lt-LT" dirty="0"/>
          </a:p>
        </p:txBody>
      </p:sp>
      <p:sp>
        <p:nvSpPr>
          <p:cNvPr id="320514" name="Rectangle 2"/>
          <p:cNvSpPr>
            <a:spLocks noGrp="1" noChangeArrowheads="1"/>
          </p:cNvSpPr>
          <p:nvPr>
            <p:ph type="title"/>
          </p:nvPr>
        </p:nvSpPr>
        <p:spPr/>
        <p:txBody>
          <a:bodyPr/>
          <a:lstStyle/>
          <a:p>
            <a:r>
              <a:rPr lang="ru-RU" dirty="0" smtClean="0"/>
              <a:t>Индекс надёжности</a:t>
            </a:r>
            <a:endParaRPr lang="lt-LT" dirty="0"/>
          </a:p>
        </p:txBody>
      </p:sp>
      <p:sp>
        <p:nvSpPr>
          <p:cNvPr id="320516"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lt-LT"/>
          </a:p>
        </p:txBody>
      </p:sp>
      <p:graphicFrame>
        <p:nvGraphicFramePr>
          <p:cNvPr id="320517" name="Object 5"/>
          <p:cNvGraphicFramePr>
            <a:graphicFrameLocks noChangeAspect="1"/>
          </p:cNvGraphicFramePr>
          <p:nvPr/>
        </p:nvGraphicFramePr>
        <p:xfrm>
          <a:off x="2411413" y="2530475"/>
          <a:ext cx="3744912" cy="665163"/>
        </p:xfrm>
        <a:graphic>
          <a:graphicData uri="http://schemas.openxmlformats.org/presentationml/2006/ole">
            <p:oleObj spid="_x0000_s192514" name="Equation" r:id="rId4" imgW="1015559" imgH="177723"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1692275" y="1988840"/>
            <a:ext cx="6119813" cy="2304255"/>
          </a:xfrm>
        </p:spPr>
        <p:txBody>
          <a:bodyPr/>
          <a:lstStyle/>
          <a:p>
            <a:r>
              <a:rPr lang="ru-RU" dirty="0" smtClean="0">
                <a:solidFill>
                  <a:schemeClr val="tx1"/>
                </a:solidFill>
              </a:rPr>
              <a:t>Самообучающийся а</a:t>
            </a:r>
            <a:r>
              <a:rPr lang="ru-RU" dirty="0" smtClean="0">
                <a:solidFill>
                  <a:schemeClr val="tx1"/>
                </a:solidFill>
              </a:rPr>
              <a:t>лгоритм</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ru-RU" dirty="0" smtClean="0"/>
              <a:t>Самообучающийся алгоритм</a:t>
            </a:r>
            <a:endParaRPr lang="en-US" dirty="0"/>
          </a:p>
        </p:txBody>
      </p:sp>
      <p:sp>
        <p:nvSpPr>
          <p:cNvPr id="21508" name="Rectangle 4"/>
          <p:cNvSpPr>
            <a:spLocks noChangeArrowheads="1"/>
          </p:cNvSpPr>
          <p:nvPr/>
        </p:nvSpPr>
        <p:spPr bwMode="auto">
          <a:xfrm>
            <a:off x="2052638" y="1484313"/>
            <a:ext cx="2160587" cy="2160587"/>
          </a:xfrm>
          <a:prstGeom prst="rect">
            <a:avLst/>
          </a:prstGeom>
          <a:solidFill>
            <a:schemeClr val="bg1">
              <a:lumMod val="95000"/>
            </a:schemeClr>
          </a:solidFill>
          <a:ln w="9525">
            <a:solidFill>
              <a:schemeClr val="tx1"/>
            </a:solidFill>
            <a:miter lim="800000"/>
            <a:headEnd/>
            <a:tailEnd/>
          </a:ln>
          <a:effectLst/>
        </p:spPr>
        <p:txBody>
          <a:bodyPr wrap="none" anchor="ctr"/>
          <a:lstStyle/>
          <a:p>
            <a:pPr algn="ctr"/>
            <a:r>
              <a:rPr lang="ru-RU" dirty="0" smtClean="0"/>
              <a:t>Базовая модель</a:t>
            </a:r>
            <a:endParaRPr lang="en-US" dirty="0"/>
          </a:p>
        </p:txBody>
      </p:sp>
      <p:sp>
        <p:nvSpPr>
          <p:cNvPr id="21509" name="Rectangle 5"/>
          <p:cNvSpPr>
            <a:spLocks noChangeArrowheads="1"/>
          </p:cNvSpPr>
          <p:nvPr/>
        </p:nvSpPr>
        <p:spPr bwMode="auto">
          <a:xfrm>
            <a:off x="4932363" y="1484313"/>
            <a:ext cx="2160587" cy="2160587"/>
          </a:xfrm>
          <a:prstGeom prst="rect">
            <a:avLst/>
          </a:prstGeom>
          <a:solidFill>
            <a:schemeClr val="bg1">
              <a:lumMod val="95000"/>
            </a:schemeClr>
          </a:solidFill>
          <a:ln w="9525">
            <a:solidFill>
              <a:schemeClr val="tx1"/>
            </a:solidFill>
            <a:miter lim="800000"/>
            <a:headEnd/>
            <a:tailEnd/>
          </a:ln>
          <a:effectLst/>
        </p:spPr>
        <p:txBody>
          <a:bodyPr wrap="none" anchor="ctr"/>
          <a:lstStyle/>
          <a:p>
            <a:pPr algn="ctr"/>
            <a:r>
              <a:rPr lang="ru-RU" dirty="0" smtClean="0"/>
              <a:t>Локальная </a:t>
            </a:r>
            <a:br>
              <a:rPr lang="ru-RU" dirty="0" smtClean="0"/>
            </a:br>
            <a:r>
              <a:rPr lang="ru-RU" dirty="0" smtClean="0"/>
              <a:t>коррекция</a:t>
            </a:r>
            <a:endParaRPr lang="en-US" dirty="0"/>
          </a:p>
        </p:txBody>
      </p:sp>
      <p:sp>
        <p:nvSpPr>
          <p:cNvPr id="21511" name="Text Box 7"/>
          <p:cNvSpPr txBox="1">
            <a:spLocks noChangeArrowheads="1"/>
          </p:cNvSpPr>
          <p:nvPr/>
        </p:nvSpPr>
        <p:spPr bwMode="auto">
          <a:xfrm>
            <a:off x="4292600" y="2133600"/>
            <a:ext cx="539750" cy="823913"/>
          </a:xfrm>
          <a:prstGeom prst="rect">
            <a:avLst/>
          </a:prstGeom>
          <a:noFill/>
          <a:ln w="9525">
            <a:noFill/>
            <a:miter lim="800000"/>
            <a:headEnd/>
            <a:tailEnd/>
          </a:ln>
          <a:effectLst/>
        </p:spPr>
        <p:txBody>
          <a:bodyPr wrap="none">
            <a:spAutoFit/>
          </a:bodyPr>
          <a:lstStyle/>
          <a:p>
            <a:r>
              <a:rPr lang="en-US" sz="4800" dirty="0"/>
              <a:t>+</a:t>
            </a:r>
          </a:p>
        </p:txBody>
      </p:sp>
      <p:sp>
        <p:nvSpPr>
          <p:cNvPr id="21513" name="Text Box 9"/>
          <p:cNvSpPr txBox="1">
            <a:spLocks noChangeArrowheads="1"/>
          </p:cNvSpPr>
          <p:nvPr/>
        </p:nvSpPr>
        <p:spPr bwMode="auto">
          <a:xfrm>
            <a:off x="1547936" y="3860800"/>
            <a:ext cx="3240088" cy="2031325"/>
          </a:xfrm>
          <a:prstGeom prst="rect">
            <a:avLst/>
          </a:prstGeom>
          <a:noFill/>
          <a:ln w="9525">
            <a:noFill/>
            <a:miter lim="800000"/>
            <a:headEnd/>
            <a:tailEnd/>
          </a:ln>
          <a:effectLst/>
        </p:spPr>
        <p:txBody>
          <a:bodyPr>
            <a:spAutoFit/>
          </a:bodyPr>
          <a:lstStyle/>
          <a:p>
            <a:pPr>
              <a:buFontTx/>
              <a:buChar char="•"/>
            </a:pPr>
            <a:r>
              <a:rPr lang="en-US" dirty="0"/>
              <a:t> </a:t>
            </a:r>
            <a:r>
              <a:rPr lang="ru-RU" dirty="0" smtClean="0">
                <a:latin typeface="Arial" pitchFamily="34" charset="0"/>
                <a:cs typeface="Arial" pitchFamily="34" charset="0"/>
              </a:rPr>
              <a:t>Линейный, аддитивный метод (</a:t>
            </a:r>
            <a:r>
              <a:rPr lang="lt-LT" dirty="0" smtClean="0">
                <a:latin typeface="Arial" pitchFamily="34" charset="0"/>
                <a:cs typeface="Arial" pitchFamily="34" charset="0"/>
              </a:rPr>
              <a:t>PLS</a:t>
            </a:r>
            <a:r>
              <a:rPr lang="ru-RU" dirty="0" smtClean="0">
                <a:latin typeface="Arial" pitchFamily="34" charset="0"/>
                <a:cs typeface="Arial" pitchFamily="34" charset="0"/>
              </a:rPr>
              <a:t>)</a:t>
            </a:r>
            <a:endParaRPr lang="en-US" dirty="0">
              <a:latin typeface="Arial" pitchFamily="34" charset="0"/>
              <a:cs typeface="Arial" pitchFamily="34" charset="0"/>
            </a:endParaRPr>
          </a:p>
          <a:p>
            <a:pPr>
              <a:buFontTx/>
              <a:buChar char="•"/>
            </a:pPr>
            <a:r>
              <a:rPr lang="en-US" dirty="0">
                <a:latin typeface="Arial" pitchFamily="34" charset="0"/>
                <a:cs typeface="Arial" pitchFamily="34" charset="0"/>
              </a:rPr>
              <a:t> </a:t>
            </a:r>
            <a:r>
              <a:rPr lang="ru-RU" dirty="0" smtClean="0">
                <a:latin typeface="Arial" pitchFamily="34" charset="0"/>
                <a:cs typeface="Arial" pitchFamily="34" charset="0"/>
              </a:rPr>
              <a:t>Базовая модель, описывает глобальные тенденции и  </a:t>
            </a:r>
            <a:endParaRPr lang="en-US" dirty="0">
              <a:latin typeface="Arial" pitchFamily="34" charset="0"/>
              <a:cs typeface="Arial" pitchFamily="34" charset="0"/>
            </a:endParaRPr>
          </a:p>
          <a:p>
            <a:pPr>
              <a:buFontTx/>
              <a:buChar char="•"/>
            </a:pPr>
            <a:r>
              <a:rPr lang="en-US" dirty="0">
                <a:latin typeface="Arial" pitchFamily="34" charset="0"/>
                <a:cs typeface="Arial" pitchFamily="34" charset="0"/>
              </a:rPr>
              <a:t> </a:t>
            </a:r>
            <a:r>
              <a:rPr lang="ru-RU" dirty="0" smtClean="0">
                <a:latin typeface="Arial" pitchFamily="34" charset="0"/>
                <a:cs typeface="Arial" pitchFamily="34" charset="0"/>
              </a:rPr>
              <a:t>Постоянная часть алгоритма</a:t>
            </a:r>
            <a:endParaRPr lang="en-US" dirty="0">
              <a:latin typeface="Arial" pitchFamily="34" charset="0"/>
              <a:cs typeface="Arial" pitchFamily="34" charset="0"/>
            </a:endParaRPr>
          </a:p>
        </p:txBody>
      </p:sp>
      <p:sp>
        <p:nvSpPr>
          <p:cNvPr id="21514" name="Text Box 10"/>
          <p:cNvSpPr txBox="1">
            <a:spLocks noChangeArrowheads="1"/>
          </p:cNvSpPr>
          <p:nvPr/>
        </p:nvSpPr>
        <p:spPr bwMode="auto">
          <a:xfrm>
            <a:off x="4859338" y="3860800"/>
            <a:ext cx="3240087" cy="2308324"/>
          </a:xfrm>
          <a:prstGeom prst="rect">
            <a:avLst/>
          </a:prstGeom>
          <a:noFill/>
          <a:ln w="9525">
            <a:noFill/>
            <a:miter lim="800000"/>
            <a:headEnd/>
            <a:tailEnd/>
          </a:ln>
          <a:effectLst/>
        </p:spPr>
        <p:txBody>
          <a:bodyPr>
            <a:spAutoFit/>
          </a:bodyPr>
          <a:lstStyle/>
          <a:p>
            <a:pPr>
              <a:buFontTx/>
              <a:buChar char="•"/>
            </a:pPr>
            <a:r>
              <a:rPr lang="en-US" dirty="0"/>
              <a:t> </a:t>
            </a:r>
            <a:r>
              <a:rPr lang="ru-RU" dirty="0" smtClean="0"/>
              <a:t>Добавляет нелинейные эффекты</a:t>
            </a:r>
            <a:endParaRPr lang="en-US" dirty="0"/>
          </a:p>
          <a:p>
            <a:pPr>
              <a:buFontTx/>
              <a:buChar char="•"/>
            </a:pPr>
            <a:r>
              <a:rPr lang="lt-LT" dirty="0" smtClean="0"/>
              <a:t> </a:t>
            </a:r>
            <a:r>
              <a:rPr lang="ru-RU" dirty="0" smtClean="0"/>
              <a:t>Локальная коррекция основана на для похожих молекул</a:t>
            </a:r>
            <a:endParaRPr lang="en-US" dirty="0"/>
          </a:p>
          <a:p>
            <a:pPr>
              <a:buFontTx/>
              <a:buChar char="•"/>
            </a:pPr>
            <a:r>
              <a:rPr lang="en-US" dirty="0"/>
              <a:t> </a:t>
            </a:r>
            <a:r>
              <a:rPr lang="ru-RU" dirty="0" smtClean="0"/>
              <a:t>Обучаемая часть алгоритма – изменяется с пополнением базы данных</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5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09" grpId="0" animBg="1"/>
      <p:bldP spid="21511" grpId="0"/>
      <p:bldP spid="21513" grpId="0"/>
      <p:bldP spid="2151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 name="Text Box 6"/>
          <p:cNvSpPr txBox="1">
            <a:spLocks noChangeArrowheads="1"/>
          </p:cNvSpPr>
          <p:nvPr/>
        </p:nvSpPr>
        <p:spPr bwMode="auto">
          <a:xfrm>
            <a:off x="1918642" y="2173288"/>
            <a:ext cx="4324350" cy="400050"/>
          </a:xfrm>
          <a:prstGeom prst="rect">
            <a:avLst/>
          </a:prstGeom>
          <a:solidFill>
            <a:srgbClr val="FFFFFF"/>
          </a:solidFill>
          <a:ln w="9525">
            <a:noFill/>
            <a:miter lim="800000"/>
            <a:headEnd/>
            <a:tailEnd/>
          </a:ln>
        </p:spPr>
        <p:txBody>
          <a:bodyPr/>
          <a:lstStyle/>
          <a:p>
            <a:pPr algn="ctr"/>
            <a:r>
              <a:rPr lang="ru-RU" sz="1600" dirty="0" smtClean="0">
                <a:cs typeface="Arial" charset="0"/>
              </a:rPr>
              <a:t>Переменные</a:t>
            </a:r>
            <a:endParaRPr lang="en-US" sz="1600" dirty="0">
              <a:cs typeface="Arial" charset="0"/>
            </a:endParaRPr>
          </a:p>
        </p:txBody>
      </p:sp>
      <p:grpSp>
        <p:nvGrpSpPr>
          <p:cNvPr id="58" name="Group 17"/>
          <p:cNvGrpSpPr>
            <a:grpSpLocks noChangeAspect="1"/>
          </p:cNvGrpSpPr>
          <p:nvPr/>
        </p:nvGrpSpPr>
        <p:grpSpPr bwMode="auto">
          <a:xfrm>
            <a:off x="1907704" y="805136"/>
            <a:ext cx="442504" cy="864096"/>
            <a:chOff x="1371600" y="1533525"/>
            <a:chExt cx="1200077" cy="2343150"/>
          </a:xfrm>
        </p:grpSpPr>
        <p:sp>
          <p:nvSpPr>
            <p:cNvPr id="59" name="Trapezoid 58"/>
            <p:cNvSpPr/>
            <p:nvPr/>
          </p:nvSpPr>
          <p:spPr>
            <a:xfrm rot="10800000">
              <a:off x="1705081" y="1599306"/>
              <a:ext cx="610246" cy="1143221"/>
            </a:xfrm>
            <a:prstGeom prst="trapezoid">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0" name="Group 13"/>
            <p:cNvGrpSpPr/>
            <p:nvPr/>
          </p:nvGrpSpPr>
          <p:grpSpPr>
            <a:xfrm>
              <a:off x="1371600" y="2286000"/>
              <a:ext cx="1200077" cy="1590675"/>
              <a:chOff x="1333500" y="1143000"/>
              <a:chExt cx="1200077" cy="1590675"/>
            </a:xfrm>
            <a:solidFill>
              <a:schemeClr val="bg1">
                <a:lumMod val="75000"/>
              </a:schemeClr>
            </a:solidFill>
          </p:grpSpPr>
          <p:sp>
            <p:nvSpPr>
              <p:cNvPr id="62" name="Teardrop 61"/>
              <p:cNvSpPr>
                <a:spLocks noChangeAspect="1"/>
              </p:cNvSpPr>
              <p:nvPr/>
            </p:nvSpPr>
            <p:spPr>
              <a:xfrm rot="8166699">
                <a:off x="1818800" y="1248736"/>
                <a:ext cx="324797" cy="321850"/>
              </a:xfrm>
              <a:prstGeom prst="teardrop">
                <a:avLst/>
              </a:prstGeom>
              <a:gradFill>
                <a:gsLst>
                  <a:gs pos="0">
                    <a:srgbClr val="FFEFD1"/>
                  </a:gs>
                  <a:gs pos="64999">
                    <a:srgbClr val="F0EBD5"/>
                  </a:gs>
                  <a:gs pos="100000">
                    <a:srgbClr val="D1C39F"/>
                  </a:gs>
                </a:gsLst>
                <a:path path="circle">
                  <a:fillToRect l="100000" t="100000"/>
                </a:path>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Oval 62"/>
              <p:cNvSpPr>
                <a:spLocks noChangeAspect="1"/>
              </p:cNvSpPr>
              <p:nvPr/>
            </p:nvSpPr>
            <p:spPr>
              <a:xfrm>
                <a:off x="1447800" y="1600200"/>
                <a:ext cx="1005840" cy="1005840"/>
              </a:xfrm>
              <a:prstGeom prst="ellipse">
                <a:avLst/>
              </a:prstGeom>
              <a:gradFill>
                <a:gsLst>
                  <a:gs pos="0">
                    <a:srgbClr val="FFEFD1"/>
                  </a:gs>
                  <a:gs pos="64999">
                    <a:srgbClr val="F0EBD5"/>
                  </a:gs>
                  <a:gs pos="100000">
                    <a:srgbClr val="D1C39F"/>
                  </a:gs>
                </a:gsLst>
                <a:path path="circle">
                  <a:fillToRect l="100000" t="100000"/>
                </a:path>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Flowchart: Alternate Process 6"/>
              <p:cNvSpPr/>
              <p:nvPr/>
            </p:nvSpPr>
            <p:spPr>
              <a:xfrm>
                <a:off x="1905000" y="1143000"/>
                <a:ext cx="137160" cy="228600"/>
              </a:xfrm>
              <a:prstGeom prst="flowChartAlternateProcess">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Flowchart: Alternate Process 64"/>
              <p:cNvSpPr/>
              <p:nvPr/>
            </p:nvSpPr>
            <p:spPr>
              <a:xfrm>
                <a:off x="1876425" y="2505075"/>
                <a:ext cx="137160" cy="228600"/>
              </a:xfrm>
              <a:prstGeom prst="flowChartAlternateProcess">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Rounded Rectangle 65"/>
              <p:cNvSpPr/>
              <p:nvPr/>
            </p:nvSpPr>
            <p:spPr>
              <a:xfrm rot="3600000">
                <a:off x="2350697" y="1750357"/>
                <a:ext cx="137160" cy="228600"/>
              </a:xfrm>
              <a:prstGeom prst="roundRect">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Rounded Rectangle 66"/>
              <p:cNvSpPr/>
              <p:nvPr/>
            </p:nvSpPr>
            <p:spPr>
              <a:xfrm rot="7200000">
                <a:off x="2350697" y="2212043"/>
                <a:ext cx="137160" cy="228600"/>
              </a:xfrm>
              <a:prstGeom prst="roundRect">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Flowchart: Alternate Process 67"/>
              <p:cNvSpPr/>
              <p:nvPr/>
            </p:nvSpPr>
            <p:spPr>
              <a:xfrm>
                <a:off x="1333500" y="2028825"/>
                <a:ext cx="228600" cy="137160"/>
              </a:xfrm>
              <a:prstGeom prst="flowChartAlternateProcess">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1" name="Oval 60"/>
            <p:cNvSpPr/>
            <p:nvPr/>
          </p:nvSpPr>
          <p:spPr>
            <a:xfrm>
              <a:off x="1705081" y="1533525"/>
              <a:ext cx="610246" cy="1519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9" name="Down Arrow 68"/>
          <p:cNvSpPr>
            <a:spLocks noChangeAspect="1"/>
          </p:cNvSpPr>
          <p:nvPr/>
        </p:nvSpPr>
        <p:spPr>
          <a:xfrm rot="19379992">
            <a:off x="2842821" y="1826619"/>
            <a:ext cx="480060" cy="586740"/>
          </a:xfrm>
          <a:prstGeom prst="downArrow">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TextBox 35"/>
          <p:cNvSpPr txBox="1">
            <a:spLocks noChangeArrowheads="1"/>
          </p:cNvSpPr>
          <p:nvPr/>
        </p:nvSpPr>
        <p:spPr bwMode="auto">
          <a:xfrm>
            <a:off x="1115616" y="332656"/>
            <a:ext cx="2695994" cy="338554"/>
          </a:xfrm>
          <a:prstGeom prst="rect">
            <a:avLst/>
          </a:prstGeom>
          <a:noFill/>
          <a:ln w="9525">
            <a:noFill/>
            <a:miter lim="800000"/>
            <a:headEnd/>
            <a:tailEnd/>
          </a:ln>
        </p:spPr>
        <p:txBody>
          <a:bodyPr wrap="none">
            <a:spAutoFit/>
          </a:bodyPr>
          <a:lstStyle/>
          <a:p>
            <a:r>
              <a:rPr lang="ru-RU" sz="1600" dirty="0" smtClean="0">
                <a:cs typeface="Arial" charset="0"/>
              </a:rPr>
              <a:t>Экспериментальные данные</a:t>
            </a:r>
            <a:endParaRPr lang="en-US" sz="1600" dirty="0">
              <a:cs typeface="Arial" charset="0"/>
            </a:endParaRPr>
          </a:p>
        </p:txBody>
      </p:sp>
      <p:sp>
        <p:nvSpPr>
          <p:cNvPr id="71" name="Down Arrow 70"/>
          <p:cNvSpPr>
            <a:spLocks noChangeAspect="1"/>
          </p:cNvSpPr>
          <p:nvPr/>
        </p:nvSpPr>
        <p:spPr>
          <a:xfrm rot="2473955">
            <a:off x="4792663" y="1826704"/>
            <a:ext cx="480060" cy="586740"/>
          </a:xfrm>
          <a:prstGeom prst="downArrow">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TextBox 37"/>
          <p:cNvSpPr txBox="1">
            <a:spLocks noChangeArrowheads="1"/>
          </p:cNvSpPr>
          <p:nvPr/>
        </p:nvSpPr>
        <p:spPr bwMode="auto">
          <a:xfrm>
            <a:off x="4151218" y="354142"/>
            <a:ext cx="2941062" cy="338554"/>
          </a:xfrm>
          <a:prstGeom prst="rect">
            <a:avLst/>
          </a:prstGeom>
          <a:noFill/>
          <a:ln w="9525">
            <a:noFill/>
            <a:miter lim="800000"/>
            <a:headEnd/>
            <a:tailEnd/>
          </a:ln>
        </p:spPr>
        <p:txBody>
          <a:bodyPr wrap="none">
            <a:spAutoFit/>
          </a:bodyPr>
          <a:lstStyle/>
          <a:p>
            <a:r>
              <a:rPr lang="ru-RU" sz="1600" dirty="0" smtClean="0">
                <a:cs typeface="Arial" charset="0"/>
              </a:rPr>
              <a:t>Набор структурных фрагментов</a:t>
            </a:r>
            <a:endParaRPr lang="en-US" sz="1600" dirty="0">
              <a:cs typeface="Arial" charset="0"/>
            </a:endParaRPr>
          </a:p>
        </p:txBody>
      </p:sp>
      <p:graphicFrame>
        <p:nvGraphicFramePr>
          <p:cNvPr id="73" name="Table 72"/>
          <p:cNvGraphicFramePr>
            <a:graphicFrameLocks noGrp="1"/>
          </p:cNvGraphicFramePr>
          <p:nvPr/>
        </p:nvGraphicFramePr>
        <p:xfrm>
          <a:off x="2998762" y="2533328"/>
          <a:ext cx="2654429" cy="1261872"/>
        </p:xfrm>
        <a:graphic>
          <a:graphicData uri="http://schemas.openxmlformats.org/drawingml/2006/table">
            <a:tbl>
              <a:tblPr/>
              <a:tblGrid>
                <a:gridCol w="241054"/>
                <a:gridCol w="241054"/>
                <a:gridCol w="241621"/>
                <a:gridCol w="241621"/>
                <a:gridCol w="241054"/>
                <a:gridCol w="241054"/>
                <a:gridCol w="241621"/>
                <a:gridCol w="241621"/>
                <a:gridCol w="241054"/>
                <a:gridCol w="241054"/>
                <a:gridCol w="241621"/>
              </a:tblGrid>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53017">
                <a:tc>
                  <a:txBody>
                    <a:bodyPr/>
                    <a:lstStyle/>
                    <a:p>
                      <a:pPr>
                        <a:lnSpc>
                          <a:spcPct val="115000"/>
                        </a:lnSpc>
                        <a:spcAft>
                          <a:spcPts val="0"/>
                        </a:spcAft>
                      </a:pPr>
                      <a:endParaRPr lang="lt-LT"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53017">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b="1" dirty="0">
                          <a:latin typeface="Arial" pitchFamily="34" charset="0"/>
                          <a:ea typeface="Calibri"/>
                          <a:cs typeface="Arial" pitchFamily="34" charset="0"/>
                        </a:rPr>
                        <a:t>1</a:t>
                      </a:r>
                      <a:endParaRPr lang="en-US" sz="900" b="1"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a:latin typeface="Arial" pitchFamily="34" charset="0"/>
                          <a:ea typeface="Calibri"/>
                          <a:cs typeface="Arial" pitchFamily="34" charset="0"/>
                        </a:rPr>
                        <a:t>0</a:t>
                      </a:r>
                      <a:endParaRPr lang="en-US" sz="90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
        <p:nvSpPr>
          <p:cNvPr id="74" name="TextBox 73"/>
          <p:cNvSpPr txBox="1"/>
          <p:nvPr/>
        </p:nvSpPr>
        <p:spPr>
          <a:xfrm>
            <a:off x="2570584" y="2605336"/>
            <a:ext cx="400110" cy="972382"/>
          </a:xfrm>
          <a:prstGeom prst="rect">
            <a:avLst/>
          </a:prstGeom>
          <a:noFill/>
        </p:spPr>
        <p:txBody>
          <a:bodyPr vert="vert270" wrap="none">
            <a:spAutoFit/>
          </a:bodyPr>
          <a:lstStyle/>
          <a:p>
            <a:pPr fontAlgn="auto">
              <a:spcBef>
                <a:spcPts val="0"/>
              </a:spcBef>
              <a:spcAft>
                <a:spcPts val="0"/>
              </a:spcAft>
              <a:defRPr/>
            </a:pPr>
            <a:r>
              <a:rPr lang="ru-RU" sz="1400" dirty="0" smtClean="0">
                <a:latin typeface="Arial" pitchFamily="34" charset="0"/>
                <a:cs typeface="Arial" pitchFamily="34" charset="0"/>
              </a:rPr>
              <a:t>Структуры</a:t>
            </a:r>
            <a:endParaRPr lang="en-US" sz="1400" dirty="0">
              <a:latin typeface="Arial" pitchFamily="34" charset="0"/>
              <a:cs typeface="Arial" pitchFamily="34" charset="0"/>
            </a:endParaRPr>
          </a:p>
        </p:txBody>
      </p:sp>
      <p:grpSp>
        <p:nvGrpSpPr>
          <p:cNvPr id="75" name="Group 36"/>
          <p:cNvGrpSpPr>
            <a:grpSpLocks/>
          </p:cNvGrpSpPr>
          <p:nvPr/>
        </p:nvGrpSpPr>
        <p:grpSpPr bwMode="auto">
          <a:xfrm>
            <a:off x="1634480" y="4117504"/>
            <a:ext cx="1644669" cy="936104"/>
            <a:chOff x="1066800" y="11042650"/>
            <a:chExt cx="1698625" cy="1073150"/>
          </a:xfrm>
        </p:grpSpPr>
        <p:sp>
          <p:nvSpPr>
            <p:cNvPr id="76" name="Rectangle 3893"/>
            <p:cNvSpPr>
              <a:spLocks noChangeArrowheads="1"/>
            </p:cNvSpPr>
            <p:nvPr/>
          </p:nvSpPr>
          <p:spPr bwMode="auto">
            <a:xfrm>
              <a:off x="1066800" y="11049000"/>
              <a:ext cx="1698625" cy="1060450"/>
            </a:xfrm>
            <a:prstGeom prst="rect">
              <a:avLst/>
            </a:prstGeom>
            <a:noFill/>
            <a:ln w="12700">
              <a:solidFill>
                <a:srgbClr val="000000"/>
              </a:solidFill>
              <a:miter lim="800000"/>
              <a:headEnd/>
              <a:tailEnd/>
            </a:ln>
          </p:spPr>
          <p:txBody>
            <a:bodyPr/>
            <a:lstStyle/>
            <a:p>
              <a:endParaRPr lang="lt-LT">
                <a:latin typeface="Calibri" pitchFamily="34" charset="0"/>
              </a:endParaRPr>
            </a:p>
          </p:txBody>
        </p:sp>
        <p:sp>
          <p:nvSpPr>
            <p:cNvPr id="77" name="Freeform 3894"/>
            <p:cNvSpPr>
              <a:spLocks/>
            </p:cNvSpPr>
            <p:nvPr/>
          </p:nvSpPr>
          <p:spPr bwMode="auto">
            <a:xfrm>
              <a:off x="1346340" y="11423103"/>
              <a:ext cx="1054003" cy="692697"/>
            </a:xfrm>
            <a:custGeom>
              <a:avLst/>
              <a:gdLst>
                <a:gd name="T0" fmla="*/ 0 w 1082"/>
                <a:gd name="T1" fmla="*/ 2147483647 h 436"/>
                <a:gd name="T2" fmla="*/ 2147483647 w 1082"/>
                <a:gd name="T3" fmla="*/ 2147483647 h 436"/>
                <a:gd name="T4" fmla="*/ 2147483647 w 1082"/>
                <a:gd name="T5" fmla="*/ 2147483647 h 436"/>
                <a:gd name="T6" fmla="*/ 2147483647 w 1082"/>
                <a:gd name="T7" fmla="*/ 2147483647 h 436"/>
                <a:gd name="T8" fmla="*/ 2147483647 w 1082"/>
                <a:gd name="T9" fmla="*/ 2147483647 h 436"/>
                <a:gd name="T10" fmla="*/ 2147483647 w 1082"/>
                <a:gd name="T11" fmla="*/ 2147483647 h 436"/>
                <a:gd name="T12" fmla="*/ 2147483647 w 1082"/>
                <a:gd name="T13" fmla="*/ 2147483647 h 436"/>
                <a:gd name="T14" fmla="*/ 2147483647 w 1082"/>
                <a:gd name="T15" fmla="*/ 2147483647 h 436"/>
                <a:gd name="T16" fmla="*/ 2147483647 w 1082"/>
                <a:gd name="T17" fmla="*/ 2147483647 h 436"/>
                <a:gd name="T18" fmla="*/ 2147483647 w 1082"/>
                <a:gd name="T19" fmla="*/ 2147483647 h 436"/>
                <a:gd name="T20" fmla="*/ 2147483647 w 1082"/>
                <a:gd name="T21" fmla="*/ 2147483647 h 436"/>
                <a:gd name="T22" fmla="*/ 2147483647 w 1082"/>
                <a:gd name="T23" fmla="*/ 2147483647 h 436"/>
                <a:gd name="T24" fmla="*/ 2147483647 w 1082"/>
                <a:gd name="T25" fmla="*/ 2147483647 h 436"/>
                <a:gd name="T26" fmla="*/ 2147483647 w 1082"/>
                <a:gd name="T27" fmla="*/ 2147483647 h 436"/>
                <a:gd name="T28" fmla="*/ 2147483647 w 1082"/>
                <a:gd name="T29" fmla="*/ 2147483647 h 436"/>
                <a:gd name="T30" fmla="*/ 2147483647 w 1082"/>
                <a:gd name="T31" fmla="*/ 2147483647 h 436"/>
                <a:gd name="T32" fmla="*/ 2147483647 w 1082"/>
                <a:gd name="T33" fmla="*/ 2147483647 h 436"/>
                <a:gd name="T34" fmla="*/ 2147483647 w 1082"/>
                <a:gd name="T35" fmla="*/ 2147483647 h 436"/>
                <a:gd name="T36" fmla="*/ 2147483647 w 1082"/>
                <a:gd name="T37" fmla="*/ 2147483647 h 436"/>
                <a:gd name="T38" fmla="*/ 2147483647 w 1082"/>
                <a:gd name="T39" fmla="*/ 2147483647 h 436"/>
                <a:gd name="T40" fmla="*/ 2147483647 w 1082"/>
                <a:gd name="T41" fmla="*/ 2147483647 h 436"/>
                <a:gd name="T42" fmla="*/ 2147483647 w 1082"/>
                <a:gd name="T43" fmla="*/ 2147483647 h 436"/>
                <a:gd name="T44" fmla="*/ 2147483647 w 1082"/>
                <a:gd name="T45" fmla="*/ 2147483647 h 436"/>
                <a:gd name="T46" fmla="*/ 2147483647 w 1082"/>
                <a:gd name="T47" fmla="*/ 2147483647 h 436"/>
                <a:gd name="T48" fmla="*/ 2147483647 w 1082"/>
                <a:gd name="T49" fmla="*/ 2147483647 h 436"/>
                <a:gd name="T50" fmla="*/ 2147483647 w 1082"/>
                <a:gd name="T51" fmla="*/ 0 h 436"/>
                <a:gd name="T52" fmla="*/ 2147483647 w 1082"/>
                <a:gd name="T53" fmla="*/ 2147483647 h 436"/>
                <a:gd name="T54" fmla="*/ 2147483647 w 1082"/>
                <a:gd name="T55" fmla="*/ 2147483647 h 436"/>
                <a:gd name="T56" fmla="*/ 2147483647 w 1082"/>
                <a:gd name="T57" fmla="*/ 2147483647 h 436"/>
                <a:gd name="T58" fmla="*/ 2147483647 w 1082"/>
                <a:gd name="T59" fmla="*/ 2147483647 h 436"/>
                <a:gd name="T60" fmla="*/ 2147483647 w 1082"/>
                <a:gd name="T61" fmla="*/ 2147483647 h 436"/>
                <a:gd name="T62" fmla="*/ 2147483647 w 1082"/>
                <a:gd name="T63" fmla="*/ 2147483647 h 436"/>
                <a:gd name="T64" fmla="*/ 2147483647 w 1082"/>
                <a:gd name="T65" fmla="*/ 2147483647 h 436"/>
                <a:gd name="T66" fmla="*/ 2147483647 w 1082"/>
                <a:gd name="T67" fmla="*/ 2147483647 h 436"/>
                <a:gd name="T68" fmla="*/ 2147483647 w 1082"/>
                <a:gd name="T69" fmla="*/ 2147483647 h 436"/>
                <a:gd name="T70" fmla="*/ 2147483647 w 1082"/>
                <a:gd name="T71" fmla="*/ 2147483647 h 436"/>
                <a:gd name="T72" fmla="*/ 2147483647 w 1082"/>
                <a:gd name="T73" fmla="*/ 2147483647 h 436"/>
                <a:gd name="T74" fmla="*/ 2147483647 w 1082"/>
                <a:gd name="T75" fmla="*/ 2147483647 h 436"/>
                <a:gd name="T76" fmla="*/ 2147483647 w 1082"/>
                <a:gd name="T77" fmla="*/ 2147483647 h 436"/>
                <a:gd name="T78" fmla="*/ 2147483647 w 1082"/>
                <a:gd name="T79" fmla="*/ 2147483647 h 436"/>
                <a:gd name="T80" fmla="*/ 2147483647 w 1082"/>
                <a:gd name="T81" fmla="*/ 2147483647 h 436"/>
                <a:gd name="T82" fmla="*/ 2147483647 w 1082"/>
                <a:gd name="T83" fmla="*/ 2147483647 h 436"/>
                <a:gd name="T84" fmla="*/ 2147483647 w 1082"/>
                <a:gd name="T85" fmla="*/ 2147483647 h 436"/>
                <a:gd name="T86" fmla="*/ 2147483647 w 1082"/>
                <a:gd name="T87" fmla="*/ 2147483647 h 436"/>
                <a:gd name="T88" fmla="*/ 2147483647 w 1082"/>
                <a:gd name="T89" fmla="*/ 2147483647 h 436"/>
                <a:gd name="T90" fmla="*/ 2147483647 w 1082"/>
                <a:gd name="T91" fmla="*/ 2147483647 h 436"/>
                <a:gd name="T92" fmla="*/ 2147483647 w 1082"/>
                <a:gd name="T93" fmla="*/ 2147483647 h 436"/>
                <a:gd name="T94" fmla="*/ 2147483647 w 1082"/>
                <a:gd name="T95" fmla="*/ 2147483647 h 436"/>
                <a:gd name="T96" fmla="*/ 2147483647 w 1082"/>
                <a:gd name="T97" fmla="*/ 2147483647 h 436"/>
                <a:gd name="T98" fmla="*/ 2147483647 w 1082"/>
                <a:gd name="T99" fmla="*/ 2147483647 h 436"/>
                <a:gd name="T100" fmla="*/ 2147483647 w 1082"/>
                <a:gd name="T101" fmla="*/ 2147483647 h 436"/>
                <a:gd name="T102" fmla="*/ 0 w 1082"/>
                <a:gd name="T103" fmla="*/ 2147483647 h 4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82"/>
                <a:gd name="T157" fmla="*/ 0 h 436"/>
                <a:gd name="T158" fmla="*/ 1082 w 1082"/>
                <a:gd name="T159" fmla="*/ 436 h 4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82" h="436">
                  <a:moveTo>
                    <a:pt x="0" y="436"/>
                  </a:moveTo>
                  <a:lnTo>
                    <a:pt x="1082" y="436"/>
                  </a:lnTo>
                  <a:lnTo>
                    <a:pt x="1033" y="436"/>
                  </a:lnTo>
                  <a:lnTo>
                    <a:pt x="988" y="428"/>
                  </a:lnTo>
                  <a:lnTo>
                    <a:pt x="947" y="421"/>
                  </a:lnTo>
                  <a:lnTo>
                    <a:pt x="909" y="409"/>
                  </a:lnTo>
                  <a:lnTo>
                    <a:pt x="875" y="394"/>
                  </a:lnTo>
                  <a:lnTo>
                    <a:pt x="845" y="379"/>
                  </a:lnTo>
                  <a:lnTo>
                    <a:pt x="815" y="361"/>
                  </a:lnTo>
                  <a:lnTo>
                    <a:pt x="793" y="338"/>
                  </a:lnTo>
                  <a:lnTo>
                    <a:pt x="770" y="316"/>
                  </a:lnTo>
                  <a:lnTo>
                    <a:pt x="748" y="293"/>
                  </a:lnTo>
                  <a:lnTo>
                    <a:pt x="729" y="271"/>
                  </a:lnTo>
                  <a:lnTo>
                    <a:pt x="710" y="237"/>
                  </a:lnTo>
                  <a:lnTo>
                    <a:pt x="691" y="203"/>
                  </a:lnTo>
                  <a:lnTo>
                    <a:pt x="665" y="154"/>
                  </a:lnTo>
                  <a:lnTo>
                    <a:pt x="628" y="79"/>
                  </a:lnTo>
                  <a:lnTo>
                    <a:pt x="616" y="56"/>
                  </a:lnTo>
                  <a:lnTo>
                    <a:pt x="605" y="38"/>
                  </a:lnTo>
                  <a:lnTo>
                    <a:pt x="590" y="26"/>
                  </a:lnTo>
                  <a:lnTo>
                    <a:pt x="582" y="19"/>
                  </a:lnTo>
                  <a:lnTo>
                    <a:pt x="575" y="11"/>
                  </a:lnTo>
                  <a:lnTo>
                    <a:pt x="567" y="8"/>
                  </a:lnTo>
                  <a:lnTo>
                    <a:pt x="556" y="4"/>
                  </a:lnTo>
                  <a:lnTo>
                    <a:pt x="545" y="4"/>
                  </a:lnTo>
                  <a:lnTo>
                    <a:pt x="541" y="0"/>
                  </a:lnTo>
                  <a:lnTo>
                    <a:pt x="526" y="4"/>
                  </a:lnTo>
                  <a:lnTo>
                    <a:pt x="515" y="8"/>
                  </a:lnTo>
                  <a:lnTo>
                    <a:pt x="507" y="11"/>
                  </a:lnTo>
                  <a:lnTo>
                    <a:pt x="496" y="19"/>
                  </a:lnTo>
                  <a:lnTo>
                    <a:pt x="489" y="26"/>
                  </a:lnTo>
                  <a:lnTo>
                    <a:pt x="477" y="38"/>
                  </a:lnTo>
                  <a:lnTo>
                    <a:pt x="466" y="56"/>
                  </a:lnTo>
                  <a:lnTo>
                    <a:pt x="455" y="75"/>
                  </a:lnTo>
                  <a:lnTo>
                    <a:pt x="436" y="117"/>
                  </a:lnTo>
                  <a:lnTo>
                    <a:pt x="395" y="195"/>
                  </a:lnTo>
                  <a:lnTo>
                    <a:pt x="372" y="233"/>
                  </a:lnTo>
                  <a:lnTo>
                    <a:pt x="357" y="263"/>
                  </a:lnTo>
                  <a:lnTo>
                    <a:pt x="335" y="289"/>
                  </a:lnTo>
                  <a:lnTo>
                    <a:pt x="312" y="316"/>
                  </a:lnTo>
                  <a:lnTo>
                    <a:pt x="290" y="342"/>
                  </a:lnTo>
                  <a:lnTo>
                    <a:pt x="260" y="364"/>
                  </a:lnTo>
                  <a:lnTo>
                    <a:pt x="237" y="379"/>
                  </a:lnTo>
                  <a:lnTo>
                    <a:pt x="214" y="391"/>
                  </a:lnTo>
                  <a:lnTo>
                    <a:pt x="192" y="402"/>
                  </a:lnTo>
                  <a:lnTo>
                    <a:pt x="166" y="413"/>
                  </a:lnTo>
                  <a:lnTo>
                    <a:pt x="136" y="421"/>
                  </a:lnTo>
                  <a:lnTo>
                    <a:pt x="106" y="428"/>
                  </a:lnTo>
                  <a:lnTo>
                    <a:pt x="76" y="432"/>
                  </a:lnTo>
                  <a:lnTo>
                    <a:pt x="38" y="436"/>
                  </a:lnTo>
                  <a:lnTo>
                    <a:pt x="19" y="436"/>
                  </a:lnTo>
                  <a:lnTo>
                    <a:pt x="0" y="436"/>
                  </a:lnTo>
                  <a:close/>
                </a:path>
              </a:pathLst>
            </a:custGeom>
            <a:solidFill>
              <a:schemeClr val="bg1">
                <a:lumMod val="85000"/>
              </a:schemeClr>
            </a:solidFill>
            <a:ln w="9525">
              <a:noFill/>
              <a:round/>
              <a:headEnd/>
              <a:tailEnd/>
            </a:ln>
          </p:spPr>
          <p:txBody>
            <a:bodyPr/>
            <a:lstStyle/>
            <a:p>
              <a:pPr fontAlgn="auto">
                <a:spcBef>
                  <a:spcPts val="0"/>
                </a:spcBef>
                <a:spcAft>
                  <a:spcPts val="0"/>
                </a:spcAft>
                <a:defRPr/>
              </a:pPr>
              <a:endParaRPr lang="en-US">
                <a:latin typeface="+mn-lt"/>
              </a:endParaRPr>
            </a:p>
          </p:txBody>
        </p:sp>
        <p:sp>
          <p:nvSpPr>
            <p:cNvPr id="78" name="Freeform 3895"/>
            <p:cNvSpPr>
              <a:spLocks/>
            </p:cNvSpPr>
            <p:nvPr/>
          </p:nvSpPr>
          <p:spPr bwMode="auto">
            <a:xfrm>
              <a:off x="1346200" y="11423650"/>
              <a:ext cx="1054100" cy="692150"/>
            </a:xfrm>
            <a:custGeom>
              <a:avLst/>
              <a:gdLst>
                <a:gd name="T0" fmla="*/ 0 w 1082"/>
                <a:gd name="T1" fmla="*/ 2147483647 h 436"/>
                <a:gd name="T2" fmla="*/ 2147483647 w 1082"/>
                <a:gd name="T3" fmla="*/ 2147483647 h 436"/>
                <a:gd name="T4" fmla="*/ 2147483647 w 1082"/>
                <a:gd name="T5" fmla="*/ 2147483647 h 436"/>
                <a:gd name="T6" fmla="*/ 2147483647 w 1082"/>
                <a:gd name="T7" fmla="*/ 2147483647 h 436"/>
                <a:gd name="T8" fmla="*/ 2147483647 w 1082"/>
                <a:gd name="T9" fmla="*/ 2147483647 h 436"/>
                <a:gd name="T10" fmla="*/ 2147483647 w 1082"/>
                <a:gd name="T11" fmla="*/ 2147483647 h 436"/>
                <a:gd name="T12" fmla="*/ 2147483647 w 1082"/>
                <a:gd name="T13" fmla="*/ 2147483647 h 436"/>
                <a:gd name="T14" fmla="*/ 2147483647 w 1082"/>
                <a:gd name="T15" fmla="*/ 2147483647 h 436"/>
                <a:gd name="T16" fmla="*/ 2147483647 w 1082"/>
                <a:gd name="T17" fmla="*/ 2147483647 h 436"/>
                <a:gd name="T18" fmla="*/ 2147483647 w 1082"/>
                <a:gd name="T19" fmla="*/ 2147483647 h 436"/>
                <a:gd name="T20" fmla="*/ 2147483647 w 1082"/>
                <a:gd name="T21" fmla="*/ 2147483647 h 436"/>
                <a:gd name="T22" fmla="*/ 2147483647 w 1082"/>
                <a:gd name="T23" fmla="*/ 2147483647 h 436"/>
                <a:gd name="T24" fmla="*/ 2147483647 w 1082"/>
                <a:gd name="T25" fmla="*/ 2147483647 h 436"/>
                <a:gd name="T26" fmla="*/ 2147483647 w 1082"/>
                <a:gd name="T27" fmla="*/ 2147483647 h 436"/>
                <a:gd name="T28" fmla="*/ 2147483647 w 1082"/>
                <a:gd name="T29" fmla="*/ 2147483647 h 436"/>
                <a:gd name="T30" fmla="*/ 2147483647 w 1082"/>
                <a:gd name="T31" fmla="*/ 2147483647 h 436"/>
                <a:gd name="T32" fmla="*/ 2147483647 w 1082"/>
                <a:gd name="T33" fmla="*/ 2147483647 h 436"/>
                <a:gd name="T34" fmla="*/ 2147483647 w 1082"/>
                <a:gd name="T35" fmla="*/ 2147483647 h 436"/>
                <a:gd name="T36" fmla="*/ 2147483647 w 1082"/>
                <a:gd name="T37" fmla="*/ 2147483647 h 436"/>
                <a:gd name="T38" fmla="*/ 2147483647 w 1082"/>
                <a:gd name="T39" fmla="*/ 2147483647 h 436"/>
                <a:gd name="T40" fmla="*/ 2147483647 w 1082"/>
                <a:gd name="T41" fmla="*/ 2147483647 h 436"/>
                <a:gd name="T42" fmla="*/ 2147483647 w 1082"/>
                <a:gd name="T43" fmla="*/ 2147483647 h 436"/>
                <a:gd name="T44" fmla="*/ 2147483647 w 1082"/>
                <a:gd name="T45" fmla="*/ 2147483647 h 436"/>
                <a:gd name="T46" fmla="*/ 2147483647 w 1082"/>
                <a:gd name="T47" fmla="*/ 2147483647 h 436"/>
                <a:gd name="T48" fmla="*/ 2147483647 w 1082"/>
                <a:gd name="T49" fmla="*/ 2147483647 h 436"/>
                <a:gd name="T50" fmla="*/ 2147483647 w 1082"/>
                <a:gd name="T51" fmla="*/ 0 h 436"/>
                <a:gd name="T52" fmla="*/ 2147483647 w 1082"/>
                <a:gd name="T53" fmla="*/ 2147483647 h 436"/>
                <a:gd name="T54" fmla="*/ 2147483647 w 1082"/>
                <a:gd name="T55" fmla="*/ 2147483647 h 436"/>
                <a:gd name="T56" fmla="*/ 2147483647 w 1082"/>
                <a:gd name="T57" fmla="*/ 2147483647 h 436"/>
                <a:gd name="T58" fmla="*/ 2147483647 w 1082"/>
                <a:gd name="T59" fmla="*/ 2147483647 h 436"/>
                <a:gd name="T60" fmla="*/ 2147483647 w 1082"/>
                <a:gd name="T61" fmla="*/ 2147483647 h 436"/>
                <a:gd name="T62" fmla="*/ 2147483647 w 1082"/>
                <a:gd name="T63" fmla="*/ 2147483647 h 436"/>
                <a:gd name="T64" fmla="*/ 2147483647 w 1082"/>
                <a:gd name="T65" fmla="*/ 2147483647 h 436"/>
                <a:gd name="T66" fmla="*/ 2147483647 w 1082"/>
                <a:gd name="T67" fmla="*/ 2147483647 h 436"/>
                <a:gd name="T68" fmla="*/ 2147483647 w 1082"/>
                <a:gd name="T69" fmla="*/ 2147483647 h 436"/>
                <a:gd name="T70" fmla="*/ 2147483647 w 1082"/>
                <a:gd name="T71" fmla="*/ 2147483647 h 436"/>
                <a:gd name="T72" fmla="*/ 2147483647 w 1082"/>
                <a:gd name="T73" fmla="*/ 2147483647 h 436"/>
                <a:gd name="T74" fmla="*/ 2147483647 w 1082"/>
                <a:gd name="T75" fmla="*/ 2147483647 h 436"/>
                <a:gd name="T76" fmla="*/ 2147483647 w 1082"/>
                <a:gd name="T77" fmla="*/ 2147483647 h 436"/>
                <a:gd name="T78" fmla="*/ 2147483647 w 1082"/>
                <a:gd name="T79" fmla="*/ 2147483647 h 436"/>
                <a:gd name="T80" fmla="*/ 2147483647 w 1082"/>
                <a:gd name="T81" fmla="*/ 2147483647 h 436"/>
                <a:gd name="T82" fmla="*/ 2147483647 w 1082"/>
                <a:gd name="T83" fmla="*/ 2147483647 h 436"/>
                <a:gd name="T84" fmla="*/ 2147483647 w 1082"/>
                <a:gd name="T85" fmla="*/ 2147483647 h 436"/>
                <a:gd name="T86" fmla="*/ 2147483647 w 1082"/>
                <a:gd name="T87" fmla="*/ 2147483647 h 436"/>
                <a:gd name="T88" fmla="*/ 2147483647 w 1082"/>
                <a:gd name="T89" fmla="*/ 2147483647 h 436"/>
                <a:gd name="T90" fmla="*/ 2147483647 w 1082"/>
                <a:gd name="T91" fmla="*/ 2147483647 h 436"/>
                <a:gd name="T92" fmla="*/ 2147483647 w 1082"/>
                <a:gd name="T93" fmla="*/ 2147483647 h 436"/>
                <a:gd name="T94" fmla="*/ 2147483647 w 1082"/>
                <a:gd name="T95" fmla="*/ 2147483647 h 436"/>
                <a:gd name="T96" fmla="*/ 2147483647 w 1082"/>
                <a:gd name="T97" fmla="*/ 2147483647 h 436"/>
                <a:gd name="T98" fmla="*/ 2147483647 w 1082"/>
                <a:gd name="T99" fmla="*/ 2147483647 h 436"/>
                <a:gd name="T100" fmla="*/ 2147483647 w 1082"/>
                <a:gd name="T101" fmla="*/ 2147483647 h 436"/>
                <a:gd name="T102" fmla="*/ 0 w 1082"/>
                <a:gd name="T103" fmla="*/ 2147483647 h 4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82"/>
                <a:gd name="T157" fmla="*/ 0 h 436"/>
                <a:gd name="T158" fmla="*/ 1082 w 1082"/>
                <a:gd name="T159" fmla="*/ 436 h 4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82" h="436">
                  <a:moveTo>
                    <a:pt x="0" y="436"/>
                  </a:moveTo>
                  <a:lnTo>
                    <a:pt x="1082" y="436"/>
                  </a:lnTo>
                  <a:lnTo>
                    <a:pt x="1033" y="436"/>
                  </a:lnTo>
                  <a:lnTo>
                    <a:pt x="988" y="428"/>
                  </a:lnTo>
                  <a:lnTo>
                    <a:pt x="947" y="421"/>
                  </a:lnTo>
                  <a:lnTo>
                    <a:pt x="909" y="409"/>
                  </a:lnTo>
                  <a:lnTo>
                    <a:pt x="875" y="394"/>
                  </a:lnTo>
                  <a:lnTo>
                    <a:pt x="845" y="379"/>
                  </a:lnTo>
                  <a:lnTo>
                    <a:pt x="815" y="361"/>
                  </a:lnTo>
                  <a:lnTo>
                    <a:pt x="793" y="338"/>
                  </a:lnTo>
                  <a:lnTo>
                    <a:pt x="770" y="316"/>
                  </a:lnTo>
                  <a:lnTo>
                    <a:pt x="748" y="293"/>
                  </a:lnTo>
                  <a:lnTo>
                    <a:pt x="729" y="271"/>
                  </a:lnTo>
                  <a:lnTo>
                    <a:pt x="710" y="237"/>
                  </a:lnTo>
                  <a:lnTo>
                    <a:pt x="691" y="203"/>
                  </a:lnTo>
                  <a:lnTo>
                    <a:pt x="665" y="154"/>
                  </a:lnTo>
                  <a:lnTo>
                    <a:pt x="628" y="79"/>
                  </a:lnTo>
                  <a:lnTo>
                    <a:pt x="616" y="56"/>
                  </a:lnTo>
                  <a:lnTo>
                    <a:pt x="605" y="38"/>
                  </a:lnTo>
                  <a:lnTo>
                    <a:pt x="590" y="26"/>
                  </a:lnTo>
                  <a:lnTo>
                    <a:pt x="582" y="19"/>
                  </a:lnTo>
                  <a:lnTo>
                    <a:pt x="575" y="11"/>
                  </a:lnTo>
                  <a:lnTo>
                    <a:pt x="567" y="8"/>
                  </a:lnTo>
                  <a:lnTo>
                    <a:pt x="556" y="4"/>
                  </a:lnTo>
                  <a:lnTo>
                    <a:pt x="545" y="4"/>
                  </a:lnTo>
                  <a:lnTo>
                    <a:pt x="541" y="0"/>
                  </a:lnTo>
                  <a:lnTo>
                    <a:pt x="526" y="4"/>
                  </a:lnTo>
                  <a:lnTo>
                    <a:pt x="515" y="8"/>
                  </a:lnTo>
                  <a:lnTo>
                    <a:pt x="507" y="11"/>
                  </a:lnTo>
                  <a:lnTo>
                    <a:pt x="496" y="19"/>
                  </a:lnTo>
                  <a:lnTo>
                    <a:pt x="489" y="26"/>
                  </a:lnTo>
                  <a:lnTo>
                    <a:pt x="477" y="38"/>
                  </a:lnTo>
                  <a:lnTo>
                    <a:pt x="466" y="56"/>
                  </a:lnTo>
                  <a:lnTo>
                    <a:pt x="455" y="75"/>
                  </a:lnTo>
                  <a:lnTo>
                    <a:pt x="436" y="117"/>
                  </a:lnTo>
                  <a:lnTo>
                    <a:pt x="395" y="195"/>
                  </a:lnTo>
                  <a:lnTo>
                    <a:pt x="372" y="233"/>
                  </a:lnTo>
                  <a:lnTo>
                    <a:pt x="357" y="263"/>
                  </a:lnTo>
                  <a:lnTo>
                    <a:pt x="335" y="289"/>
                  </a:lnTo>
                  <a:lnTo>
                    <a:pt x="312" y="316"/>
                  </a:lnTo>
                  <a:lnTo>
                    <a:pt x="290" y="342"/>
                  </a:lnTo>
                  <a:lnTo>
                    <a:pt x="260" y="364"/>
                  </a:lnTo>
                  <a:lnTo>
                    <a:pt x="237" y="379"/>
                  </a:lnTo>
                  <a:lnTo>
                    <a:pt x="214" y="391"/>
                  </a:lnTo>
                  <a:lnTo>
                    <a:pt x="192" y="402"/>
                  </a:lnTo>
                  <a:lnTo>
                    <a:pt x="166" y="413"/>
                  </a:lnTo>
                  <a:lnTo>
                    <a:pt x="136" y="421"/>
                  </a:lnTo>
                  <a:lnTo>
                    <a:pt x="106" y="428"/>
                  </a:lnTo>
                  <a:lnTo>
                    <a:pt x="76" y="432"/>
                  </a:lnTo>
                  <a:lnTo>
                    <a:pt x="38" y="436"/>
                  </a:lnTo>
                  <a:lnTo>
                    <a:pt x="19" y="436"/>
                  </a:lnTo>
                  <a:lnTo>
                    <a:pt x="0" y="436"/>
                  </a:lnTo>
                </a:path>
              </a:pathLst>
            </a:custGeom>
            <a:noFill/>
            <a:ln w="12700">
              <a:solidFill>
                <a:srgbClr val="000000"/>
              </a:solidFill>
              <a:round/>
              <a:headEnd/>
              <a:tailEnd/>
            </a:ln>
          </p:spPr>
          <p:txBody>
            <a:bodyPr/>
            <a:lstStyle/>
            <a:p>
              <a:endParaRPr lang="lt-LT">
                <a:latin typeface="Calibri" pitchFamily="34" charset="0"/>
              </a:endParaRPr>
            </a:p>
          </p:txBody>
        </p:sp>
        <p:sp>
          <p:nvSpPr>
            <p:cNvPr id="79" name="Rectangle 3896"/>
            <p:cNvSpPr>
              <a:spLocks noChangeArrowheads="1"/>
            </p:cNvSpPr>
            <p:nvPr/>
          </p:nvSpPr>
          <p:spPr bwMode="auto">
            <a:xfrm>
              <a:off x="2284412" y="11088687"/>
              <a:ext cx="280987" cy="244475"/>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Calibri" pitchFamily="34" charset="0"/>
                </a:rPr>
                <a:t>SD</a:t>
              </a:r>
              <a:endParaRPr lang="en-US" dirty="0">
                <a:latin typeface="Calibri" pitchFamily="34" charset="0"/>
              </a:endParaRPr>
            </a:p>
          </p:txBody>
        </p:sp>
        <p:sp>
          <p:nvSpPr>
            <p:cNvPr id="80" name="Line 3897"/>
            <p:cNvSpPr>
              <a:spLocks noChangeShapeType="1"/>
            </p:cNvSpPr>
            <p:nvPr/>
          </p:nvSpPr>
          <p:spPr bwMode="auto">
            <a:xfrm>
              <a:off x="1498600" y="11333162"/>
              <a:ext cx="762000" cy="0"/>
            </a:xfrm>
            <a:prstGeom prst="line">
              <a:avLst/>
            </a:prstGeom>
            <a:noFill/>
            <a:ln w="12700">
              <a:solidFill>
                <a:srgbClr val="000000"/>
              </a:solidFill>
              <a:round/>
              <a:headEnd/>
              <a:tailEnd/>
            </a:ln>
          </p:spPr>
          <p:txBody>
            <a:bodyPr/>
            <a:lstStyle/>
            <a:p>
              <a:endParaRPr lang="lt-LT"/>
            </a:p>
          </p:txBody>
        </p:sp>
        <p:sp>
          <p:nvSpPr>
            <p:cNvPr id="81" name="Freeform 3898"/>
            <p:cNvSpPr>
              <a:spLocks/>
            </p:cNvSpPr>
            <p:nvPr/>
          </p:nvSpPr>
          <p:spPr bwMode="auto">
            <a:xfrm>
              <a:off x="1565275" y="11288712"/>
              <a:ext cx="149225" cy="95250"/>
            </a:xfrm>
            <a:custGeom>
              <a:avLst/>
              <a:gdLst>
                <a:gd name="T0" fmla="*/ 0 w 94"/>
                <a:gd name="T1" fmla="*/ 0 h 60"/>
                <a:gd name="T2" fmla="*/ 2147483647 w 94"/>
                <a:gd name="T3" fmla="*/ 2147483647 h 60"/>
                <a:gd name="T4" fmla="*/ 0 w 94"/>
                <a:gd name="T5" fmla="*/ 2147483647 h 60"/>
                <a:gd name="T6" fmla="*/ 2147483647 w 94"/>
                <a:gd name="T7" fmla="*/ 2147483647 h 60"/>
                <a:gd name="T8" fmla="*/ 0 w 94"/>
                <a:gd name="T9" fmla="*/ 0 h 60"/>
                <a:gd name="T10" fmla="*/ 0 60000 65536"/>
                <a:gd name="T11" fmla="*/ 0 60000 65536"/>
                <a:gd name="T12" fmla="*/ 0 60000 65536"/>
                <a:gd name="T13" fmla="*/ 0 60000 65536"/>
                <a:gd name="T14" fmla="*/ 0 60000 65536"/>
                <a:gd name="T15" fmla="*/ 0 w 94"/>
                <a:gd name="T16" fmla="*/ 0 h 60"/>
                <a:gd name="T17" fmla="*/ 94 w 94"/>
                <a:gd name="T18" fmla="*/ 60 h 60"/>
              </a:gdLst>
              <a:ahLst/>
              <a:cxnLst>
                <a:cxn ang="T10">
                  <a:pos x="T0" y="T1"/>
                </a:cxn>
                <a:cxn ang="T11">
                  <a:pos x="T2" y="T3"/>
                </a:cxn>
                <a:cxn ang="T12">
                  <a:pos x="T4" y="T5"/>
                </a:cxn>
                <a:cxn ang="T13">
                  <a:pos x="T6" y="T7"/>
                </a:cxn>
                <a:cxn ang="T14">
                  <a:pos x="T8" y="T9"/>
                </a:cxn>
              </a:cxnLst>
              <a:rect l="T15" t="T16" r="T17" b="T18"/>
              <a:pathLst>
                <a:path w="94" h="60">
                  <a:moveTo>
                    <a:pt x="0" y="0"/>
                  </a:moveTo>
                  <a:lnTo>
                    <a:pt x="94" y="30"/>
                  </a:lnTo>
                  <a:lnTo>
                    <a:pt x="0" y="60"/>
                  </a:lnTo>
                  <a:lnTo>
                    <a:pt x="19" y="30"/>
                  </a:lnTo>
                  <a:lnTo>
                    <a:pt x="0" y="0"/>
                  </a:lnTo>
                  <a:close/>
                </a:path>
              </a:pathLst>
            </a:custGeom>
            <a:solidFill>
              <a:srgbClr val="000000"/>
            </a:solidFill>
            <a:ln w="9525">
              <a:noFill/>
              <a:round/>
              <a:headEnd/>
              <a:tailEnd/>
            </a:ln>
          </p:spPr>
          <p:txBody>
            <a:bodyPr/>
            <a:lstStyle/>
            <a:p>
              <a:endParaRPr lang="lt-LT">
                <a:latin typeface="Calibri" pitchFamily="34" charset="0"/>
              </a:endParaRPr>
            </a:p>
          </p:txBody>
        </p:sp>
        <p:sp>
          <p:nvSpPr>
            <p:cNvPr id="82" name="Freeform 3899"/>
            <p:cNvSpPr>
              <a:spLocks/>
            </p:cNvSpPr>
            <p:nvPr/>
          </p:nvSpPr>
          <p:spPr bwMode="auto">
            <a:xfrm>
              <a:off x="1565275" y="11288712"/>
              <a:ext cx="149225" cy="95250"/>
            </a:xfrm>
            <a:custGeom>
              <a:avLst/>
              <a:gdLst>
                <a:gd name="T0" fmla="*/ 0 w 94"/>
                <a:gd name="T1" fmla="*/ 0 h 60"/>
                <a:gd name="T2" fmla="*/ 2147483647 w 94"/>
                <a:gd name="T3" fmla="*/ 2147483647 h 60"/>
                <a:gd name="T4" fmla="*/ 0 w 94"/>
                <a:gd name="T5" fmla="*/ 2147483647 h 60"/>
                <a:gd name="T6" fmla="*/ 2147483647 w 94"/>
                <a:gd name="T7" fmla="*/ 2147483647 h 60"/>
                <a:gd name="T8" fmla="*/ 0 w 94"/>
                <a:gd name="T9" fmla="*/ 0 h 60"/>
                <a:gd name="T10" fmla="*/ 0 60000 65536"/>
                <a:gd name="T11" fmla="*/ 0 60000 65536"/>
                <a:gd name="T12" fmla="*/ 0 60000 65536"/>
                <a:gd name="T13" fmla="*/ 0 60000 65536"/>
                <a:gd name="T14" fmla="*/ 0 60000 65536"/>
                <a:gd name="T15" fmla="*/ 0 w 94"/>
                <a:gd name="T16" fmla="*/ 0 h 60"/>
                <a:gd name="T17" fmla="*/ 94 w 94"/>
                <a:gd name="T18" fmla="*/ 60 h 60"/>
              </a:gdLst>
              <a:ahLst/>
              <a:cxnLst>
                <a:cxn ang="T10">
                  <a:pos x="T0" y="T1"/>
                </a:cxn>
                <a:cxn ang="T11">
                  <a:pos x="T2" y="T3"/>
                </a:cxn>
                <a:cxn ang="T12">
                  <a:pos x="T4" y="T5"/>
                </a:cxn>
                <a:cxn ang="T13">
                  <a:pos x="T6" y="T7"/>
                </a:cxn>
                <a:cxn ang="T14">
                  <a:pos x="T8" y="T9"/>
                </a:cxn>
              </a:cxnLst>
              <a:rect l="T15" t="T16" r="T17" b="T18"/>
              <a:pathLst>
                <a:path w="94" h="60">
                  <a:moveTo>
                    <a:pt x="0" y="0"/>
                  </a:moveTo>
                  <a:lnTo>
                    <a:pt x="94" y="30"/>
                  </a:lnTo>
                  <a:lnTo>
                    <a:pt x="0" y="60"/>
                  </a:lnTo>
                  <a:lnTo>
                    <a:pt x="19" y="30"/>
                  </a:lnTo>
                  <a:lnTo>
                    <a:pt x="0" y="0"/>
                  </a:lnTo>
                </a:path>
              </a:pathLst>
            </a:custGeom>
            <a:noFill/>
            <a:ln w="12700">
              <a:solidFill>
                <a:srgbClr val="000000"/>
              </a:solidFill>
              <a:round/>
              <a:headEnd/>
              <a:tailEnd/>
            </a:ln>
          </p:spPr>
          <p:txBody>
            <a:bodyPr/>
            <a:lstStyle/>
            <a:p>
              <a:endParaRPr lang="lt-LT">
                <a:latin typeface="Calibri" pitchFamily="34" charset="0"/>
              </a:endParaRPr>
            </a:p>
          </p:txBody>
        </p:sp>
        <p:sp>
          <p:nvSpPr>
            <p:cNvPr id="83" name="Freeform 3900"/>
            <p:cNvSpPr>
              <a:spLocks/>
            </p:cNvSpPr>
            <p:nvPr/>
          </p:nvSpPr>
          <p:spPr bwMode="auto">
            <a:xfrm>
              <a:off x="2035175" y="11285537"/>
              <a:ext cx="149225" cy="95250"/>
            </a:xfrm>
            <a:custGeom>
              <a:avLst/>
              <a:gdLst>
                <a:gd name="T0" fmla="*/ 2147483647 w 94"/>
                <a:gd name="T1" fmla="*/ 0 h 60"/>
                <a:gd name="T2" fmla="*/ 0 w 94"/>
                <a:gd name="T3" fmla="*/ 2147483647 h 60"/>
                <a:gd name="T4" fmla="*/ 2147483647 w 94"/>
                <a:gd name="T5" fmla="*/ 2147483647 h 60"/>
                <a:gd name="T6" fmla="*/ 2147483647 w 94"/>
                <a:gd name="T7" fmla="*/ 2147483647 h 60"/>
                <a:gd name="T8" fmla="*/ 2147483647 w 94"/>
                <a:gd name="T9" fmla="*/ 0 h 60"/>
                <a:gd name="T10" fmla="*/ 0 60000 65536"/>
                <a:gd name="T11" fmla="*/ 0 60000 65536"/>
                <a:gd name="T12" fmla="*/ 0 60000 65536"/>
                <a:gd name="T13" fmla="*/ 0 60000 65536"/>
                <a:gd name="T14" fmla="*/ 0 60000 65536"/>
                <a:gd name="T15" fmla="*/ 0 w 94"/>
                <a:gd name="T16" fmla="*/ 0 h 60"/>
                <a:gd name="T17" fmla="*/ 94 w 94"/>
                <a:gd name="T18" fmla="*/ 60 h 60"/>
              </a:gdLst>
              <a:ahLst/>
              <a:cxnLst>
                <a:cxn ang="T10">
                  <a:pos x="T0" y="T1"/>
                </a:cxn>
                <a:cxn ang="T11">
                  <a:pos x="T2" y="T3"/>
                </a:cxn>
                <a:cxn ang="T12">
                  <a:pos x="T4" y="T5"/>
                </a:cxn>
                <a:cxn ang="T13">
                  <a:pos x="T6" y="T7"/>
                </a:cxn>
                <a:cxn ang="T14">
                  <a:pos x="T8" y="T9"/>
                </a:cxn>
              </a:cxnLst>
              <a:rect l="T15" t="T16" r="T17" b="T18"/>
              <a:pathLst>
                <a:path w="94" h="60">
                  <a:moveTo>
                    <a:pt x="94" y="0"/>
                  </a:moveTo>
                  <a:lnTo>
                    <a:pt x="0" y="30"/>
                  </a:lnTo>
                  <a:lnTo>
                    <a:pt x="94" y="60"/>
                  </a:lnTo>
                  <a:lnTo>
                    <a:pt x="75" y="30"/>
                  </a:lnTo>
                  <a:lnTo>
                    <a:pt x="94" y="0"/>
                  </a:lnTo>
                  <a:close/>
                </a:path>
              </a:pathLst>
            </a:custGeom>
            <a:solidFill>
              <a:srgbClr val="000000"/>
            </a:solidFill>
            <a:ln w="9525">
              <a:noFill/>
              <a:round/>
              <a:headEnd/>
              <a:tailEnd/>
            </a:ln>
          </p:spPr>
          <p:txBody>
            <a:bodyPr/>
            <a:lstStyle/>
            <a:p>
              <a:endParaRPr lang="lt-LT">
                <a:latin typeface="Calibri" pitchFamily="34" charset="0"/>
              </a:endParaRPr>
            </a:p>
          </p:txBody>
        </p:sp>
        <p:sp>
          <p:nvSpPr>
            <p:cNvPr id="84" name="Freeform 3901"/>
            <p:cNvSpPr>
              <a:spLocks/>
            </p:cNvSpPr>
            <p:nvPr/>
          </p:nvSpPr>
          <p:spPr bwMode="auto">
            <a:xfrm>
              <a:off x="2035175" y="11282362"/>
              <a:ext cx="149225" cy="95250"/>
            </a:xfrm>
            <a:custGeom>
              <a:avLst/>
              <a:gdLst>
                <a:gd name="T0" fmla="*/ 2147483647 w 94"/>
                <a:gd name="T1" fmla="*/ 0 h 60"/>
                <a:gd name="T2" fmla="*/ 0 w 94"/>
                <a:gd name="T3" fmla="*/ 2147483647 h 60"/>
                <a:gd name="T4" fmla="*/ 2147483647 w 94"/>
                <a:gd name="T5" fmla="*/ 2147483647 h 60"/>
                <a:gd name="T6" fmla="*/ 2147483647 w 94"/>
                <a:gd name="T7" fmla="*/ 2147483647 h 60"/>
                <a:gd name="T8" fmla="*/ 2147483647 w 94"/>
                <a:gd name="T9" fmla="*/ 0 h 60"/>
                <a:gd name="T10" fmla="*/ 0 60000 65536"/>
                <a:gd name="T11" fmla="*/ 0 60000 65536"/>
                <a:gd name="T12" fmla="*/ 0 60000 65536"/>
                <a:gd name="T13" fmla="*/ 0 60000 65536"/>
                <a:gd name="T14" fmla="*/ 0 60000 65536"/>
                <a:gd name="T15" fmla="*/ 0 w 94"/>
                <a:gd name="T16" fmla="*/ 0 h 60"/>
                <a:gd name="T17" fmla="*/ 94 w 94"/>
                <a:gd name="T18" fmla="*/ 60 h 60"/>
              </a:gdLst>
              <a:ahLst/>
              <a:cxnLst>
                <a:cxn ang="T10">
                  <a:pos x="T0" y="T1"/>
                </a:cxn>
                <a:cxn ang="T11">
                  <a:pos x="T2" y="T3"/>
                </a:cxn>
                <a:cxn ang="T12">
                  <a:pos x="T4" y="T5"/>
                </a:cxn>
                <a:cxn ang="T13">
                  <a:pos x="T6" y="T7"/>
                </a:cxn>
                <a:cxn ang="T14">
                  <a:pos x="T8" y="T9"/>
                </a:cxn>
              </a:cxnLst>
              <a:rect l="T15" t="T16" r="T17" b="T18"/>
              <a:pathLst>
                <a:path w="94" h="60">
                  <a:moveTo>
                    <a:pt x="94" y="0"/>
                  </a:moveTo>
                  <a:lnTo>
                    <a:pt x="0" y="30"/>
                  </a:lnTo>
                  <a:lnTo>
                    <a:pt x="94" y="60"/>
                  </a:lnTo>
                  <a:lnTo>
                    <a:pt x="75" y="30"/>
                  </a:lnTo>
                  <a:lnTo>
                    <a:pt x="94" y="0"/>
                  </a:lnTo>
                </a:path>
              </a:pathLst>
            </a:custGeom>
            <a:noFill/>
            <a:ln w="12700">
              <a:solidFill>
                <a:srgbClr val="000000"/>
              </a:solidFill>
              <a:round/>
              <a:headEnd/>
              <a:tailEnd/>
            </a:ln>
          </p:spPr>
          <p:txBody>
            <a:bodyPr/>
            <a:lstStyle/>
            <a:p>
              <a:endParaRPr lang="lt-LT">
                <a:latin typeface="Calibri" pitchFamily="34" charset="0"/>
              </a:endParaRPr>
            </a:p>
          </p:txBody>
        </p:sp>
        <p:sp>
          <p:nvSpPr>
            <p:cNvPr id="85" name="Line 3902"/>
            <p:cNvSpPr>
              <a:spLocks noChangeShapeType="1"/>
            </p:cNvSpPr>
            <p:nvPr/>
          </p:nvSpPr>
          <p:spPr bwMode="auto">
            <a:xfrm>
              <a:off x="1725612" y="11042650"/>
              <a:ext cx="1587" cy="1073150"/>
            </a:xfrm>
            <a:prstGeom prst="line">
              <a:avLst/>
            </a:prstGeom>
            <a:noFill/>
            <a:ln w="12700">
              <a:solidFill>
                <a:srgbClr val="000000"/>
              </a:solidFill>
              <a:round/>
              <a:headEnd/>
              <a:tailEnd/>
            </a:ln>
          </p:spPr>
          <p:txBody>
            <a:bodyPr/>
            <a:lstStyle/>
            <a:p>
              <a:endParaRPr lang="lt-LT"/>
            </a:p>
          </p:txBody>
        </p:sp>
        <p:sp>
          <p:nvSpPr>
            <p:cNvPr id="86" name="Line 3903"/>
            <p:cNvSpPr>
              <a:spLocks noChangeShapeType="1"/>
            </p:cNvSpPr>
            <p:nvPr/>
          </p:nvSpPr>
          <p:spPr bwMode="auto">
            <a:xfrm>
              <a:off x="2030412" y="11042650"/>
              <a:ext cx="1587" cy="1073150"/>
            </a:xfrm>
            <a:prstGeom prst="line">
              <a:avLst/>
            </a:prstGeom>
            <a:noFill/>
            <a:ln w="12700">
              <a:solidFill>
                <a:srgbClr val="000000"/>
              </a:solidFill>
              <a:round/>
              <a:headEnd/>
              <a:tailEnd/>
            </a:ln>
          </p:spPr>
          <p:txBody>
            <a:bodyPr/>
            <a:lstStyle/>
            <a:p>
              <a:endParaRPr lang="lt-LT"/>
            </a:p>
          </p:txBody>
        </p:sp>
      </p:grpSp>
      <p:sp>
        <p:nvSpPr>
          <p:cNvPr id="87" name="Down Arrow 86"/>
          <p:cNvSpPr>
            <a:spLocks noChangeAspect="1"/>
          </p:cNvSpPr>
          <p:nvPr/>
        </p:nvSpPr>
        <p:spPr>
          <a:xfrm rot="2473955">
            <a:off x="3424512" y="3914936"/>
            <a:ext cx="480060" cy="586740"/>
          </a:xfrm>
          <a:prstGeom prst="downArrow">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TextBox 57"/>
          <p:cNvSpPr txBox="1">
            <a:spLocks noChangeArrowheads="1"/>
          </p:cNvSpPr>
          <p:nvPr/>
        </p:nvSpPr>
        <p:spPr bwMode="auto">
          <a:xfrm>
            <a:off x="1706488" y="5053608"/>
            <a:ext cx="1878528" cy="584775"/>
          </a:xfrm>
          <a:prstGeom prst="rect">
            <a:avLst/>
          </a:prstGeom>
          <a:noFill/>
          <a:ln w="9525">
            <a:noFill/>
            <a:miter lim="800000"/>
            <a:headEnd/>
            <a:tailEnd/>
          </a:ln>
        </p:spPr>
        <p:txBody>
          <a:bodyPr wrap="none">
            <a:spAutoFit/>
          </a:bodyPr>
          <a:lstStyle/>
          <a:p>
            <a:pPr algn="ctr"/>
            <a:r>
              <a:rPr lang="en-US" sz="1600" dirty="0" smtClean="0">
                <a:cs typeface="Arial" charset="0"/>
              </a:rPr>
              <a:t>PLS </a:t>
            </a:r>
            <a:r>
              <a:rPr lang="en-US" sz="1600" dirty="0">
                <a:cs typeface="Arial" charset="0"/>
              </a:rPr>
              <a:t>+ </a:t>
            </a:r>
            <a:r>
              <a:rPr lang="en-US" sz="1600" dirty="0" smtClean="0">
                <a:cs typeface="Arial" charset="0"/>
              </a:rPr>
              <a:t>Bootstrap</a:t>
            </a:r>
            <a:r>
              <a:rPr lang="en-US" sz="1600" dirty="0">
                <a:cs typeface="Arial" charset="0"/>
              </a:rPr>
              <a:t/>
            </a:r>
            <a:br>
              <a:rPr lang="en-US" sz="1600" dirty="0">
                <a:cs typeface="Arial" charset="0"/>
              </a:rPr>
            </a:br>
            <a:r>
              <a:rPr lang="ru-RU" sz="1600" dirty="0" smtClean="0">
                <a:cs typeface="Arial" charset="0"/>
              </a:rPr>
              <a:t>Глобальная модель</a:t>
            </a:r>
            <a:endParaRPr lang="en-US" sz="1600" dirty="0">
              <a:cs typeface="Arial" charset="0"/>
            </a:endParaRPr>
          </a:p>
        </p:txBody>
      </p:sp>
      <p:graphicFrame>
        <p:nvGraphicFramePr>
          <p:cNvPr id="89" name="Table 88"/>
          <p:cNvGraphicFramePr>
            <a:graphicFrameLocks noGrp="1"/>
          </p:cNvGraphicFramePr>
          <p:nvPr/>
        </p:nvGraphicFramePr>
        <p:xfrm>
          <a:off x="4874840" y="4117504"/>
          <a:ext cx="1644669" cy="946404"/>
        </p:xfrm>
        <a:graphic>
          <a:graphicData uri="http://schemas.openxmlformats.org/drawingml/2006/table">
            <a:tbl>
              <a:tblPr/>
              <a:tblGrid>
                <a:gridCol w="234716"/>
                <a:gridCol w="1174685"/>
                <a:gridCol w="235268"/>
              </a:tblGrid>
              <a:tr h="142364">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50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r h="142364">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en-US" sz="900" kern="1200" noProof="0" dirty="0" smtClean="0">
                          <a:solidFill>
                            <a:schemeClr val="tx1"/>
                          </a:solidFill>
                          <a:latin typeface="Arial" pitchFamily="34" charset="0"/>
                          <a:ea typeface="Calibri"/>
                          <a:cs typeface="Arial" pitchFamily="34" charset="0"/>
                        </a:rPr>
                        <a:t>Compound 1</a:t>
                      </a:r>
                      <a:endParaRPr lang="lt-LT" sz="900" kern="1200" noProof="0" dirty="0">
                        <a:solidFill>
                          <a:schemeClr val="tx1"/>
                        </a:solidFill>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15000"/>
                        </a:lnSpc>
                        <a:spcAft>
                          <a:spcPts val="0"/>
                        </a:spcAft>
                      </a:pPr>
                      <a:r>
                        <a:rPr lang="en-US" sz="900" dirty="0">
                          <a:latin typeface="Arial" pitchFamily="34" charset="0"/>
                          <a:ea typeface="Calibri"/>
                          <a:cs typeface="Arial" pitchFamily="34" charset="0"/>
                        </a:rPr>
                        <a:t>1</a:t>
                      </a: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42364">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en-US" sz="900" kern="1200" noProof="0" dirty="0" smtClean="0">
                          <a:solidFill>
                            <a:schemeClr val="tx1"/>
                          </a:solidFill>
                          <a:latin typeface="Arial" pitchFamily="34" charset="0"/>
                          <a:ea typeface="Calibri"/>
                          <a:cs typeface="Arial" pitchFamily="34" charset="0"/>
                        </a:rPr>
                        <a:t>Compound 2</a:t>
                      </a:r>
                      <a:endParaRPr lang="lt-LT" sz="900" kern="1200" noProof="0" dirty="0">
                        <a:solidFill>
                          <a:schemeClr val="tx1"/>
                        </a:solidFill>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15000"/>
                        </a:lnSpc>
                        <a:spcAft>
                          <a:spcPts val="0"/>
                        </a:spcAft>
                      </a:pPr>
                      <a:r>
                        <a:rPr lang="en-US" sz="900" dirty="0" smtClean="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42364">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en-US" sz="900" kern="1200" noProof="0" dirty="0" smtClean="0">
                          <a:solidFill>
                            <a:schemeClr val="tx1"/>
                          </a:solidFill>
                          <a:latin typeface="Arial" pitchFamily="34" charset="0"/>
                          <a:ea typeface="Calibri"/>
                          <a:cs typeface="Arial" pitchFamily="34" charset="0"/>
                        </a:rPr>
                        <a:t>Compound 3</a:t>
                      </a:r>
                      <a:endParaRPr lang="lt-LT" sz="900" kern="1200" noProof="0" dirty="0">
                        <a:solidFill>
                          <a:schemeClr val="tx1"/>
                        </a:solidFill>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15000"/>
                        </a:lnSpc>
                        <a:spcAft>
                          <a:spcPts val="0"/>
                        </a:spcAft>
                      </a:pPr>
                      <a:r>
                        <a:rPr lang="en-US" sz="900" dirty="0" smtClean="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42364">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en-US" sz="900" kern="1200" noProof="0" dirty="0" smtClean="0">
                          <a:solidFill>
                            <a:schemeClr val="tx1"/>
                          </a:solidFill>
                          <a:latin typeface="Arial" pitchFamily="34" charset="0"/>
                          <a:ea typeface="Calibri"/>
                          <a:cs typeface="Arial" pitchFamily="34" charset="0"/>
                        </a:rPr>
                        <a:t>Compound 4</a:t>
                      </a:r>
                      <a:endParaRPr lang="lt-LT" sz="900" kern="1200" noProof="0" dirty="0">
                        <a:solidFill>
                          <a:schemeClr val="tx1"/>
                        </a:solidFill>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15000"/>
                        </a:lnSpc>
                        <a:spcAft>
                          <a:spcPts val="0"/>
                        </a:spcAft>
                      </a:pPr>
                      <a:r>
                        <a:rPr lang="en-US" sz="900" dirty="0" smtClean="0">
                          <a:latin typeface="Arial" pitchFamily="34" charset="0"/>
                          <a:ea typeface="Calibri"/>
                          <a:cs typeface="Arial" pitchFamily="34" charset="0"/>
                        </a:rPr>
                        <a:t>1</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42364">
                <a:tc>
                  <a:txBody>
                    <a:bodyPr/>
                    <a:lstStyle/>
                    <a:p>
                      <a:pPr>
                        <a:lnSpc>
                          <a:spcPct val="115000"/>
                        </a:lnSpc>
                        <a:spcAft>
                          <a:spcPts val="0"/>
                        </a:spcAft>
                      </a:pPr>
                      <a:endParaRPr lang="lt-LT"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nSpc>
                          <a:spcPct val="115000"/>
                        </a:lnSpc>
                        <a:spcAft>
                          <a:spcPts val="0"/>
                        </a:spcAft>
                      </a:pPr>
                      <a:r>
                        <a:rPr lang="en-US" sz="900" kern="1200" noProof="0" dirty="0" smtClean="0">
                          <a:solidFill>
                            <a:schemeClr val="tx1"/>
                          </a:solidFill>
                          <a:latin typeface="Arial" pitchFamily="34" charset="0"/>
                          <a:ea typeface="Calibri"/>
                          <a:cs typeface="Arial" pitchFamily="34" charset="0"/>
                        </a:rPr>
                        <a:t>Compound 5</a:t>
                      </a:r>
                      <a:endParaRPr lang="lt-LT" sz="900" kern="1200" noProof="0" dirty="0">
                        <a:solidFill>
                          <a:schemeClr val="tx1"/>
                        </a:solidFill>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15000"/>
                        </a:lnSpc>
                        <a:spcAft>
                          <a:spcPts val="0"/>
                        </a:spcAft>
                      </a:pPr>
                      <a:r>
                        <a:rPr lang="lt-LT" sz="900" dirty="0">
                          <a:latin typeface="Arial" pitchFamily="34" charset="0"/>
                          <a:ea typeface="Calibri"/>
                          <a:cs typeface="Arial" pitchFamily="34" charset="0"/>
                        </a:rPr>
                        <a:t>0</a:t>
                      </a:r>
                      <a:endParaRPr lang="en-US" sz="900" dirty="0">
                        <a:latin typeface="Arial" pitchFamily="34" charset="0"/>
                        <a:ea typeface="Calibri"/>
                        <a:cs typeface="Arial" pitchFamily="34" charset="0"/>
                      </a:endParaRPr>
                    </a:p>
                  </a:txBody>
                  <a:tcPr marL="65461" marR="65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
        <p:nvSpPr>
          <p:cNvPr id="90" name="TextBox 59"/>
          <p:cNvSpPr txBox="1">
            <a:spLocks noChangeArrowheads="1"/>
          </p:cNvSpPr>
          <p:nvPr/>
        </p:nvSpPr>
        <p:spPr bwMode="auto">
          <a:xfrm>
            <a:off x="4370784" y="5053608"/>
            <a:ext cx="2508765" cy="584775"/>
          </a:xfrm>
          <a:prstGeom prst="rect">
            <a:avLst/>
          </a:prstGeom>
          <a:noFill/>
          <a:ln w="9525">
            <a:noFill/>
            <a:miter lim="800000"/>
            <a:headEnd/>
            <a:tailEnd/>
          </a:ln>
        </p:spPr>
        <p:txBody>
          <a:bodyPr wrap="none">
            <a:spAutoFit/>
          </a:bodyPr>
          <a:lstStyle/>
          <a:p>
            <a:pPr algn="ctr"/>
            <a:r>
              <a:rPr lang="ru-RU" sz="1600" dirty="0" smtClean="0">
                <a:cs typeface="Arial" charset="0"/>
              </a:rPr>
              <a:t>Библиотека самообучения</a:t>
            </a:r>
            <a:r>
              <a:rPr lang="en-US" sz="1600" dirty="0">
                <a:cs typeface="Arial" charset="0"/>
              </a:rPr>
              <a:t/>
            </a:r>
            <a:br>
              <a:rPr lang="en-US" sz="1600" dirty="0">
                <a:cs typeface="Arial" charset="0"/>
              </a:rPr>
            </a:br>
            <a:r>
              <a:rPr lang="ru-RU" sz="1600" dirty="0" smtClean="0">
                <a:cs typeface="Arial" charset="0"/>
              </a:rPr>
              <a:t>Локальная модель</a:t>
            </a:r>
            <a:endParaRPr lang="en-US" sz="1600" dirty="0">
              <a:cs typeface="Arial" charset="0"/>
            </a:endParaRPr>
          </a:p>
        </p:txBody>
      </p:sp>
      <p:sp>
        <p:nvSpPr>
          <p:cNvPr id="91" name="Down Arrow 90"/>
          <p:cNvSpPr>
            <a:spLocks noChangeAspect="1"/>
          </p:cNvSpPr>
          <p:nvPr/>
        </p:nvSpPr>
        <p:spPr>
          <a:xfrm rot="19379992">
            <a:off x="2698804" y="5715051"/>
            <a:ext cx="480060" cy="586740"/>
          </a:xfrm>
          <a:prstGeom prst="downArrow">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Down Arrow 91"/>
          <p:cNvSpPr>
            <a:spLocks noChangeAspect="1"/>
          </p:cNvSpPr>
          <p:nvPr/>
        </p:nvSpPr>
        <p:spPr>
          <a:xfrm rot="2473955">
            <a:off x="5008687" y="5715135"/>
            <a:ext cx="480060" cy="586740"/>
          </a:xfrm>
          <a:prstGeom prst="downArrow">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TextBox 63"/>
          <p:cNvSpPr txBox="1">
            <a:spLocks noChangeArrowheads="1"/>
          </p:cNvSpPr>
          <p:nvPr/>
        </p:nvSpPr>
        <p:spPr bwMode="auto">
          <a:xfrm>
            <a:off x="2210544" y="6277744"/>
            <a:ext cx="4285405" cy="338554"/>
          </a:xfrm>
          <a:prstGeom prst="rect">
            <a:avLst/>
          </a:prstGeom>
          <a:noFill/>
          <a:ln w="9525">
            <a:noFill/>
            <a:miter lim="800000"/>
            <a:headEnd/>
            <a:tailEnd/>
          </a:ln>
        </p:spPr>
        <p:txBody>
          <a:bodyPr wrap="none">
            <a:spAutoFit/>
          </a:bodyPr>
          <a:lstStyle/>
          <a:p>
            <a:pPr algn="ctr"/>
            <a:r>
              <a:rPr lang="ru-RU" sz="1600" dirty="0" smtClean="0">
                <a:cs typeface="Arial" charset="0"/>
              </a:rPr>
              <a:t>Рассчётное значение + Индекс надёжности (</a:t>
            </a:r>
            <a:r>
              <a:rPr lang="lt-LT" sz="1600" dirty="0" smtClean="0">
                <a:cs typeface="Arial" charset="0"/>
              </a:rPr>
              <a:t>RI</a:t>
            </a:r>
            <a:r>
              <a:rPr lang="ru-RU" sz="1600" dirty="0" smtClean="0">
                <a:cs typeface="Arial" charset="0"/>
              </a:rPr>
              <a:t>)</a:t>
            </a:r>
            <a:endParaRPr lang="en-US" sz="1600" dirty="0">
              <a:cs typeface="Arial" charset="0"/>
            </a:endParaRPr>
          </a:p>
        </p:txBody>
      </p:sp>
      <p:pic>
        <p:nvPicPr>
          <p:cNvPr id="94" name="Picture 7"/>
          <p:cNvPicPr>
            <a:picLocks noChangeAspect="1" noChangeArrowheads="1"/>
          </p:cNvPicPr>
          <p:nvPr/>
        </p:nvPicPr>
        <p:blipFill>
          <a:blip r:embed="rId2" cstate="print"/>
          <a:srcRect/>
          <a:stretch>
            <a:fillRect/>
          </a:stretch>
        </p:blipFill>
        <p:spPr bwMode="auto">
          <a:xfrm>
            <a:off x="4283968" y="733128"/>
            <a:ext cx="1872208" cy="1016960"/>
          </a:xfrm>
          <a:prstGeom prst="rect">
            <a:avLst/>
          </a:prstGeom>
          <a:noFill/>
          <a:ln w="9525">
            <a:noFill/>
            <a:miter lim="800000"/>
            <a:headEnd/>
            <a:tailEnd/>
          </a:ln>
        </p:spPr>
      </p:pic>
      <p:grpSp>
        <p:nvGrpSpPr>
          <p:cNvPr id="95" name="Group 94"/>
          <p:cNvGrpSpPr/>
          <p:nvPr/>
        </p:nvGrpSpPr>
        <p:grpSpPr>
          <a:xfrm>
            <a:off x="2843808" y="733128"/>
            <a:ext cx="913656" cy="947647"/>
            <a:chOff x="2362200" y="1113201"/>
            <a:chExt cx="1012825" cy="1074738"/>
          </a:xfrm>
        </p:grpSpPr>
        <p:sp>
          <p:nvSpPr>
            <p:cNvPr id="96" name="Rounded Rectangle 95"/>
            <p:cNvSpPr/>
            <p:nvPr/>
          </p:nvSpPr>
          <p:spPr bwMode="auto">
            <a:xfrm>
              <a:off x="2362200" y="1190989"/>
              <a:ext cx="1012825" cy="427037"/>
            </a:xfrm>
            <a:prstGeom prst="roundRect">
              <a:avLst/>
            </a:prstGeom>
            <a:gradFill flip="none" rotWithShape="1">
              <a:gsLst>
                <a:gs pos="0">
                  <a:srgbClr val="FFEFD1"/>
                </a:gs>
                <a:gs pos="64999">
                  <a:srgbClr val="F0EBD5"/>
                </a:gs>
                <a:gs pos="100000">
                  <a:srgbClr val="D1C39F"/>
                </a:gs>
              </a:gsLst>
              <a:lin ang="16200000" scaled="1"/>
              <a:tileRect/>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Flowchart: Alternate Process 4"/>
            <p:cNvSpPr/>
            <p:nvPr/>
          </p:nvSpPr>
          <p:spPr bwMode="auto">
            <a:xfrm>
              <a:off x="2703513" y="1113201"/>
              <a:ext cx="325437" cy="573088"/>
            </a:xfrm>
            <a:prstGeom prst="flowChartAlternateProcess">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Isosceles Triangle 97"/>
            <p:cNvSpPr>
              <a:spLocks noChangeAspect="1"/>
            </p:cNvSpPr>
            <p:nvPr/>
          </p:nvSpPr>
          <p:spPr>
            <a:xfrm rot="13456228">
              <a:off x="2641600" y="1610089"/>
              <a:ext cx="184150" cy="93662"/>
            </a:xfrm>
            <a:prstGeom prst="triangl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t>
              </a:r>
            </a:p>
          </p:txBody>
        </p:sp>
        <p:sp>
          <p:nvSpPr>
            <p:cNvPr id="99" name="Oval 98"/>
            <p:cNvSpPr/>
            <p:nvPr/>
          </p:nvSpPr>
          <p:spPr bwMode="auto">
            <a:xfrm>
              <a:off x="3048000" y="1868851"/>
              <a:ext cx="214313" cy="212725"/>
            </a:xfrm>
            <a:prstGeom prst="ellipse">
              <a:avLst/>
            </a:prstGeom>
            <a:solidFill>
              <a:schemeClr val="accent2">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Curved Right Arrow 99"/>
            <p:cNvSpPr/>
            <p:nvPr/>
          </p:nvSpPr>
          <p:spPr bwMode="auto">
            <a:xfrm rot="1486795" flipH="1" flipV="1">
              <a:off x="2727325" y="1718039"/>
              <a:ext cx="198438" cy="466725"/>
            </a:xfrm>
            <a:prstGeom prst="curvedRightArrow">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cxnSp>
          <p:nvCxnSpPr>
            <p:cNvPr id="101" name="Straight Connector 100"/>
            <p:cNvCxnSpPr>
              <a:stCxn id="99" idx="1"/>
              <a:endCxn id="99" idx="5"/>
            </p:cNvCxnSpPr>
            <p:nvPr/>
          </p:nvCxnSpPr>
          <p:spPr>
            <a:xfrm rot="16200000" flipH="1">
              <a:off x="3080544" y="1899807"/>
              <a:ext cx="149225" cy="150813"/>
            </a:xfrm>
            <a:prstGeom prst="line">
              <a:avLst/>
            </a:prstGeom>
            <a:ln w="254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9" idx="3"/>
              <a:endCxn id="99" idx="7"/>
            </p:cNvCxnSpPr>
            <p:nvPr/>
          </p:nvCxnSpPr>
          <p:spPr>
            <a:xfrm rot="5400000" flipH="1" flipV="1">
              <a:off x="3080544" y="1899807"/>
              <a:ext cx="149225" cy="150813"/>
            </a:xfrm>
            <a:prstGeom prst="line">
              <a:avLst/>
            </a:prstGeom>
            <a:ln w="254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03" name="Rectangle 102"/>
            <p:cNvSpPr>
              <a:spLocks noChangeAspect="1"/>
            </p:cNvSpPr>
            <p:nvPr/>
          </p:nvSpPr>
          <p:spPr>
            <a:xfrm rot="2770221">
              <a:off x="2725738" y="1497376"/>
              <a:ext cx="214312" cy="134938"/>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4" name="Rectangle 103"/>
            <p:cNvSpPr>
              <a:spLocks noChangeAspect="1"/>
            </p:cNvSpPr>
            <p:nvPr/>
          </p:nvSpPr>
          <p:spPr>
            <a:xfrm rot="2770221">
              <a:off x="2701925" y="1594214"/>
              <a:ext cx="160338" cy="36512"/>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5" name="Diamond 104"/>
            <p:cNvSpPr>
              <a:spLocks noChangeAspect="1"/>
            </p:cNvSpPr>
            <p:nvPr/>
          </p:nvSpPr>
          <p:spPr>
            <a:xfrm>
              <a:off x="2679700" y="1529126"/>
              <a:ext cx="182563" cy="182563"/>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6" name="Diamond 105"/>
            <p:cNvSpPr>
              <a:spLocks noChangeAspect="1"/>
            </p:cNvSpPr>
            <p:nvPr/>
          </p:nvSpPr>
          <p:spPr>
            <a:xfrm>
              <a:off x="2408238" y="2005376"/>
              <a:ext cx="182562" cy="182563"/>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9" grpId="0" animBg="1"/>
      <p:bldP spid="70" grpId="0"/>
      <p:bldP spid="71" grpId="0" animBg="1"/>
      <p:bldP spid="72" grpId="0"/>
      <p:bldP spid="74" grpId="0"/>
      <p:bldP spid="87" grpId="0" animBg="1"/>
      <p:bldP spid="88" grpId="0"/>
      <p:bldP spid="90" grpId="0"/>
      <p:bldP spid="91" grpId="0" animBg="1"/>
      <p:bldP spid="92" grpId="0" animBg="1"/>
      <p:bldP spid="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1 Этап: Глобальная модель</a:t>
            </a:r>
            <a:endParaRPr lang="lt-LT" dirty="0"/>
          </a:p>
        </p:txBody>
      </p:sp>
      <p:sp>
        <p:nvSpPr>
          <p:cNvPr id="3" name="Content Placeholder 2"/>
          <p:cNvSpPr>
            <a:spLocks noGrp="1"/>
          </p:cNvSpPr>
          <p:nvPr>
            <p:ph idx="1"/>
          </p:nvPr>
        </p:nvSpPr>
        <p:spPr/>
        <p:txBody>
          <a:bodyPr/>
          <a:lstStyle/>
          <a:p>
            <a:r>
              <a:rPr lang="ru-RU" sz="2400" dirty="0" smtClean="0"/>
              <a:t>Количественные свойства</a:t>
            </a:r>
            <a:br>
              <a:rPr lang="ru-RU" sz="2400" dirty="0" smtClean="0"/>
            </a:br>
            <a:r>
              <a:rPr lang="ru-RU" sz="2400" dirty="0" smtClean="0"/>
              <a:t>(</a:t>
            </a:r>
            <a:r>
              <a:rPr lang="en-US" sz="2400" dirty="0" err="1" smtClean="0"/>
              <a:t>l</a:t>
            </a:r>
            <a:r>
              <a:rPr lang="lt-LT" sz="2400" dirty="0" err="1" smtClean="0"/>
              <a:t>ogP</a:t>
            </a:r>
            <a:r>
              <a:rPr lang="lt-LT" sz="2400" dirty="0" smtClean="0"/>
              <a:t>, </a:t>
            </a:r>
            <a:r>
              <a:rPr lang="lt-LT" sz="2400" dirty="0" smtClean="0"/>
              <a:t>logLD</a:t>
            </a:r>
            <a:r>
              <a:rPr lang="lt-LT" sz="2400" baseline="-25000" dirty="0" smtClean="0"/>
              <a:t>50</a:t>
            </a:r>
            <a:r>
              <a:rPr lang="ru-RU" sz="2400" dirty="0" smtClean="0"/>
              <a:t>, </a:t>
            </a:r>
            <a:r>
              <a:rPr lang="lt-LT" sz="2400" dirty="0" err="1" smtClean="0"/>
              <a:t>logL</a:t>
            </a:r>
            <a:r>
              <a:rPr lang="en-US" sz="2400" dirty="0" smtClean="0"/>
              <a:t>C</a:t>
            </a:r>
            <a:r>
              <a:rPr lang="lt-LT" sz="2400" baseline="-25000" dirty="0" smtClean="0"/>
              <a:t>50</a:t>
            </a:r>
            <a:r>
              <a:rPr lang="ru-RU" sz="2400" dirty="0" smtClean="0"/>
              <a:t>)</a:t>
            </a:r>
            <a:r>
              <a:rPr lang="lt-LT" sz="2400" dirty="0" smtClean="0"/>
              <a:t>: PLS</a:t>
            </a:r>
          </a:p>
          <a:p>
            <a:endParaRPr lang="lt-LT" sz="2400" dirty="0" smtClean="0"/>
          </a:p>
          <a:p>
            <a:r>
              <a:rPr lang="ru-RU" sz="2400" dirty="0" smtClean="0"/>
              <a:t>Степень связывания </a:t>
            </a:r>
            <a:r>
              <a:rPr lang="ru-RU" sz="2400" dirty="0" smtClean="0"/>
              <a:t>в крови</a:t>
            </a:r>
            <a:r>
              <a:rPr lang="ru-RU" sz="2400" dirty="0" smtClean="0"/>
              <a:t>:</a:t>
            </a:r>
            <a:r>
              <a:rPr lang="en-US" sz="2400" dirty="0" smtClean="0"/>
              <a:t> </a:t>
            </a:r>
            <a:r>
              <a:rPr lang="ru-RU" sz="2400" dirty="0" smtClean="0"/>
              <a:t/>
            </a:r>
            <a:br>
              <a:rPr lang="ru-RU" sz="2400" dirty="0" smtClean="0"/>
            </a:br>
            <a:r>
              <a:rPr lang="en-US" sz="2400" dirty="0" smtClean="0"/>
              <a:t>PLS </a:t>
            </a:r>
            <a:r>
              <a:rPr lang="ru-RU" sz="2400" dirty="0" smtClean="0"/>
              <a:t>+ трансформация данных</a:t>
            </a:r>
          </a:p>
          <a:p>
            <a:endParaRPr lang="ru-RU" sz="2400" dirty="0" smtClean="0"/>
          </a:p>
          <a:p>
            <a:r>
              <a:rPr lang="ru-RU" sz="2400" dirty="0" smtClean="0"/>
              <a:t>Качественные свойства </a:t>
            </a:r>
            <a:br>
              <a:rPr lang="ru-RU" sz="2400" dirty="0" smtClean="0"/>
            </a:br>
            <a:r>
              <a:rPr lang="ru-RU" sz="2400" dirty="0" smtClean="0"/>
              <a:t>(мутагенность, ингибиция белков)</a:t>
            </a:r>
            <a:r>
              <a:rPr lang="lt-LT" sz="2400" dirty="0" smtClean="0"/>
              <a:t>: </a:t>
            </a:r>
            <a:r>
              <a:rPr lang="ru-RU" sz="2400" dirty="0" smtClean="0"/>
              <a:t/>
            </a:r>
            <a:br>
              <a:rPr lang="ru-RU" sz="2400" dirty="0" smtClean="0"/>
            </a:br>
            <a:r>
              <a:rPr lang="lt-LT" sz="2400" dirty="0" smtClean="0"/>
              <a:t>BPLS</a:t>
            </a:r>
            <a:endParaRPr lang="ru-RU" sz="2400" dirty="0" smtClean="0"/>
          </a:p>
          <a:p>
            <a:endParaRPr lang="ru-RU" sz="2400" dirty="0" smtClean="0"/>
          </a:p>
          <a:p>
            <a:endParaRPr lang="lt-LT" sz="2400" dirty="0"/>
          </a:p>
        </p:txBody>
      </p:sp>
      <p:graphicFrame>
        <p:nvGraphicFramePr>
          <p:cNvPr id="4" name="Object 3"/>
          <p:cNvGraphicFramePr>
            <a:graphicFrameLocks noChangeAspect="1"/>
          </p:cNvGraphicFramePr>
          <p:nvPr/>
        </p:nvGraphicFramePr>
        <p:xfrm>
          <a:off x="6253163" y="1700213"/>
          <a:ext cx="2260600" cy="685800"/>
        </p:xfrm>
        <a:graphic>
          <a:graphicData uri="http://schemas.openxmlformats.org/presentationml/2006/ole">
            <p:oleObj spid="_x0000_s275457" name="Equation" r:id="rId3" imgW="1130040" imgH="342720" progId="Equation.3">
              <p:embed/>
            </p:oleObj>
          </a:graphicData>
        </a:graphic>
      </p:graphicFrame>
      <p:graphicFrame>
        <p:nvGraphicFramePr>
          <p:cNvPr id="275458" name="Object 2"/>
          <p:cNvGraphicFramePr>
            <a:graphicFrameLocks noChangeAspect="1"/>
          </p:cNvGraphicFramePr>
          <p:nvPr/>
        </p:nvGraphicFramePr>
        <p:xfrm>
          <a:off x="5940152" y="2780928"/>
          <a:ext cx="3022600" cy="1727200"/>
        </p:xfrm>
        <a:graphic>
          <a:graphicData uri="http://schemas.openxmlformats.org/presentationml/2006/ole">
            <p:oleObj spid="_x0000_s275458" name="Equation" r:id="rId4" imgW="1511280" imgH="863280" progId="Equation.3">
              <p:embed/>
            </p:oleObj>
          </a:graphicData>
        </a:graphic>
      </p:graphicFrame>
      <p:graphicFrame>
        <p:nvGraphicFramePr>
          <p:cNvPr id="275459" name="Object 3"/>
          <p:cNvGraphicFramePr>
            <a:graphicFrameLocks noChangeAspect="1"/>
          </p:cNvGraphicFramePr>
          <p:nvPr/>
        </p:nvGraphicFramePr>
        <p:xfrm>
          <a:off x="2051720" y="5394920"/>
          <a:ext cx="4038601" cy="914400"/>
        </p:xfrm>
        <a:graphic>
          <a:graphicData uri="http://schemas.openxmlformats.org/presentationml/2006/ole">
            <p:oleObj spid="_x0000_s275459" name="Equation" r:id="rId5" imgW="2019240" imgH="4572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54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54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Динамическая схожесть</a:t>
            </a:r>
            <a:endParaRPr lang="lt-LT" dirty="0"/>
          </a:p>
        </p:txBody>
      </p:sp>
      <p:sp>
        <p:nvSpPr>
          <p:cNvPr id="3" name="Content Placeholder 2"/>
          <p:cNvSpPr>
            <a:spLocks noGrp="1"/>
          </p:cNvSpPr>
          <p:nvPr>
            <p:ph idx="1"/>
          </p:nvPr>
        </p:nvSpPr>
        <p:spPr>
          <a:xfrm>
            <a:off x="457200" y="1340768"/>
            <a:ext cx="8229600" cy="4785395"/>
          </a:xfrm>
        </p:spPr>
        <p:txBody>
          <a:bodyPr/>
          <a:lstStyle/>
          <a:p>
            <a:r>
              <a:rPr lang="ru-RU" sz="2400" dirty="0" smtClean="0"/>
              <a:t>Алгоритм определяет, что является похожим, а что – нет, в контексте исследуемого свойства</a:t>
            </a:r>
            <a:endParaRPr lang="lt-LT" sz="2400" dirty="0"/>
          </a:p>
        </p:txBody>
      </p:sp>
      <p:grpSp>
        <p:nvGrpSpPr>
          <p:cNvPr id="7" name="Group 14"/>
          <p:cNvGrpSpPr>
            <a:grpSpLocks/>
          </p:cNvGrpSpPr>
          <p:nvPr/>
        </p:nvGrpSpPr>
        <p:grpSpPr bwMode="auto">
          <a:xfrm>
            <a:off x="34925" y="2708275"/>
            <a:ext cx="2449513" cy="3816350"/>
            <a:chOff x="22" y="1706"/>
            <a:chExt cx="1543" cy="2404"/>
          </a:xfrm>
        </p:grpSpPr>
        <p:pic>
          <p:nvPicPr>
            <p:cNvPr id="8" name="Picture 7"/>
            <p:cNvPicPr>
              <a:picLocks noChangeAspect="1" noChangeArrowheads="1"/>
            </p:cNvPicPr>
            <p:nvPr/>
          </p:nvPicPr>
          <p:blipFill>
            <a:blip r:embed="rId2" cstate="print"/>
            <a:srcRect/>
            <a:stretch>
              <a:fillRect/>
            </a:stretch>
          </p:blipFill>
          <p:spPr bwMode="auto">
            <a:xfrm>
              <a:off x="22" y="1706"/>
              <a:ext cx="1342" cy="1190"/>
            </a:xfrm>
            <a:prstGeom prst="rect">
              <a:avLst/>
            </a:prstGeom>
            <a:noFill/>
            <a:ln w="9525">
              <a:noFill/>
              <a:miter lim="800000"/>
              <a:headEnd/>
              <a:tailEnd/>
            </a:ln>
            <a:effectLst/>
          </p:spPr>
        </p:pic>
        <p:pic>
          <p:nvPicPr>
            <p:cNvPr id="9" name="Picture 8"/>
            <p:cNvPicPr>
              <a:picLocks noChangeAspect="1" noChangeArrowheads="1"/>
            </p:cNvPicPr>
            <p:nvPr/>
          </p:nvPicPr>
          <p:blipFill>
            <a:blip r:embed="rId3" cstate="print"/>
            <a:srcRect/>
            <a:stretch>
              <a:fillRect/>
            </a:stretch>
          </p:blipFill>
          <p:spPr bwMode="auto">
            <a:xfrm>
              <a:off x="189" y="2920"/>
              <a:ext cx="1376" cy="1190"/>
            </a:xfrm>
            <a:prstGeom prst="rect">
              <a:avLst/>
            </a:prstGeom>
            <a:noFill/>
            <a:ln w="9525">
              <a:noFill/>
              <a:miter lim="800000"/>
              <a:headEnd/>
              <a:tailEnd/>
            </a:ln>
            <a:effectLst/>
          </p:spPr>
        </p:pic>
      </p:grpSp>
      <p:grpSp>
        <p:nvGrpSpPr>
          <p:cNvPr id="10" name="Group 15"/>
          <p:cNvGrpSpPr>
            <a:grpSpLocks/>
          </p:cNvGrpSpPr>
          <p:nvPr/>
        </p:nvGrpSpPr>
        <p:grpSpPr bwMode="auto">
          <a:xfrm>
            <a:off x="2555875" y="3429000"/>
            <a:ext cx="2630488" cy="2640013"/>
            <a:chOff x="1610" y="2160"/>
            <a:chExt cx="1657" cy="1663"/>
          </a:xfrm>
        </p:grpSpPr>
        <p:pic>
          <p:nvPicPr>
            <p:cNvPr id="11" name="Picture 9"/>
            <p:cNvPicPr>
              <a:picLocks noChangeAspect="1" noChangeArrowheads="1"/>
            </p:cNvPicPr>
            <p:nvPr/>
          </p:nvPicPr>
          <p:blipFill>
            <a:blip r:embed="rId4" cstate="print"/>
            <a:srcRect/>
            <a:stretch>
              <a:fillRect/>
            </a:stretch>
          </p:blipFill>
          <p:spPr bwMode="auto">
            <a:xfrm>
              <a:off x="1610" y="2160"/>
              <a:ext cx="1657" cy="484"/>
            </a:xfrm>
            <a:prstGeom prst="rect">
              <a:avLst/>
            </a:prstGeom>
            <a:noFill/>
            <a:ln w="9525">
              <a:noFill/>
              <a:miter lim="800000"/>
              <a:headEnd/>
              <a:tailEnd/>
            </a:ln>
            <a:effectLst/>
          </p:spPr>
        </p:pic>
        <p:pic>
          <p:nvPicPr>
            <p:cNvPr id="12" name="Picture 11"/>
            <p:cNvPicPr>
              <a:picLocks noChangeAspect="1" noChangeArrowheads="1"/>
            </p:cNvPicPr>
            <p:nvPr/>
          </p:nvPicPr>
          <p:blipFill>
            <a:blip r:embed="rId5" cstate="print"/>
            <a:srcRect/>
            <a:stretch>
              <a:fillRect/>
            </a:stretch>
          </p:blipFill>
          <p:spPr bwMode="auto">
            <a:xfrm>
              <a:off x="1610" y="3339"/>
              <a:ext cx="1657" cy="484"/>
            </a:xfrm>
            <a:prstGeom prst="rect">
              <a:avLst/>
            </a:prstGeom>
            <a:noFill/>
            <a:ln w="9525">
              <a:noFill/>
              <a:miter lim="800000"/>
              <a:headEnd/>
              <a:tailEnd/>
            </a:ln>
            <a:effectLst/>
          </p:spPr>
        </p:pic>
      </p:grpSp>
      <p:pic>
        <p:nvPicPr>
          <p:cNvPr id="13" name="Picture 16"/>
          <p:cNvPicPr>
            <a:picLocks noChangeAspect="1" noChangeArrowheads="1"/>
          </p:cNvPicPr>
          <p:nvPr/>
        </p:nvPicPr>
        <p:blipFill>
          <a:blip r:embed="rId6" cstate="print"/>
          <a:srcRect/>
          <a:stretch>
            <a:fillRect/>
          </a:stretch>
        </p:blipFill>
        <p:spPr bwMode="auto">
          <a:xfrm>
            <a:off x="5045075" y="4037013"/>
            <a:ext cx="3984625" cy="11652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49" name="Rectangle 45"/>
          <p:cNvSpPr>
            <a:spLocks noGrp="1" noChangeArrowheads="1"/>
          </p:cNvSpPr>
          <p:nvPr>
            <p:ph type="title"/>
          </p:nvPr>
        </p:nvSpPr>
        <p:spPr/>
        <p:txBody>
          <a:bodyPr/>
          <a:lstStyle/>
          <a:p>
            <a:r>
              <a:rPr lang="ru-RU" dirty="0" smtClean="0"/>
              <a:t>2 Этап: Локальная коррекция</a:t>
            </a:r>
            <a:endParaRPr lang="en-US" dirty="0"/>
          </a:p>
        </p:txBody>
      </p:sp>
      <p:grpSp>
        <p:nvGrpSpPr>
          <p:cNvPr id="2" name="Group 4"/>
          <p:cNvGrpSpPr>
            <a:grpSpLocks/>
          </p:cNvGrpSpPr>
          <p:nvPr/>
        </p:nvGrpSpPr>
        <p:grpSpPr bwMode="auto">
          <a:xfrm>
            <a:off x="250825" y="2133600"/>
            <a:ext cx="2233613" cy="2668588"/>
            <a:chOff x="4150" y="1344"/>
            <a:chExt cx="1407" cy="1681"/>
          </a:xfrm>
        </p:grpSpPr>
        <p:pic>
          <p:nvPicPr>
            <p:cNvPr id="328709" name="Picture 5"/>
            <p:cNvPicPr>
              <a:picLocks noChangeAspect="1" noChangeArrowheads="1"/>
            </p:cNvPicPr>
            <p:nvPr/>
          </p:nvPicPr>
          <p:blipFill>
            <a:blip r:embed="rId4" cstate="print"/>
            <a:srcRect/>
            <a:stretch>
              <a:fillRect/>
            </a:stretch>
          </p:blipFill>
          <p:spPr bwMode="auto">
            <a:xfrm>
              <a:off x="4627" y="1569"/>
              <a:ext cx="430" cy="174"/>
            </a:xfrm>
            <a:prstGeom prst="rect">
              <a:avLst/>
            </a:prstGeom>
            <a:noFill/>
            <a:ln w="9525">
              <a:noFill/>
              <a:miter lim="800000"/>
              <a:headEnd/>
              <a:tailEnd/>
            </a:ln>
            <a:effectLst/>
          </p:spPr>
        </p:pic>
        <p:pic>
          <p:nvPicPr>
            <p:cNvPr id="328710" name="Picture 6"/>
            <p:cNvPicPr>
              <a:picLocks noChangeAspect="1" noChangeArrowheads="1"/>
            </p:cNvPicPr>
            <p:nvPr/>
          </p:nvPicPr>
          <p:blipFill>
            <a:blip r:embed="rId5" cstate="print"/>
            <a:srcRect/>
            <a:stretch>
              <a:fillRect/>
            </a:stretch>
          </p:blipFill>
          <p:spPr bwMode="auto">
            <a:xfrm>
              <a:off x="4685" y="1344"/>
              <a:ext cx="313" cy="243"/>
            </a:xfrm>
            <a:prstGeom prst="rect">
              <a:avLst/>
            </a:prstGeom>
            <a:noFill/>
            <a:ln w="9525">
              <a:noFill/>
              <a:miter lim="800000"/>
              <a:headEnd/>
              <a:tailEnd/>
            </a:ln>
            <a:effectLst/>
          </p:spPr>
        </p:pic>
        <p:pic>
          <p:nvPicPr>
            <p:cNvPr id="328711" name="Picture 7"/>
            <p:cNvPicPr>
              <a:picLocks noChangeAspect="1" noChangeArrowheads="1"/>
            </p:cNvPicPr>
            <p:nvPr/>
          </p:nvPicPr>
          <p:blipFill>
            <a:blip r:embed="rId6" cstate="print"/>
            <a:srcRect/>
            <a:stretch>
              <a:fillRect/>
            </a:stretch>
          </p:blipFill>
          <p:spPr bwMode="auto">
            <a:xfrm>
              <a:off x="4627" y="2166"/>
              <a:ext cx="428" cy="176"/>
            </a:xfrm>
            <a:prstGeom prst="rect">
              <a:avLst/>
            </a:prstGeom>
            <a:noFill/>
            <a:ln w="9525">
              <a:noFill/>
              <a:miter lim="800000"/>
              <a:headEnd/>
              <a:tailEnd/>
            </a:ln>
            <a:effectLst/>
          </p:spPr>
        </p:pic>
        <p:pic>
          <p:nvPicPr>
            <p:cNvPr id="328712" name="Picture 8"/>
            <p:cNvPicPr>
              <a:picLocks noChangeAspect="1" noChangeArrowheads="1"/>
            </p:cNvPicPr>
            <p:nvPr/>
          </p:nvPicPr>
          <p:blipFill>
            <a:blip r:embed="rId7" cstate="print"/>
            <a:srcRect/>
            <a:stretch>
              <a:fillRect/>
            </a:stretch>
          </p:blipFill>
          <p:spPr bwMode="auto">
            <a:xfrm>
              <a:off x="4688" y="1725"/>
              <a:ext cx="307" cy="236"/>
            </a:xfrm>
            <a:prstGeom prst="rect">
              <a:avLst/>
            </a:prstGeom>
            <a:noFill/>
            <a:ln w="9525">
              <a:noFill/>
              <a:miter lim="800000"/>
              <a:headEnd/>
              <a:tailEnd/>
            </a:ln>
            <a:effectLst/>
          </p:spPr>
        </p:pic>
        <p:pic>
          <p:nvPicPr>
            <p:cNvPr id="328713" name="Picture 9"/>
            <p:cNvPicPr>
              <a:picLocks noChangeAspect="1" noChangeArrowheads="1"/>
            </p:cNvPicPr>
            <p:nvPr/>
          </p:nvPicPr>
          <p:blipFill>
            <a:blip r:embed="rId8" cstate="print"/>
            <a:srcRect/>
            <a:stretch>
              <a:fillRect/>
            </a:stretch>
          </p:blipFill>
          <p:spPr bwMode="auto">
            <a:xfrm>
              <a:off x="4626" y="1942"/>
              <a:ext cx="430" cy="242"/>
            </a:xfrm>
            <a:prstGeom prst="rect">
              <a:avLst/>
            </a:prstGeom>
            <a:noFill/>
            <a:ln w="9525">
              <a:noFill/>
              <a:miter lim="800000"/>
              <a:headEnd/>
              <a:tailEnd/>
            </a:ln>
            <a:effectLst/>
          </p:spPr>
        </p:pic>
        <p:sp>
          <p:nvSpPr>
            <p:cNvPr id="328714" name="Text Box 10"/>
            <p:cNvSpPr txBox="1">
              <a:spLocks noChangeArrowheads="1"/>
            </p:cNvSpPr>
            <p:nvPr/>
          </p:nvSpPr>
          <p:spPr bwMode="auto">
            <a:xfrm>
              <a:off x="4150" y="2618"/>
              <a:ext cx="1407" cy="407"/>
            </a:xfrm>
            <a:prstGeom prst="rect">
              <a:avLst/>
            </a:prstGeom>
            <a:noFill/>
            <a:ln w="9525">
              <a:noFill/>
              <a:miter lim="800000"/>
              <a:headEnd/>
              <a:tailEnd/>
            </a:ln>
            <a:effectLst/>
          </p:spPr>
          <p:txBody>
            <a:bodyPr wrap="square">
              <a:spAutoFit/>
            </a:bodyPr>
            <a:lstStyle/>
            <a:p>
              <a:pPr algn="ctr"/>
              <a:r>
                <a:rPr lang="ru-RU" dirty="0" smtClean="0"/>
                <a:t>Похожие </a:t>
              </a:r>
              <a:br>
                <a:rPr lang="ru-RU" dirty="0" smtClean="0"/>
              </a:br>
              <a:r>
                <a:rPr lang="ru-RU" dirty="0" smtClean="0"/>
                <a:t>молекулы</a:t>
              </a:r>
              <a:endParaRPr lang="en-US" dirty="0"/>
            </a:p>
          </p:txBody>
        </p:sp>
      </p:grpSp>
      <p:grpSp>
        <p:nvGrpSpPr>
          <p:cNvPr id="3" name="Group 49"/>
          <p:cNvGrpSpPr>
            <a:grpSpLocks/>
          </p:cNvGrpSpPr>
          <p:nvPr/>
        </p:nvGrpSpPr>
        <p:grpSpPr bwMode="auto">
          <a:xfrm>
            <a:off x="2339974" y="2257425"/>
            <a:ext cx="1655761" cy="2262188"/>
            <a:chOff x="1474" y="1422"/>
            <a:chExt cx="1043" cy="1425"/>
          </a:xfrm>
        </p:grpSpPr>
        <p:sp>
          <p:nvSpPr>
            <p:cNvPr id="328730" name="Text Box 26"/>
            <p:cNvSpPr txBox="1">
              <a:spLocks noChangeArrowheads="1"/>
            </p:cNvSpPr>
            <p:nvPr/>
          </p:nvSpPr>
          <p:spPr bwMode="auto">
            <a:xfrm>
              <a:off x="1837" y="1422"/>
              <a:ext cx="408" cy="192"/>
            </a:xfrm>
            <a:prstGeom prst="rect">
              <a:avLst/>
            </a:prstGeom>
            <a:noFill/>
            <a:ln w="9525">
              <a:noFill/>
              <a:miter lim="800000"/>
              <a:headEnd/>
              <a:tailEnd/>
            </a:ln>
            <a:effectLst/>
          </p:spPr>
          <p:txBody>
            <a:bodyPr>
              <a:spAutoFit/>
            </a:bodyPr>
            <a:lstStyle/>
            <a:p>
              <a:pPr>
                <a:spcBef>
                  <a:spcPct val="50000"/>
                </a:spcBef>
              </a:pPr>
              <a:r>
                <a:rPr lang="lt-LT" sz="1400"/>
                <a:t>1.9</a:t>
              </a:r>
              <a:r>
                <a:rPr lang="en-US" sz="1400"/>
                <a:t>7</a:t>
              </a:r>
              <a:endParaRPr lang="lt-LT" sz="1400"/>
            </a:p>
          </p:txBody>
        </p:sp>
        <p:sp>
          <p:nvSpPr>
            <p:cNvPr id="328731" name="Text Box 27"/>
            <p:cNvSpPr txBox="1">
              <a:spLocks noChangeArrowheads="1"/>
            </p:cNvSpPr>
            <p:nvPr/>
          </p:nvSpPr>
          <p:spPr bwMode="auto">
            <a:xfrm>
              <a:off x="1837" y="1616"/>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92</a:t>
              </a:r>
              <a:endParaRPr lang="lt-LT" sz="1400"/>
            </a:p>
          </p:txBody>
        </p:sp>
        <p:sp>
          <p:nvSpPr>
            <p:cNvPr id="328732" name="Text Box 28"/>
            <p:cNvSpPr txBox="1">
              <a:spLocks noChangeArrowheads="1"/>
            </p:cNvSpPr>
            <p:nvPr/>
          </p:nvSpPr>
          <p:spPr bwMode="auto">
            <a:xfrm>
              <a:off x="1837" y="1811"/>
              <a:ext cx="408" cy="192"/>
            </a:xfrm>
            <a:prstGeom prst="rect">
              <a:avLst/>
            </a:prstGeom>
            <a:noFill/>
            <a:ln w="9525">
              <a:noFill/>
              <a:miter lim="800000"/>
              <a:headEnd/>
              <a:tailEnd/>
            </a:ln>
            <a:effectLst/>
          </p:spPr>
          <p:txBody>
            <a:bodyPr>
              <a:spAutoFit/>
            </a:bodyPr>
            <a:lstStyle/>
            <a:p>
              <a:pPr>
                <a:spcBef>
                  <a:spcPct val="50000"/>
                </a:spcBef>
              </a:pPr>
              <a:r>
                <a:rPr lang="lt-LT" sz="1400"/>
                <a:t>2.2</a:t>
              </a:r>
              <a:r>
                <a:rPr lang="en-US" sz="1400"/>
                <a:t>8</a:t>
              </a:r>
              <a:endParaRPr lang="lt-LT" sz="1400"/>
            </a:p>
          </p:txBody>
        </p:sp>
        <p:sp>
          <p:nvSpPr>
            <p:cNvPr id="328733" name="Text Box 29"/>
            <p:cNvSpPr txBox="1">
              <a:spLocks noChangeArrowheads="1"/>
            </p:cNvSpPr>
            <p:nvPr/>
          </p:nvSpPr>
          <p:spPr bwMode="auto">
            <a:xfrm>
              <a:off x="1837" y="2009"/>
              <a:ext cx="408" cy="192"/>
            </a:xfrm>
            <a:prstGeom prst="rect">
              <a:avLst/>
            </a:prstGeom>
            <a:noFill/>
            <a:ln w="9525">
              <a:noFill/>
              <a:miter lim="800000"/>
              <a:headEnd/>
              <a:tailEnd/>
            </a:ln>
            <a:effectLst/>
          </p:spPr>
          <p:txBody>
            <a:bodyPr>
              <a:spAutoFit/>
            </a:bodyPr>
            <a:lstStyle/>
            <a:p>
              <a:pPr>
                <a:spcBef>
                  <a:spcPct val="50000"/>
                </a:spcBef>
              </a:pPr>
              <a:r>
                <a:rPr lang="lt-LT" sz="1400"/>
                <a:t>1.4</a:t>
              </a:r>
              <a:r>
                <a:rPr lang="en-US" sz="1400"/>
                <a:t>7</a:t>
              </a:r>
              <a:endParaRPr lang="lt-LT" sz="1400"/>
            </a:p>
          </p:txBody>
        </p:sp>
        <p:sp>
          <p:nvSpPr>
            <p:cNvPr id="328734" name="Text Box 30"/>
            <p:cNvSpPr txBox="1">
              <a:spLocks noChangeArrowheads="1"/>
            </p:cNvSpPr>
            <p:nvPr/>
          </p:nvSpPr>
          <p:spPr bwMode="auto">
            <a:xfrm>
              <a:off x="1837" y="2197"/>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80</a:t>
              </a:r>
              <a:endParaRPr lang="lt-LT" sz="1400"/>
            </a:p>
          </p:txBody>
        </p:sp>
        <p:sp>
          <p:nvSpPr>
            <p:cNvPr id="328746" name="Rectangle 42"/>
            <p:cNvSpPr>
              <a:spLocks noChangeArrowheads="1"/>
            </p:cNvSpPr>
            <p:nvPr/>
          </p:nvSpPr>
          <p:spPr bwMode="auto">
            <a:xfrm>
              <a:off x="1474" y="2614"/>
              <a:ext cx="1043" cy="233"/>
            </a:xfrm>
            <a:prstGeom prst="rect">
              <a:avLst/>
            </a:prstGeom>
            <a:noFill/>
            <a:ln w="9525">
              <a:noFill/>
              <a:miter lim="800000"/>
              <a:headEnd/>
              <a:tailEnd/>
            </a:ln>
            <a:effectLst/>
          </p:spPr>
          <p:txBody>
            <a:bodyPr wrap="square">
              <a:spAutoFit/>
            </a:bodyPr>
            <a:lstStyle/>
            <a:p>
              <a:r>
                <a:rPr lang="ru-RU" dirty="0" smtClean="0"/>
                <a:t>Эксперимент</a:t>
              </a:r>
              <a:endParaRPr lang="en-US" dirty="0"/>
            </a:p>
          </p:txBody>
        </p:sp>
      </p:grpSp>
      <p:grpSp>
        <p:nvGrpSpPr>
          <p:cNvPr id="4" name="Group 50"/>
          <p:cNvGrpSpPr>
            <a:grpSpLocks/>
          </p:cNvGrpSpPr>
          <p:nvPr/>
        </p:nvGrpSpPr>
        <p:grpSpPr bwMode="auto">
          <a:xfrm>
            <a:off x="3996632" y="2276872"/>
            <a:ext cx="1439862" cy="2538413"/>
            <a:chOff x="2336" y="1422"/>
            <a:chExt cx="907" cy="1599"/>
          </a:xfrm>
        </p:grpSpPr>
        <p:sp>
          <p:nvSpPr>
            <p:cNvPr id="328735" name="Text Box 31"/>
            <p:cNvSpPr txBox="1">
              <a:spLocks noChangeArrowheads="1"/>
            </p:cNvSpPr>
            <p:nvPr/>
          </p:nvSpPr>
          <p:spPr bwMode="auto">
            <a:xfrm>
              <a:off x="2608" y="1422"/>
              <a:ext cx="408" cy="192"/>
            </a:xfrm>
            <a:prstGeom prst="rect">
              <a:avLst/>
            </a:prstGeom>
            <a:noFill/>
            <a:ln w="9525">
              <a:noFill/>
              <a:miter lim="800000"/>
              <a:headEnd/>
              <a:tailEnd/>
            </a:ln>
            <a:effectLst/>
          </p:spPr>
          <p:txBody>
            <a:bodyPr>
              <a:spAutoFit/>
            </a:bodyPr>
            <a:lstStyle/>
            <a:p>
              <a:pPr>
                <a:spcBef>
                  <a:spcPct val="50000"/>
                </a:spcBef>
              </a:pPr>
              <a:r>
                <a:rPr lang="lt-LT" sz="1400"/>
                <a:t>1.</a:t>
              </a:r>
              <a:r>
                <a:rPr lang="en-US" sz="1400"/>
                <a:t>75</a:t>
              </a:r>
              <a:endParaRPr lang="lt-LT" sz="1400"/>
            </a:p>
          </p:txBody>
        </p:sp>
        <p:sp>
          <p:nvSpPr>
            <p:cNvPr id="328736" name="Text Box 32"/>
            <p:cNvSpPr txBox="1">
              <a:spLocks noChangeArrowheads="1"/>
            </p:cNvSpPr>
            <p:nvPr/>
          </p:nvSpPr>
          <p:spPr bwMode="auto">
            <a:xfrm>
              <a:off x="2608" y="1617"/>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73</a:t>
              </a:r>
              <a:endParaRPr lang="lt-LT" sz="1400"/>
            </a:p>
          </p:txBody>
        </p:sp>
        <p:sp>
          <p:nvSpPr>
            <p:cNvPr id="328737" name="Text Box 33"/>
            <p:cNvSpPr txBox="1">
              <a:spLocks noChangeArrowheads="1"/>
            </p:cNvSpPr>
            <p:nvPr/>
          </p:nvSpPr>
          <p:spPr bwMode="auto">
            <a:xfrm>
              <a:off x="2608" y="1812"/>
              <a:ext cx="408" cy="192"/>
            </a:xfrm>
            <a:prstGeom prst="rect">
              <a:avLst/>
            </a:prstGeom>
            <a:noFill/>
            <a:ln w="9525">
              <a:noFill/>
              <a:miter lim="800000"/>
              <a:headEnd/>
              <a:tailEnd/>
            </a:ln>
            <a:effectLst/>
          </p:spPr>
          <p:txBody>
            <a:bodyPr>
              <a:spAutoFit/>
            </a:bodyPr>
            <a:lstStyle/>
            <a:p>
              <a:pPr>
                <a:spcBef>
                  <a:spcPct val="50000"/>
                </a:spcBef>
              </a:pPr>
              <a:r>
                <a:rPr lang="lt-LT" sz="1400"/>
                <a:t>1.</a:t>
              </a:r>
              <a:r>
                <a:rPr lang="en-US" sz="1400"/>
                <a:t>69</a:t>
              </a:r>
              <a:endParaRPr lang="lt-LT" sz="1400"/>
            </a:p>
          </p:txBody>
        </p:sp>
        <p:sp>
          <p:nvSpPr>
            <p:cNvPr id="328738" name="Text Box 34"/>
            <p:cNvSpPr txBox="1">
              <a:spLocks noChangeArrowheads="1"/>
            </p:cNvSpPr>
            <p:nvPr/>
          </p:nvSpPr>
          <p:spPr bwMode="auto">
            <a:xfrm>
              <a:off x="2608" y="2009"/>
              <a:ext cx="408" cy="192"/>
            </a:xfrm>
            <a:prstGeom prst="rect">
              <a:avLst/>
            </a:prstGeom>
            <a:noFill/>
            <a:ln w="9525">
              <a:noFill/>
              <a:miter lim="800000"/>
              <a:headEnd/>
              <a:tailEnd/>
            </a:ln>
            <a:effectLst/>
          </p:spPr>
          <p:txBody>
            <a:bodyPr>
              <a:spAutoFit/>
            </a:bodyPr>
            <a:lstStyle/>
            <a:p>
              <a:pPr>
                <a:spcBef>
                  <a:spcPct val="50000"/>
                </a:spcBef>
              </a:pPr>
              <a:r>
                <a:rPr lang="lt-LT" sz="1400"/>
                <a:t>1.9</a:t>
              </a:r>
              <a:r>
                <a:rPr lang="en-US" sz="1400"/>
                <a:t>3</a:t>
              </a:r>
              <a:endParaRPr lang="lt-LT" sz="1400"/>
            </a:p>
          </p:txBody>
        </p:sp>
        <p:sp>
          <p:nvSpPr>
            <p:cNvPr id="328739" name="Text Box 35"/>
            <p:cNvSpPr txBox="1">
              <a:spLocks noChangeArrowheads="1"/>
            </p:cNvSpPr>
            <p:nvPr/>
          </p:nvSpPr>
          <p:spPr bwMode="auto">
            <a:xfrm>
              <a:off x="2608" y="2197"/>
              <a:ext cx="408" cy="192"/>
            </a:xfrm>
            <a:prstGeom prst="rect">
              <a:avLst/>
            </a:prstGeom>
            <a:noFill/>
            <a:ln w="9525">
              <a:noFill/>
              <a:miter lim="800000"/>
              <a:headEnd/>
              <a:tailEnd/>
            </a:ln>
            <a:effectLst/>
          </p:spPr>
          <p:txBody>
            <a:bodyPr>
              <a:spAutoFit/>
            </a:bodyPr>
            <a:lstStyle/>
            <a:p>
              <a:pPr>
                <a:spcBef>
                  <a:spcPct val="50000"/>
                </a:spcBef>
              </a:pPr>
              <a:r>
                <a:rPr lang="lt-LT" sz="1400"/>
                <a:t>0.</a:t>
              </a:r>
              <a:r>
                <a:rPr lang="en-US" sz="1400"/>
                <a:t>49</a:t>
              </a:r>
              <a:endParaRPr lang="lt-LT" sz="1400"/>
            </a:p>
          </p:txBody>
        </p:sp>
        <p:sp>
          <p:nvSpPr>
            <p:cNvPr id="328747" name="Rectangle 43"/>
            <p:cNvSpPr>
              <a:spLocks noChangeArrowheads="1"/>
            </p:cNvSpPr>
            <p:nvPr/>
          </p:nvSpPr>
          <p:spPr bwMode="auto">
            <a:xfrm>
              <a:off x="2336" y="2614"/>
              <a:ext cx="907" cy="407"/>
            </a:xfrm>
            <a:prstGeom prst="rect">
              <a:avLst/>
            </a:prstGeom>
            <a:noFill/>
            <a:ln w="9525">
              <a:noFill/>
              <a:miter lim="800000"/>
              <a:headEnd/>
              <a:tailEnd/>
            </a:ln>
            <a:effectLst/>
          </p:spPr>
          <p:txBody>
            <a:bodyPr>
              <a:spAutoFit/>
            </a:bodyPr>
            <a:lstStyle/>
            <a:p>
              <a:pPr algn="ctr"/>
              <a:r>
                <a:rPr lang="ru-RU" dirty="0" smtClean="0"/>
                <a:t>Базовый рассчёт</a:t>
              </a:r>
              <a:endParaRPr lang="en-US" dirty="0"/>
            </a:p>
          </p:txBody>
        </p:sp>
      </p:grpSp>
      <p:grpSp>
        <p:nvGrpSpPr>
          <p:cNvPr id="5" name="Group 52"/>
          <p:cNvGrpSpPr>
            <a:grpSpLocks/>
          </p:cNvGrpSpPr>
          <p:nvPr/>
        </p:nvGrpSpPr>
        <p:grpSpPr bwMode="auto">
          <a:xfrm>
            <a:off x="6227763" y="2060575"/>
            <a:ext cx="2305050" cy="2735263"/>
            <a:chOff x="3923" y="1298"/>
            <a:chExt cx="1452" cy="1723"/>
          </a:xfrm>
        </p:grpSpPr>
        <p:graphicFrame>
          <p:nvGraphicFramePr>
            <p:cNvPr id="328748" name="Object 44"/>
            <p:cNvGraphicFramePr>
              <a:graphicFrameLocks noChangeAspect="1"/>
            </p:cNvGraphicFramePr>
            <p:nvPr/>
          </p:nvGraphicFramePr>
          <p:xfrm>
            <a:off x="3923" y="1298"/>
            <a:ext cx="1369" cy="1193"/>
          </p:xfrm>
          <a:graphic>
            <a:graphicData uri="http://schemas.openxmlformats.org/presentationml/2006/ole">
              <p:oleObj spid="_x0000_s198658" name="Worksheet" r:id="rId9" imgW="3181540" imgH="2771775" progId="Excel.Sheet.8">
                <p:embed/>
              </p:oleObj>
            </a:graphicData>
          </a:graphic>
        </p:graphicFrame>
        <p:sp>
          <p:nvSpPr>
            <p:cNvPr id="328751" name="Rectangle 47"/>
            <p:cNvSpPr>
              <a:spLocks noChangeArrowheads="1"/>
            </p:cNvSpPr>
            <p:nvPr/>
          </p:nvSpPr>
          <p:spPr bwMode="auto">
            <a:xfrm>
              <a:off x="4059" y="2614"/>
              <a:ext cx="1316" cy="407"/>
            </a:xfrm>
            <a:prstGeom prst="rect">
              <a:avLst/>
            </a:prstGeom>
            <a:noFill/>
            <a:ln w="9525">
              <a:noFill/>
              <a:miter lim="800000"/>
              <a:headEnd/>
              <a:tailEnd/>
            </a:ln>
            <a:effectLst/>
          </p:spPr>
          <p:txBody>
            <a:bodyPr>
              <a:spAutoFit/>
            </a:bodyPr>
            <a:lstStyle/>
            <a:p>
              <a:r>
                <a:rPr lang="ru-RU" dirty="0" smtClean="0"/>
                <a:t>Анализ соответствия </a:t>
              </a:r>
              <a:endParaRPr lang="en-US" dirty="0"/>
            </a:p>
          </p:txBody>
        </p:sp>
      </p:grpSp>
      <p:sp>
        <p:nvSpPr>
          <p:cNvPr id="328755" name="Line 51"/>
          <p:cNvSpPr>
            <a:spLocks noChangeShapeType="1"/>
          </p:cNvSpPr>
          <p:nvPr/>
        </p:nvSpPr>
        <p:spPr bwMode="auto">
          <a:xfrm>
            <a:off x="5435600" y="2997200"/>
            <a:ext cx="649288" cy="0"/>
          </a:xfrm>
          <a:prstGeom prst="line">
            <a:avLst/>
          </a:prstGeom>
          <a:noFill/>
          <a:ln w="9525">
            <a:solidFill>
              <a:schemeClr val="tx1"/>
            </a:solidFill>
            <a:round/>
            <a:headEnd/>
            <a:tailEnd type="triangle" w="med" len="med"/>
          </a:ln>
          <a:effectLst/>
        </p:spPr>
        <p:txBody>
          <a:bodyPr/>
          <a:lstStyle/>
          <a:p>
            <a:endParaRPr lang="lt-LT"/>
          </a:p>
        </p:txBody>
      </p:sp>
      <p:graphicFrame>
        <p:nvGraphicFramePr>
          <p:cNvPr id="198659" name="Object 3"/>
          <p:cNvGraphicFramePr>
            <a:graphicFrameLocks noChangeAspect="1"/>
          </p:cNvGraphicFramePr>
          <p:nvPr/>
        </p:nvGraphicFramePr>
        <p:xfrm>
          <a:off x="1691680" y="5085184"/>
          <a:ext cx="4848225" cy="1190625"/>
        </p:xfrm>
        <a:graphic>
          <a:graphicData uri="http://schemas.openxmlformats.org/presentationml/2006/ole">
            <p:oleObj spid="_x0000_s198659" name="Equation" r:id="rId10" imgW="1562040" imgH="3808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86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1692275" y="1988840"/>
            <a:ext cx="6119813" cy="2304255"/>
          </a:xfrm>
        </p:spPr>
        <p:txBody>
          <a:bodyPr/>
          <a:lstStyle/>
          <a:p>
            <a:r>
              <a:rPr lang="ru-RU" dirty="0" smtClean="0">
                <a:solidFill>
                  <a:schemeClr val="tx1"/>
                </a:solidFill>
              </a:rPr>
              <a:t>Обучение моделей</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Oval 2"/>
          <p:cNvSpPr>
            <a:spLocks noChangeArrowheads="1"/>
          </p:cNvSpPr>
          <p:nvPr/>
        </p:nvSpPr>
        <p:spPr bwMode="auto">
          <a:xfrm rot="-1575593">
            <a:off x="4795838" y="1989138"/>
            <a:ext cx="2789237" cy="1801812"/>
          </a:xfrm>
          <a:prstGeom prst="ellipse">
            <a:avLst/>
          </a:prstGeom>
          <a:solidFill>
            <a:srgbClr val="FFCCCC"/>
          </a:solidFill>
          <a:ln w="9525">
            <a:noFill/>
            <a:round/>
            <a:headEnd/>
            <a:tailEnd/>
          </a:ln>
          <a:effectLst/>
        </p:spPr>
        <p:txBody>
          <a:bodyPr wrap="none" anchor="ctr"/>
          <a:lstStyle/>
          <a:p>
            <a:endParaRPr lang="lt-LT"/>
          </a:p>
        </p:txBody>
      </p:sp>
      <p:sp>
        <p:nvSpPr>
          <p:cNvPr id="62467" name="Oval 3"/>
          <p:cNvSpPr>
            <a:spLocks noChangeArrowheads="1"/>
          </p:cNvSpPr>
          <p:nvPr/>
        </p:nvSpPr>
        <p:spPr bwMode="auto">
          <a:xfrm rot="-1575593">
            <a:off x="4799013" y="1989138"/>
            <a:ext cx="2789237" cy="1801812"/>
          </a:xfrm>
          <a:prstGeom prst="ellipse">
            <a:avLst/>
          </a:prstGeom>
          <a:solidFill>
            <a:srgbClr val="99CCFF"/>
          </a:solidFill>
          <a:ln w="9525">
            <a:noFill/>
            <a:round/>
            <a:headEnd/>
            <a:tailEnd/>
          </a:ln>
          <a:effectLst/>
        </p:spPr>
        <p:txBody>
          <a:bodyPr wrap="none" anchor="ctr"/>
          <a:lstStyle/>
          <a:p>
            <a:endParaRPr lang="lt-LT"/>
          </a:p>
        </p:txBody>
      </p:sp>
      <p:sp>
        <p:nvSpPr>
          <p:cNvPr id="62468" name="Rectangle 4"/>
          <p:cNvSpPr>
            <a:spLocks noGrp="1" noChangeArrowheads="1"/>
          </p:cNvSpPr>
          <p:nvPr>
            <p:ph type="title"/>
          </p:nvPr>
        </p:nvSpPr>
        <p:spPr>
          <a:xfrm>
            <a:off x="457200" y="-27384"/>
            <a:ext cx="8229600" cy="1143000"/>
          </a:xfrm>
        </p:spPr>
        <p:txBody>
          <a:bodyPr/>
          <a:lstStyle/>
          <a:p>
            <a:r>
              <a:rPr lang="ru-RU" sz="2800" dirty="0" smtClean="0"/>
              <a:t>Расширение области применимости</a:t>
            </a:r>
            <a:endParaRPr lang="en-US" sz="2800" dirty="0" smtClean="0"/>
          </a:p>
        </p:txBody>
      </p:sp>
      <p:sp>
        <p:nvSpPr>
          <p:cNvPr id="62469" name="Oval 5"/>
          <p:cNvSpPr>
            <a:spLocks noChangeArrowheads="1"/>
          </p:cNvSpPr>
          <p:nvPr/>
        </p:nvSpPr>
        <p:spPr bwMode="auto">
          <a:xfrm rot="-1575593">
            <a:off x="2262188" y="2005013"/>
            <a:ext cx="4097337" cy="1803400"/>
          </a:xfrm>
          <a:prstGeom prst="ellipse">
            <a:avLst/>
          </a:prstGeom>
          <a:solidFill>
            <a:srgbClr val="99CCFF"/>
          </a:solidFill>
          <a:ln w="9525">
            <a:noFill/>
            <a:round/>
            <a:headEnd/>
            <a:tailEnd/>
          </a:ln>
          <a:effectLst/>
        </p:spPr>
        <p:txBody>
          <a:bodyPr wrap="none" anchor="ctr"/>
          <a:lstStyle/>
          <a:p>
            <a:endParaRPr lang="lt-LT"/>
          </a:p>
        </p:txBody>
      </p:sp>
      <p:sp>
        <p:nvSpPr>
          <p:cNvPr id="62470" name="Line 6"/>
          <p:cNvSpPr>
            <a:spLocks noChangeShapeType="1"/>
          </p:cNvSpPr>
          <p:nvPr/>
        </p:nvSpPr>
        <p:spPr bwMode="auto">
          <a:xfrm>
            <a:off x="2087563" y="908050"/>
            <a:ext cx="0" cy="3527425"/>
          </a:xfrm>
          <a:prstGeom prst="line">
            <a:avLst/>
          </a:prstGeom>
          <a:noFill/>
          <a:ln w="9525">
            <a:solidFill>
              <a:schemeClr val="tx1"/>
            </a:solidFill>
            <a:round/>
            <a:headEnd/>
            <a:tailEnd/>
          </a:ln>
          <a:effectLst/>
        </p:spPr>
        <p:txBody>
          <a:bodyPr/>
          <a:lstStyle/>
          <a:p>
            <a:endParaRPr lang="lt-LT"/>
          </a:p>
        </p:txBody>
      </p:sp>
      <p:sp>
        <p:nvSpPr>
          <p:cNvPr id="62471" name="Line 7"/>
          <p:cNvSpPr>
            <a:spLocks noChangeShapeType="1"/>
          </p:cNvSpPr>
          <p:nvPr/>
        </p:nvSpPr>
        <p:spPr bwMode="auto">
          <a:xfrm>
            <a:off x="2087563" y="4435475"/>
            <a:ext cx="4968875" cy="0"/>
          </a:xfrm>
          <a:prstGeom prst="line">
            <a:avLst/>
          </a:prstGeom>
          <a:noFill/>
          <a:ln w="9525">
            <a:solidFill>
              <a:schemeClr val="tx1"/>
            </a:solidFill>
            <a:round/>
            <a:headEnd/>
            <a:tailEnd/>
          </a:ln>
          <a:effectLst/>
        </p:spPr>
        <p:txBody>
          <a:bodyPr/>
          <a:lstStyle/>
          <a:p>
            <a:endParaRPr lang="lt-LT"/>
          </a:p>
        </p:txBody>
      </p:sp>
      <p:sp>
        <p:nvSpPr>
          <p:cNvPr id="62472" name="Oval 8"/>
          <p:cNvSpPr>
            <a:spLocks noChangeArrowheads="1"/>
          </p:cNvSpPr>
          <p:nvPr/>
        </p:nvSpPr>
        <p:spPr bwMode="auto">
          <a:xfrm>
            <a:off x="2921000" y="3416300"/>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3" name="Oval 9"/>
          <p:cNvSpPr>
            <a:spLocks noChangeArrowheads="1"/>
          </p:cNvSpPr>
          <p:nvPr/>
        </p:nvSpPr>
        <p:spPr bwMode="auto">
          <a:xfrm>
            <a:off x="3095625" y="357346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4" name="Oval 10"/>
          <p:cNvSpPr>
            <a:spLocks noChangeArrowheads="1"/>
          </p:cNvSpPr>
          <p:nvPr/>
        </p:nvSpPr>
        <p:spPr bwMode="auto">
          <a:xfrm>
            <a:off x="3268663" y="29464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5" name="Oval 11"/>
          <p:cNvSpPr>
            <a:spLocks noChangeArrowheads="1"/>
          </p:cNvSpPr>
          <p:nvPr/>
        </p:nvSpPr>
        <p:spPr bwMode="auto">
          <a:xfrm>
            <a:off x="3268663" y="33385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6" name="Oval 12"/>
          <p:cNvSpPr>
            <a:spLocks noChangeArrowheads="1"/>
          </p:cNvSpPr>
          <p:nvPr/>
        </p:nvSpPr>
        <p:spPr bwMode="auto">
          <a:xfrm>
            <a:off x="2659063" y="38084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7" name="Oval 13"/>
          <p:cNvSpPr>
            <a:spLocks noChangeArrowheads="1"/>
          </p:cNvSpPr>
          <p:nvPr/>
        </p:nvSpPr>
        <p:spPr bwMode="auto">
          <a:xfrm>
            <a:off x="2746375" y="30241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8" name="Oval 14"/>
          <p:cNvSpPr>
            <a:spLocks noChangeArrowheads="1"/>
          </p:cNvSpPr>
          <p:nvPr/>
        </p:nvSpPr>
        <p:spPr bwMode="auto">
          <a:xfrm>
            <a:off x="3967163" y="3730625"/>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79" name="Oval 15"/>
          <p:cNvSpPr>
            <a:spLocks noChangeArrowheads="1"/>
          </p:cNvSpPr>
          <p:nvPr/>
        </p:nvSpPr>
        <p:spPr bwMode="auto">
          <a:xfrm>
            <a:off x="3182938" y="3965575"/>
            <a:ext cx="85725"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0" name="Oval 16"/>
          <p:cNvSpPr>
            <a:spLocks noChangeArrowheads="1"/>
          </p:cNvSpPr>
          <p:nvPr/>
        </p:nvSpPr>
        <p:spPr bwMode="auto">
          <a:xfrm>
            <a:off x="3530600" y="3651250"/>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1" name="Oval 17"/>
          <p:cNvSpPr>
            <a:spLocks noChangeArrowheads="1"/>
          </p:cNvSpPr>
          <p:nvPr/>
        </p:nvSpPr>
        <p:spPr bwMode="auto">
          <a:xfrm>
            <a:off x="3967163" y="29464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2" name="Oval 18"/>
          <p:cNvSpPr>
            <a:spLocks noChangeArrowheads="1"/>
          </p:cNvSpPr>
          <p:nvPr/>
        </p:nvSpPr>
        <p:spPr bwMode="auto">
          <a:xfrm>
            <a:off x="4141788" y="310356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3" name="Oval 19"/>
          <p:cNvSpPr>
            <a:spLocks noChangeArrowheads="1"/>
          </p:cNvSpPr>
          <p:nvPr/>
        </p:nvSpPr>
        <p:spPr bwMode="auto">
          <a:xfrm>
            <a:off x="4314825" y="24765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4" name="Oval 20"/>
          <p:cNvSpPr>
            <a:spLocks noChangeArrowheads="1"/>
          </p:cNvSpPr>
          <p:nvPr/>
        </p:nvSpPr>
        <p:spPr bwMode="auto">
          <a:xfrm>
            <a:off x="4314825" y="28686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5" name="Oval 21"/>
          <p:cNvSpPr>
            <a:spLocks noChangeArrowheads="1"/>
          </p:cNvSpPr>
          <p:nvPr/>
        </p:nvSpPr>
        <p:spPr bwMode="auto">
          <a:xfrm>
            <a:off x="3705225" y="33385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6" name="Oval 22"/>
          <p:cNvSpPr>
            <a:spLocks noChangeArrowheads="1"/>
          </p:cNvSpPr>
          <p:nvPr/>
        </p:nvSpPr>
        <p:spPr bwMode="auto">
          <a:xfrm>
            <a:off x="3792538" y="255428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7" name="Oval 23"/>
          <p:cNvSpPr>
            <a:spLocks noChangeArrowheads="1"/>
          </p:cNvSpPr>
          <p:nvPr/>
        </p:nvSpPr>
        <p:spPr bwMode="auto">
          <a:xfrm>
            <a:off x="5013325" y="30241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8" name="Oval 24"/>
          <p:cNvSpPr>
            <a:spLocks noChangeArrowheads="1"/>
          </p:cNvSpPr>
          <p:nvPr/>
        </p:nvSpPr>
        <p:spPr bwMode="auto">
          <a:xfrm>
            <a:off x="4229100" y="3495675"/>
            <a:ext cx="85725"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89" name="Oval 25"/>
          <p:cNvSpPr>
            <a:spLocks noChangeArrowheads="1"/>
          </p:cNvSpPr>
          <p:nvPr/>
        </p:nvSpPr>
        <p:spPr bwMode="auto">
          <a:xfrm>
            <a:off x="4576763" y="318135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0" name="Oval 26"/>
          <p:cNvSpPr>
            <a:spLocks noChangeArrowheads="1"/>
          </p:cNvSpPr>
          <p:nvPr/>
        </p:nvSpPr>
        <p:spPr bwMode="auto">
          <a:xfrm>
            <a:off x="3530600" y="231933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1" name="Oval 27"/>
          <p:cNvSpPr>
            <a:spLocks noChangeArrowheads="1"/>
          </p:cNvSpPr>
          <p:nvPr/>
        </p:nvSpPr>
        <p:spPr bwMode="auto">
          <a:xfrm>
            <a:off x="3530600" y="27114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2" name="Oval 28"/>
          <p:cNvSpPr>
            <a:spLocks noChangeArrowheads="1"/>
          </p:cNvSpPr>
          <p:nvPr/>
        </p:nvSpPr>
        <p:spPr bwMode="auto">
          <a:xfrm>
            <a:off x="3967163" y="271145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3" name="Oval 29"/>
          <p:cNvSpPr>
            <a:spLocks noChangeArrowheads="1"/>
          </p:cNvSpPr>
          <p:nvPr/>
        </p:nvSpPr>
        <p:spPr bwMode="auto">
          <a:xfrm>
            <a:off x="4664075" y="278923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4" name="Oval 30"/>
          <p:cNvSpPr>
            <a:spLocks noChangeArrowheads="1"/>
          </p:cNvSpPr>
          <p:nvPr/>
        </p:nvSpPr>
        <p:spPr bwMode="auto">
          <a:xfrm>
            <a:off x="5013325" y="27114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5" name="Oval 31"/>
          <p:cNvSpPr>
            <a:spLocks noChangeArrowheads="1"/>
          </p:cNvSpPr>
          <p:nvPr/>
        </p:nvSpPr>
        <p:spPr bwMode="auto">
          <a:xfrm>
            <a:off x="4664075" y="25542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6" name="Oval 32"/>
          <p:cNvSpPr>
            <a:spLocks noChangeArrowheads="1"/>
          </p:cNvSpPr>
          <p:nvPr/>
        </p:nvSpPr>
        <p:spPr bwMode="auto">
          <a:xfrm>
            <a:off x="4489450" y="22415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7" name="Oval 33"/>
          <p:cNvSpPr>
            <a:spLocks noChangeArrowheads="1"/>
          </p:cNvSpPr>
          <p:nvPr/>
        </p:nvSpPr>
        <p:spPr bwMode="auto">
          <a:xfrm>
            <a:off x="4838700" y="2162175"/>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8" name="Oval 34"/>
          <p:cNvSpPr>
            <a:spLocks noChangeArrowheads="1"/>
          </p:cNvSpPr>
          <p:nvPr/>
        </p:nvSpPr>
        <p:spPr bwMode="auto">
          <a:xfrm>
            <a:off x="4489450" y="20066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499" name="Oval 35"/>
          <p:cNvSpPr>
            <a:spLocks noChangeArrowheads="1"/>
          </p:cNvSpPr>
          <p:nvPr/>
        </p:nvSpPr>
        <p:spPr bwMode="auto">
          <a:xfrm>
            <a:off x="4141788" y="231933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0" name="Oval 36"/>
          <p:cNvSpPr>
            <a:spLocks noChangeArrowheads="1"/>
          </p:cNvSpPr>
          <p:nvPr/>
        </p:nvSpPr>
        <p:spPr bwMode="auto">
          <a:xfrm>
            <a:off x="5100638" y="24765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1" name="Oval 37"/>
          <p:cNvSpPr>
            <a:spLocks noChangeArrowheads="1"/>
          </p:cNvSpPr>
          <p:nvPr/>
        </p:nvSpPr>
        <p:spPr bwMode="auto">
          <a:xfrm>
            <a:off x="4926013" y="1849438"/>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2" name="Oval 38"/>
          <p:cNvSpPr>
            <a:spLocks noChangeArrowheads="1"/>
          </p:cNvSpPr>
          <p:nvPr/>
        </p:nvSpPr>
        <p:spPr bwMode="auto">
          <a:xfrm>
            <a:off x="3705225" y="29464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3" name="Oval 39"/>
          <p:cNvSpPr>
            <a:spLocks noChangeArrowheads="1"/>
          </p:cNvSpPr>
          <p:nvPr/>
        </p:nvSpPr>
        <p:spPr bwMode="auto">
          <a:xfrm>
            <a:off x="4141788" y="1927225"/>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4" name="Oval 40"/>
          <p:cNvSpPr>
            <a:spLocks noChangeArrowheads="1"/>
          </p:cNvSpPr>
          <p:nvPr/>
        </p:nvSpPr>
        <p:spPr bwMode="auto">
          <a:xfrm>
            <a:off x="3967163" y="3416300"/>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5" name="Oval 41"/>
          <p:cNvSpPr>
            <a:spLocks noChangeArrowheads="1"/>
          </p:cNvSpPr>
          <p:nvPr/>
        </p:nvSpPr>
        <p:spPr bwMode="auto">
          <a:xfrm>
            <a:off x="4576763" y="3416300"/>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6" name="Oval 42"/>
          <p:cNvSpPr>
            <a:spLocks noChangeArrowheads="1"/>
          </p:cNvSpPr>
          <p:nvPr/>
        </p:nvSpPr>
        <p:spPr bwMode="auto">
          <a:xfrm>
            <a:off x="5360988" y="255428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7" name="Oval 43"/>
          <p:cNvSpPr>
            <a:spLocks noChangeArrowheads="1"/>
          </p:cNvSpPr>
          <p:nvPr/>
        </p:nvSpPr>
        <p:spPr bwMode="auto">
          <a:xfrm>
            <a:off x="5187950" y="2084388"/>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8" name="Oval 44"/>
          <p:cNvSpPr>
            <a:spLocks noChangeArrowheads="1"/>
          </p:cNvSpPr>
          <p:nvPr/>
        </p:nvSpPr>
        <p:spPr bwMode="auto">
          <a:xfrm>
            <a:off x="5448300" y="22415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09" name="Oval 45"/>
          <p:cNvSpPr>
            <a:spLocks noChangeArrowheads="1"/>
          </p:cNvSpPr>
          <p:nvPr/>
        </p:nvSpPr>
        <p:spPr bwMode="auto">
          <a:xfrm>
            <a:off x="5360988" y="1849438"/>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10" name="Oval 46"/>
          <p:cNvSpPr>
            <a:spLocks noChangeArrowheads="1"/>
          </p:cNvSpPr>
          <p:nvPr/>
        </p:nvSpPr>
        <p:spPr bwMode="auto">
          <a:xfrm>
            <a:off x="5360988" y="278923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11" name="Oval 47"/>
          <p:cNvSpPr>
            <a:spLocks noChangeArrowheads="1"/>
          </p:cNvSpPr>
          <p:nvPr/>
        </p:nvSpPr>
        <p:spPr bwMode="auto">
          <a:xfrm>
            <a:off x="5013325" y="33385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12" name="Oval 48"/>
          <p:cNvSpPr>
            <a:spLocks noChangeArrowheads="1"/>
          </p:cNvSpPr>
          <p:nvPr/>
        </p:nvSpPr>
        <p:spPr bwMode="auto">
          <a:xfrm>
            <a:off x="5622925" y="20066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13" name="Oval 49"/>
          <p:cNvSpPr>
            <a:spLocks noChangeArrowheads="1"/>
          </p:cNvSpPr>
          <p:nvPr/>
        </p:nvSpPr>
        <p:spPr bwMode="auto">
          <a:xfrm>
            <a:off x="5710238" y="23987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14" name="Oval 50"/>
          <p:cNvSpPr>
            <a:spLocks noChangeArrowheads="1"/>
          </p:cNvSpPr>
          <p:nvPr/>
        </p:nvSpPr>
        <p:spPr bwMode="auto">
          <a:xfrm>
            <a:off x="2051050" y="4797425"/>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15" name="Oval 51"/>
          <p:cNvSpPr>
            <a:spLocks noChangeArrowheads="1"/>
          </p:cNvSpPr>
          <p:nvPr/>
        </p:nvSpPr>
        <p:spPr bwMode="auto">
          <a:xfrm rot="-1575593">
            <a:off x="1763713" y="5013325"/>
            <a:ext cx="647700" cy="723900"/>
          </a:xfrm>
          <a:prstGeom prst="ellipse">
            <a:avLst/>
          </a:prstGeom>
          <a:solidFill>
            <a:srgbClr val="99CCFF"/>
          </a:solidFill>
          <a:ln w="9525">
            <a:noFill/>
            <a:round/>
            <a:headEnd/>
            <a:tailEnd/>
          </a:ln>
          <a:effectLst/>
        </p:spPr>
        <p:txBody>
          <a:bodyPr wrap="none" anchor="ctr"/>
          <a:lstStyle/>
          <a:p>
            <a:endParaRPr lang="lt-LT"/>
          </a:p>
        </p:txBody>
      </p:sp>
      <p:sp>
        <p:nvSpPr>
          <p:cNvPr id="62516" name="Rectangle 52"/>
          <p:cNvSpPr>
            <a:spLocks noChangeArrowheads="1"/>
          </p:cNvSpPr>
          <p:nvPr/>
        </p:nvSpPr>
        <p:spPr bwMode="auto">
          <a:xfrm>
            <a:off x="2484438" y="4652963"/>
            <a:ext cx="4837112" cy="341632"/>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t>Молекула из обучающего набора данных</a:t>
            </a:r>
            <a:endParaRPr lang="en-US" dirty="0" smtClean="0"/>
          </a:p>
        </p:txBody>
      </p:sp>
      <p:sp>
        <p:nvSpPr>
          <p:cNvPr id="62517" name="Rectangle 53"/>
          <p:cNvSpPr>
            <a:spLocks noChangeArrowheads="1"/>
          </p:cNvSpPr>
          <p:nvPr/>
        </p:nvSpPr>
        <p:spPr bwMode="auto">
          <a:xfrm>
            <a:off x="2484438" y="5229225"/>
            <a:ext cx="4837112" cy="339725"/>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t>Область применимости модели</a:t>
            </a:r>
            <a:endParaRPr lang="en-US" dirty="0">
              <a:solidFill>
                <a:schemeClr val="tx1"/>
              </a:solidFill>
              <a:latin typeface="Arial" charset="0"/>
            </a:endParaRPr>
          </a:p>
        </p:txBody>
      </p:sp>
      <p:sp>
        <p:nvSpPr>
          <p:cNvPr id="62518" name="Line 54"/>
          <p:cNvSpPr>
            <a:spLocks noChangeShapeType="1"/>
          </p:cNvSpPr>
          <p:nvPr/>
        </p:nvSpPr>
        <p:spPr bwMode="auto">
          <a:xfrm>
            <a:off x="9828213" y="912813"/>
            <a:ext cx="0" cy="3524250"/>
          </a:xfrm>
          <a:prstGeom prst="line">
            <a:avLst/>
          </a:prstGeom>
          <a:noFill/>
          <a:ln w="9525">
            <a:solidFill>
              <a:schemeClr val="tx1"/>
            </a:solidFill>
            <a:round/>
            <a:headEnd/>
            <a:tailEnd/>
          </a:ln>
          <a:effectLst/>
        </p:spPr>
        <p:txBody>
          <a:bodyPr/>
          <a:lstStyle/>
          <a:p>
            <a:endParaRPr lang="lt-LT"/>
          </a:p>
        </p:txBody>
      </p:sp>
      <p:sp>
        <p:nvSpPr>
          <p:cNvPr id="62519" name="Line 55"/>
          <p:cNvSpPr>
            <a:spLocks noChangeShapeType="1"/>
          </p:cNvSpPr>
          <p:nvPr/>
        </p:nvSpPr>
        <p:spPr bwMode="auto">
          <a:xfrm>
            <a:off x="9828213" y="4437063"/>
            <a:ext cx="4968875" cy="0"/>
          </a:xfrm>
          <a:prstGeom prst="line">
            <a:avLst/>
          </a:prstGeom>
          <a:noFill/>
          <a:ln w="9525">
            <a:solidFill>
              <a:schemeClr val="tx1"/>
            </a:solidFill>
            <a:round/>
            <a:headEnd/>
            <a:tailEnd/>
          </a:ln>
          <a:effectLst/>
        </p:spPr>
        <p:txBody>
          <a:bodyPr/>
          <a:lstStyle/>
          <a:p>
            <a:endParaRPr lang="lt-LT"/>
          </a:p>
        </p:txBody>
      </p:sp>
      <p:sp>
        <p:nvSpPr>
          <p:cNvPr id="62520" name="Rectangle 56"/>
          <p:cNvSpPr>
            <a:spLocks noChangeArrowheads="1"/>
          </p:cNvSpPr>
          <p:nvPr/>
        </p:nvSpPr>
        <p:spPr bwMode="auto">
          <a:xfrm>
            <a:off x="5106988" y="261620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1" name="Rectangle 57"/>
          <p:cNvSpPr>
            <a:spLocks noChangeArrowheads="1"/>
          </p:cNvSpPr>
          <p:nvPr/>
        </p:nvSpPr>
        <p:spPr bwMode="auto">
          <a:xfrm>
            <a:off x="4932363" y="285115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2" name="Rectangle 58"/>
          <p:cNvSpPr>
            <a:spLocks noChangeArrowheads="1"/>
          </p:cNvSpPr>
          <p:nvPr/>
        </p:nvSpPr>
        <p:spPr bwMode="auto">
          <a:xfrm>
            <a:off x="5368925" y="2459038"/>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3" name="Rectangle 59"/>
          <p:cNvSpPr>
            <a:spLocks noChangeArrowheads="1"/>
          </p:cNvSpPr>
          <p:nvPr/>
        </p:nvSpPr>
        <p:spPr bwMode="auto">
          <a:xfrm>
            <a:off x="5456238" y="2536825"/>
            <a:ext cx="85725"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4" name="Rectangle 60"/>
          <p:cNvSpPr>
            <a:spLocks noChangeArrowheads="1"/>
          </p:cNvSpPr>
          <p:nvPr/>
        </p:nvSpPr>
        <p:spPr bwMode="auto">
          <a:xfrm>
            <a:off x="5194300" y="285115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5" name="Rectangle 61"/>
          <p:cNvSpPr>
            <a:spLocks noChangeArrowheads="1"/>
          </p:cNvSpPr>
          <p:nvPr/>
        </p:nvSpPr>
        <p:spPr bwMode="auto">
          <a:xfrm>
            <a:off x="5019675" y="308610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6" name="Rectangle 62"/>
          <p:cNvSpPr>
            <a:spLocks noChangeArrowheads="1"/>
          </p:cNvSpPr>
          <p:nvPr/>
        </p:nvSpPr>
        <p:spPr bwMode="auto">
          <a:xfrm>
            <a:off x="5456238" y="2693988"/>
            <a:ext cx="85725"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7" name="Rectangle 63"/>
          <p:cNvSpPr>
            <a:spLocks noChangeArrowheads="1"/>
          </p:cNvSpPr>
          <p:nvPr/>
        </p:nvSpPr>
        <p:spPr bwMode="auto">
          <a:xfrm>
            <a:off x="5281613" y="300831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8" name="Rectangle 64"/>
          <p:cNvSpPr>
            <a:spLocks noChangeArrowheads="1"/>
          </p:cNvSpPr>
          <p:nvPr/>
        </p:nvSpPr>
        <p:spPr bwMode="auto">
          <a:xfrm>
            <a:off x="5891213" y="222408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29" name="Rectangle 65"/>
          <p:cNvSpPr>
            <a:spLocks noChangeArrowheads="1"/>
          </p:cNvSpPr>
          <p:nvPr/>
        </p:nvSpPr>
        <p:spPr bwMode="auto">
          <a:xfrm>
            <a:off x="5716588" y="245903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0" name="Rectangle 66"/>
          <p:cNvSpPr>
            <a:spLocks noChangeArrowheads="1"/>
          </p:cNvSpPr>
          <p:nvPr/>
        </p:nvSpPr>
        <p:spPr bwMode="auto">
          <a:xfrm>
            <a:off x="6153150" y="238125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1" name="Rectangle 67"/>
          <p:cNvSpPr>
            <a:spLocks noChangeArrowheads="1"/>
          </p:cNvSpPr>
          <p:nvPr/>
        </p:nvSpPr>
        <p:spPr bwMode="auto">
          <a:xfrm>
            <a:off x="5716588" y="2928938"/>
            <a:ext cx="87312"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2" name="Rectangle 68"/>
          <p:cNvSpPr>
            <a:spLocks noChangeArrowheads="1"/>
          </p:cNvSpPr>
          <p:nvPr/>
        </p:nvSpPr>
        <p:spPr bwMode="auto">
          <a:xfrm>
            <a:off x="5978525" y="2459038"/>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3" name="Rectangle 69"/>
          <p:cNvSpPr>
            <a:spLocks noChangeArrowheads="1"/>
          </p:cNvSpPr>
          <p:nvPr/>
        </p:nvSpPr>
        <p:spPr bwMode="auto">
          <a:xfrm>
            <a:off x="5803900" y="2693988"/>
            <a:ext cx="87313"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4" name="Rectangle 70"/>
          <p:cNvSpPr>
            <a:spLocks noChangeArrowheads="1"/>
          </p:cNvSpPr>
          <p:nvPr/>
        </p:nvSpPr>
        <p:spPr bwMode="auto">
          <a:xfrm>
            <a:off x="6240463" y="261620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5" name="Rectangle 71"/>
          <p:cNvSpPr>
            <a:spLocks noChangeArrowheads="1"/>
          </p:cNvSpPr>
          <p:nvPr/>
        </p:nvSpPr>
        <p:spPr bwMode="auto">
          <a:xfrm>
            <a:off x="6065838" y="277336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6" name="Rectangle 72"/>
          <p:cNvSpPr>
            <a:spLocks noChangeArrowheads="1"/>
          </p:cNvSpPr>
          <p:nvPr/>
        </p:nvSpPr>
        <p:spPr bwMode="auto">
          <a:xfrm>
            <a:off x="5541963" y="300831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7" name="Rectangle 73"/>
          <p:cNvSpPr>
            <a:spLocks noChangeArrowheads="1"/>
          </p:cNvSpPr>
          <p:nvPr/>
        </p:nvSpPr>
        <p:spPr bwMode="auto">
          <a:xfrm>
            <a:off x="5803900" y="3163888"/>
            <a:ext cx="87313"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8" name="Rectangle 74"/>
          <p:cNvSpPr>
            <a:spLocks noChangeArrowheads="1"/>
          </p:cNvSpPr>
          <p:nvPr/>
        </p:nvSpPr>
        <p:spPr bwMode="auto">
          <a:xfrm>
            <a:off x="5629275" y="324326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39" name="Rectangle 75"/>
          <p:cNvSpPr>
            <a:spLocks noChangeArrowheads="1"/>
          </p:cNvSpPr>
          <p:nvPr/>
        </p:nvSpPr>
        <p:spPr bwMode="auto">
          <a:xfrm>
            <a:off x="6240463" y="285115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0" name="Rectangle 76"/>
          <p:cNvSpPr>
            <a:spLocks noChangeArrowheads="1"/>
          </p:cNvSpPr>
          <p:nvPr/>
        </p:nvSpPr>
        <p:spPr bwMode="auto">
          <a:xfrm>
            <a:off x="6502400" y="300831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1" name="Rectangle 77"/>
          <p:cNvSpPr>
            <a:spLocks noChangeArrowheads="1"/>
          </p:cNvSpPr>
          <p:nvPr/>
        </p:nvSpPr>
        <p:spPr bwMode="auto">
          <a:xfrm>
            <a:off x="6327775" y="308610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2" name="Rectangle 78"/>
          <p:cNvSpPr>
            <a:spLocks noChangeArrowheads="1"/>
          </p:cNvSpPr>
          <p:nvPr/>
        </p:nvSpPr>
        <p:spPr bwMode="auto">
          <a:xfrm>
            <a:off x="6065838" y="308610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3" name="Rectangle 79"/>
          <p:cNvSpPr>
            <a:spLocks noChangeArrowheads="1"/>
          </p:cNvSpPr>
          <p:nvPr/>
        </p:nvSpPr>
        <p:spPr bwMode="auto">
          <a:xfrm>
            <a:off x="6065838" y="324326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4" name="Rectangle 80"/>
          <p:cNvSpPr>
            <a:spLocks noChangeArrowheads="1"/>
          </p:cNvSpPr>
          <p:nvPr/>
        </p:nvSpPr>
        <p:spPr bwMode="auto">
          <a:xfrm>
            <a:off x="6415088" y="324326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5" name="Rectangle 81"/>
          <p:cNvSpPr>
            <a:spLocks noChangeArrowheads="1"/>
          </p:cNvSpPr>
          <p:nvPr/>
        </p:nvSpPr>
        <p:spPr bwMode="auto">
          <a:xfrm>
            <a:off x="6589713" y="2301875"/>
            <a:ext cx="85725"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6" name="Rectangle 82"/>
          <p:cNvSpPr>
            <a:spLocks noChangeArrowheads="1"/>
          </p:cNvSpPr>
          <p:nvPr/>
        </p:nvSpPr>
        <p:spPr bwMode="auto">
          <a:xfrm>
            <a:off x="6415088" y="2536825"/>
            <a:ext cx="87312"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7" name="Rectangle 83"/>
          <p:cNvSpPr>
            <a:spLocks noChangeArrowheads="1"/>
          </p:cNvSpPr>
          <p:nvPr/>
        </p:nvSpPr>
        <p:spPr bwMode="auto">
          <a:xfrm>
            <a:off x="6850063" y="245903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8" name="Rectangle 84"/>
          <p:cNvSpPr>
            <a:spLocks noChangeArrowheads="1"/>
          </p:cNvSpPr>
          <p:nvPr/>
        </p:nvSpPr>
        <p:spPr bwMode="auto">
          <a:xfrm>
            <a:off x="6675438" y="2536825"/>
            <a:ext cx="87312"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49" name="Rectangle 85"/>
          <p:cNvSpPr>
            <a:spLocks noChangeArrowheads="1"/>
          </p:cNvSpPr>
          <p:nvPr/>
        </p:nvSpPr>
        <p:spPr bwMode="auto">
          <a:xfrm>
            <a:off x="6502400" y="277336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0" name="Rectangle 86"/>
          <p:cNvSpPr>
            <a:spLocks noChangeArrowheads="1"/>
          </p:cNvSpPr>
          <p:nvPr/>
        </p:nvSpPr>
        <p:spPr bwMode="auto">
          <a:xfrm>
            <a:off x="6762750" y="277336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1" name="Rectangle 87"/>
          <p:cNvSpPr>
            <a:spLocks noChangeArrowheads="1"/>
          </p:cNvSpPr>
          <p:nvPr/>
        </p:nvSpPr>
        <p:spPr bwMode="auto">
          <a:xfrm>
            <a:off x="5456238" y="3243263"/>
            <a:ext cx="85725"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2" name="Rectangle 88"/>
          <p:cNvSpPr>
            <a:spLocks noChangeArrowheads="1"/>
          </p:cNvSpPr>
          <p:nvPr/>
        </p:nvSpPr>
        <p:spPr bwMode="auto">
          <a:xfrm>
            <a:off x="5281613" y="324326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3" name="Rectangle 89"/>
          <p:cNvSpPr>
            <a:spLocks noChangeArrowheads="1"/>
          </p:cNvSpPr>
          <p:nvPr/>
        </p:nvSpPr>
        <p:spPr bwMode="auto">
          <a:xfrm>
            <a:off x="5541963" y="347821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4" name="Rectangle 90"/>
          <p:cNvSpPr>
            <a:spLocks noChangeArrowheads="1"/>
          </p:cNvSpPr>
          <p:nvPr/>
        </p:nvSpPr>
        <p:spPr bwMode="auto">
          <a:xfrm>
            <a:off x="5194300" y="347821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5" name="Rectangle 91"/>
          <p:cNvSpPr>
            <a:spLocks noChangeArrowheads="1"/>
          </p:cNvSpPr>
          <p:nvPr/>
        </p:nvSpPr>
        <p:spPr bwMode="auto">
          <a:xfrm>
            <a:off x="5803900" y="332105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6" name="Rectangle 92"/>
          <p:cNvSpPr>
            <a:spLocks noChangeArrowheads="1"/>
          </p:cNvSpPr>
          <p:nvPr/>
        </p:nvSpPr>
        <p:spPr bwMode="auto">
          <a:xfrm>
            <a:off x="5891213" y="3398838"/>
            <a:ext cx="87312"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7" name="Rectangle 93"/>
          <p:cNvSpPr>
            <a:spLocks noChangeArrowheads="1"/>
          </p:cNvSpPr>
          <p:nvPr/>
        </p:nvSpPr>
        <p:spPr bwMode="auto">
          <a:xfrm>
            <a:off x="5019675" y="332105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8" name="Rectangle 94"/>
          <p:cNvSpPr>
            <a:spLocks noChangeArrowheads="1"/>
          </p:cNvSpPr>
          <p:nvPr/>
        </p:nvSpPr>
        <p:spPr bwMode="auto">
          <a:xfrm>
            <a:off x="6153150" y="1989138"/>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59" name="Rectangle 95"/>
          <p:cNvSpPr>
            <a:spLocks noChangeArrowheads="1"/>
          </p:cNvSpPr>
          <p:nvPr/>
        </p:nvSpPr>
        <p:spPr bwMode="auto">
          <a:xfrm>
            <a:off x="6415088" y="198913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0" name="Rectangle 96"/>
          <p:cNvSpPr>
            <a:spLocks noChangeArrowheads="1"/>
          </p:cNvSpPr>
          <p:nvPr/>
        </p:nvSpPr>
        <p:spPr bwMode="auto">
          <a:xfrm>
            <a:off x="6240463" y="222408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1" name="Rectangle 97"/>
          <p:cNvSpPr>
            <a:spLocks noChangeArrowheads="1"/>
          </p:cNvSpPr>
          <p:nvPr/>
        </p:nvSpPr>
        <p:spPr bwMode="auto">
          <a:xfrm>
            <a:off x="6850063" y="214630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2" name="Rectangle 98"/>
          <p:cNvSpPr>
            <a:spLocks noChangeArrowheads="1"/>
          </p:cNvSpPr>
          <p:nvPr/>
        </p:nvSpPr>
        <p:spPr bwMode="auto">
          <a:xfrm>
            <a:off x="6502400" y="214630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3" name="Rectangle 99"/>
          <p:cNvSpPr>
            <a:spLocks noChangeArrowheads="1"/>
          </p:cNvSpPr>
          <p:nvPr/>
        </p:nvSpPr>
        <p:spPr bwMode="auto">
          <a:xfrm>
            <a:off x="6937375" y="285115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4" name="Rectangle 100"/>
          <p:cNvSpPr>
            <a:spLocks noChangeArrowheads="1"/>
          </p:cNvSpPr>
          <p:nvPr/>
        </p:nvSpPr>
        <p:spPr bwMode="auto">
          <a:xfrm>
            <a:off x="6762750" y="3086100"/>
            <a:ext cx="87313"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5" name="Rectangle 101"/>
          <p:cNvSpPr>
            <a:spLocks noChangeArrowheads="1"/>
          </p:cNvSpPr>
          <p:nvPr/>
        </p:nvSpPr>
        <p:spPr bwMode="auto">
          <a:xfrm>
            <a:off x="7024688" y="308610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6" name="Rectangle 102"/>
          <p:cNvSpPr>
            <a:spLocks noChangeArrowheads="1"/>
          </p:cNvSpPr>
          <p:nvPr/>
        </p:nvSpPr>
        <p:spPr bwMode="auto">
          <a:xfrm>
            <a:off x="6850063" y="3321050"/>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7" name="Rectangle 103"/>
          <p:cNvSpPr>
            <a:spLocks noChangeArrowheads="1"/>
          </p:cNvSpPr>
          <p:nvPr/>
        </p:nvSpPr>
        <p:spPr bwMode="auto">
          <a:xfrm>
            <a:off x="7112000" y="2693988"/>
            <a:ext cx="87313" cy="79375"/>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8" name="Rectangle 104"/>
          <p:cNvSpPr>
            <a:spLocks noChangeArrowheads="1"/>
          </p:cNvSpPr>
          <p:nvPr/>
        </p:nvSpPr>
        <p:spPr bwMode="auto">
          <a:xfrm>
            <a:off x="6327775" y="347821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69" name="Rectangle 105"/>
          <p:cNvSpPr>
            <a:spLocks noChangeArrowheads="1"/>
          </p:cNvSpPr>
          <p:nvPr/>
        </p:nvSpPr>
        <p:spPr bwMode="auto">
          <a:xfrm>
            <a:off x="5795963" y="357346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70" name="Rectangle 106"/>
          <p:cNvSpPr>
            <a:spLocks noChangeArrowheads="1"/>
          </p:cNvSpPr>
          <p:nvPr/>
        </p:nvSpPr>
        <p:spPr bwMode="auto">
          <a:xfrm>
            <a:off x="1979613" y="591978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571" name="Rectangle 107"/>
          <p:cNvSpPr>
            <a:spLocks noChangeArrowheads="1"/>
          </p:cNvSpPr>
          <p:nvPr/>
        </p:nvSpPr>
        <p:spPr bwMode="auto">
          <a:xfrm>
            <a:off x="2484438" y="5753100"/>
            <a:ext cx="5327922" cy="646331"/>
          </a:xfrm>
          <a:prstGeom prst="rect">
            <a:avLst/>
          </a:prstGeom>
          <a:noFill/>
          <a:ln w="9525">
            <a:noFill/>
            <a:miter lim="800000"/>
            <a:headEnd/>
            <a:tailEnd/>
          </a:ln>
          <a:effectLst/>
        </p:spPr>
        <p:txBody>
          <a:bodyPr wrap="square">
            <a:spAutoFit/>
          </a:bodyPr>
          <a:lstStyle/>
          <a:p>
            <a:pPr>
              <a:lnSpc>
                <a:spcPct val="90000"/>
              </a:lnSpc>
              <a:spcBef>
                <a:spcPct val="20000"/>
              </a:spcBef>
            </a:pPr>
            <a:r>
              <a:rPr lang="en-US" dirty="0">
                <a:solidFill>
                  <a:schemeClr val="tx1"/>
                </a:solidFill>
                <a:latin typeface="Arial" charset="0"/>
              </a:rPr>
              <a:t>– </a:t>
            </a:r>
            <a:r>
              <a:rPr lang="ru-RU" dirty="0" smtClean="0"/>
              <a:t>Молекула, для которой производится рассчёт</a:t>
            </a:r>
            <a:endParaRPr lang="en-US" dirty="0" smtClean="0"/>
          </a:p>
          <a:p>
            <a:pPr>
              <a:lnSpc>
                <a:spcPct val="90000"/>
              </a:lnSpc>
              <a:spcBef>
                <a:spcPct val="20000"/>
              </a:spcBef>
            </a:pPr>
            <a:endParaRPr lang="en-US" dirty="0">
              <a:solidFill>
                <a:schemeClr val="tx1"/>
              </a:solidFill>
              <a:latin typeface="Arial" charset="0"/>
            </a:endParaRPr>
          </a:p>
        </p:txBody>
      </p:sp>
      <p:sp>
        <p:nvSpPr>
          <p:cNvPr id="62572" name="Oval 108"/>
          <p:cNvSpPr>
            <a:spLocks noChangeArrowheads="1"/>
          </p:cNvSpPr>
          <p:nvPr/>
        </p:nvSpPr>
        <p:spPr bwMode="auto">
          <a:xfrm rot="-1575593">
            <a:off x="1649413" y="6148388"/>
            <a:ext cx="720725" cy="530225"/>
          </a:xfrm>
          <a:prstGeom prst="ellipse">
            <a:avLst/>
          </a:prstGeom>
          <a:solidFill>
            <a:srgbClr val="FFCCCC"/>
          </a:solidFill>
          <a:ln w="9525">
            <a:noFill/>
            <a:round/>
            <a:headEnd/>
            <a:tailEnd/>
          </a:ln>
          <a:effectLst/>
        </p:spPr>
        <p:txBody>
          <a:bodyPr wrap="none" anchor="ctr"/>
          <a:lstStyle/>
          <a:p>
            <a:endParaRPr lang="lt-LT"/>
          </a:p>
        </p:txBody>
      </p:sp>
      <p:sp>
        <p:nvSpPr>
          <p:cNvPr id="62573" name="Rectangle 109"/>
          <p:cNvSpPr>
            <a:spLocks noChangeArrowheads="1"/>
          </p:cNvSpPr>
          <p:nvPr/>
        </p:nvSpPr>
        <p:spPr bwMode="auto">
          <a:xfrm>
            <a:off x="2484438" y="6257925"/>
            <a:ext cx="4837112" cy="341632"/>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t>Область данных компании</a:t>
            </a:r>
            <a:endParaRPr lang="en-US" dirty="0" smtClean="0"/>
          </a:p>
        </p:txBody>
      </p:sp>
      <p:grpSp>
        <p:nvGrpSpPr>
          <p:cNvPr id="2" name="Group 110"/>
          <p:cNvGrpSpPr>
            <a:grpSpLocks/>
          </p:cNvGrpSpPr>
          <p:nvPr/>
        </p:nvGrpSpPr>
        <p:grpSpPr bwMode="auto">
          <a:xfrm>
            <a:off x="9901238" y="1844675"/>
            <a:ext cx="4248150" cy="3489325"/>
            <a:chOff x="1680" y="1872"/>
            <a:chExt cx="2736" cy="2400"/>
          </a:xfrm>
        </p:grpSpPr>
        <p:sp>
          <p:nvSpPr>
            <p:cNvPr id="62575" name="Oval 111"/>
            <p:cNvSpPr>
              <a:spLocks noChangeArrowheads="1"/>
            </p:cNvSpPr>
            <p:nvPr/>
          </p:nvSpPr>
          <p:spPr bwMode="auto">
            <a:xfrm rot="-1575593">
              <a:off x="2784" y="1872"/>
              <a:ext cx="1536" cy="1104"/>
            </a:xfrm>
            <a:prstGeom prst="ellipse">
              <a:avLst/>
            </a:prstGeom>
            <a:solidFill>
              <a:srgbClr val="FFCCCC"/>
            </a:solidFill>
            <a:ln w="9525">
              <a:noFill/>
              <a:round/>
              <a:headEnd/>
              <a:tailEnd/>
            </a:ln>
            <a:effectLst/>
          </p:spPr>
          <p:txBody>
            <a:bodyPr wrap="none" anchor="ctr"/>
            <a:lstStyle/>
            <a:p>
              <a:endParaRPr lang="lt-LT"/>
            </a:p>
          </p:txBody>
        </p:sp>
        <p:sp>
          <p:nvSpPr>
            <p:cNvPr id="62576" name="Oval 112"/>
            <p:cNvSpPr>
              <a:spLocks noChangeArrowheads="1"/>
            </p:cNvSpPr>
            <p:nvPr/>
          </p:nvSpPr>
          <p:spPr bwMode="auto">
            <a:xfrm rot="-1575593">
              <a:off x="1776" y="2784"/>
              <a:ext cx="2256" cy="1104"/>
            </a:xfrm>
            <a:prstGeom prst="ellipse">
              <a:avLst/>
            </a:prstGeom>
            <a:solidFill>
              <a:srgbClr val="99CCFF"/>
            </a:solidFill>
            <a:ln w="9525">
              <a:noFill/>
              <a:round/>
              <a:headEnd/>
              <a:tailEnd/>
            </a:ln>
            <a:effectLst/>
          </p:spPr>
          <p:txBody>
            <a:bodyPr wrap="none" anchor="ctr"/>
            <a:lstStyle/>
            <a:p>
              <a:endParaRPr lang="lt-LT"/>
            </a:p>
          </p:txBody>
        </p:sp>
        <p:sp>
          <p:nvSpPr>
            <p:cNvPr id="62577" name="Line 113"/>
            <p:cNvSpPr>
              <a:spLocks noChangeShapeType="1"/>
            </p:cNvSpPr>
            <p:nvPr/>
          </p:nvSpPr>
          <p:spPr bwMode="auto">
            <a:xfrm>
              <a:off x="1680" y="2112"/>
              <a:ext cx="0" cy="2160"/>
            </a:xfrm>
            <a:prstGeom prst="line">
              <a:avLst/>
            </a:prstGeom>
            <a:noFill/>
            <a:ln w="9525">
              <a:solidFill>
                <a:schemeClr val="tx1"/>
              </a:solidFill>
              <a:round/>
              <a:headEnd/>
              <a:tailEnd/>
            </a:ln>
            <a:effectLst/>
          </p:spPr>
          <p:txBody>
            <a:bodyPr/>
            <a:lstStyle/>
            <a:p>
              <a:endParaRPr lang="lt-LT"/>
            </a:p>
          </p:txBody>
        </p:sp>
        <p:sp>
          <p:nvSpPr>
            <p:cNvPr id="62578" name="Line 114"/>
            <p:cNvSpPr>
              <a:spLocks noChangeShapeType="1"/>
            </p:cNvSpPr>
            <p:nvPr/>
          </p:nvSpPr>
          <p:spPr bwMode="auto">
            <a:xfrm>
              <a:off x="1680" y="4272"/>
              <a:ext cx="2736" cy="0"/>
            </a:xfrm>
            <a:prstGeom prst="line">
              <a:avLst/>
            </a:prstGeom>
            <a:noFill/>
            <a:ln w="9525">
              <a:solidFill>
                <a:schemeClr val="tx1"/>
              </a:solidFill>
              <a:round/>
              <a:headEnd/>
              <a:tailEnd/>
            </a:ln>
            <a:effectLst/>
          </p:spPr>
          <p:txBody>
            <a:bodyPr/>
            <a:lstStyle/>
            <a:p>
              <a:endParaRPr lang="lt-LT"/>
            </a:p>
          </p:txBody>
        </p:sp>
        <p:grpSp>
          <p:nvGrpSpPr>
            <p:cNvPr id="3" name="Group 115"/>
            <p:cNvGrpSpPr>
              <a:grpSpLocks/>
            </p:cNvGrpSpPr>
            <p:nvPr/>
          </p:nvGrpSpPr>
          <p:grpSpPr bwMode="auto">
            <a:xfrm>
              <a:off x="1995" y="2688"/>
              <a:ext cx="1728" cy="1344"/>
              <a:chOff x="1611" y="1776"/>
              <a:chExt cx="1728" cy="1344"/>
            </a:xfrm>
          </p:grpSpPr>
          <p:sp>
            <p:nvSpPr>
              <p:cNvPr id="62580" name="Oval 116"/>
              <p:cNvSpPr>
                <a:spLocks noChangeArrowheads="1"/>
              </p:cNvSpPr>
              <p:nvPr/>
            </p:nvSpPr>
            <p:spPr bwMode="auto">
              <a:xfrm>
                <a:off x="1755"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1" name="Oval 117"/>
              <p:cNvSpPr>
                <a:spLocks noChangeArrowheads="1"/>
              </p:cNvSpPr>
              <p:nvPr/>
            </p:nvSpPr>
            <p:spPr bwMode="auto">
              <a:xfrm>
                <a:off x="1851" y="283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2" name="Oval 118"/>
              <p:cNvSpPr>
                <a:spLocks noChangeArrowheads="1"/>
              </p:cNvSpPr>
              <p:nvPr/>
            </p:nvSpPr>
            <p:spPr bwMode="auto">
              <a:xfrm>
                <a:off x="194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3" name="Oval 119"/>
              <p:cNvSpPr>
                <a:spLocks noChangeArrowheads="1"/>
              </p:cNvSpPr>
              <p:nvPr/>
            </p:nvSpPr>
            <p:spPr bwMode="auto">
              <a:xfrm>
                <a:off x="194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4" name="Oval 120"/>
              <p:cNvSpPr>
                <a:spLocks noChangeArrowheads="1"/>
              </p:cNvSpPr>
              <p:nvPr/>
            </p:nvSpPr>
            <p:spPr bwMode="auto">
              <a:xfrm>
                <a:off x="1611" y="29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5" name="Oval 121"/>
              <p:cNvSpPr>
                <a:spLocks noChangeArrowheads="1"/>
              </p:cNvSpPr>
              <p:nvPr/>
            </p:nvSpPr>
            <p:spPr bwMode="auto">
              <a:xfrm>
                <a:off x="1659"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6" name="Oval 122"/>
              <p:cNvSpPr>
                <a:spLocks noChangeArrowheads="1"/>
              </p:cNvSpPr>
              <p:nvPr/>
            </p:nvSpPr>
            <p:spPr bwMode="auto">
              <a:xfrm>
                <a:off x="2331" y="292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7" name="Oval 123"/>
              <p:cNvSpPr>
                <a:spLocks noChangeArrowheads="1"/>
              </p:cNvSpPr>
              <p:nvPr/>
            </p:nvSpPr>
            <p:spPr bwMode="auto">
              <a:xfrm>
                <a:off x="1899" y="30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8" name="Oval 124"/>
              <p:cNvSpPr>
                <a:spLocks noChangeArrowheads="1"/>
              </p:cNvSpPr>
              <p:nvPr/>
            </p:nvSpPr>
            <p:spPr bwMode="auto">
              <a:xfrm>
                <a:off x="2091" y="288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89" name="Oval 125"/>
              <p:cNvSpPr>
                <a:spLocks noChangeArrowheads="1"/>
              </p:cNvSpPr>
              <p:nvPr/>
            </p:nvSpPr>
            <p:spPr bwMode="auto">
              <a:xfrm>
                <a:off x="2331"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0" name="Oval 126"/>
              <p:cNvSpPr>
                <a:spLocks noChangeArrowheads="1"/>
              </p:cNvSpPr>
              <p:nvPr/>
            </p:nvSpPr>
            <p:spPr bwMode="auto">
              <a:xfrm>
                <a:off x="2427" y="254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1" name="Oval 127"/>
              <p:cNvSpPr>
                <a:spLocks noChangeArrowheads="1"/>
              </p:cNvSpPr>
              <p:nvPr/>
            </p:nvSpPr>
            <p:spPr bwMode="auto">
              <a:xfrm>
                <a:off x="2523"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2" name="Oval 128"/>
              <p:cNvSpPr>
                <a:spLocks noChangeArrowheads="1"/>
              </p:cNvSpPr>
              <p:nvPr/>
            </p:nvSpPr>
            <p:spPr bwMode="auto">
              <a:xfrm>
                <a:off x="2523" y="240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3" name="Oval 129"/>
              <p:cNvSpPr>
                <a:spLocks noChangeArrowheads="1"/>
              </p:cNvSpPr>
              <p:nvPr/>
            </p:nvSpPr>
            <p:spPr bwMode="auto">
              <a:xfrm>
                <a:off x="218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4" name="Oval 130"/>
              <p:cNvSpPr>
                <a:spLocks noChangeArrowheads="1"/>
              </p:cNvSpPr>
              <p:nvPr/>
            </p:nvSpPr>
            <p:spPr bwMode="auto">
              <a:xfrm>
                <a:off x="223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5" name="Oval 131"/>
              <p:cNvSpPr>
                <a:spLocks noChangeArrowheads="1"/>
              </p:cNvSpPr>
              <p:nvPr/>
            </p:nvSpPr>
            <p:spPr bwMode="auto">
              <a:xfrm>
                <a:off x="2907"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6" name="Oval 132"/>
              <p:cNvSpPr>
                <a:spLocks noChangeArrowheads="1"/>
              </p:cNvSpPr>
              <p:nvPr/>
            </p:nvSpPr>
            <p:spPr bwMode="auto">
              <a:xfrm>
                <a:off x="2475" y="278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7" name="Oval 133"/>
              <p:cNvSpPr>
                <a:spLocks noChangeArrowheads="1"/>
              </p:cNvSpPr>
              <p:nvPr/>
            </p:nvSpPr>
            <p:spPr bwMode="auto">
              <a:xfrm>
                <a:off x="2667" y="259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8" name="Oval 134"/>
              <p:cNvSpPr>
                <a:spLocks noChangeArrowheads="1"/>
              </p:cNvSpPr>
              <p:nvPr/>
            </p:nvSpPr>
            <p:spPr bwMode="auto">
              <a:xfrm>
                <a:off x="2091"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599" name="Oval 135"/>
              <p:cNvSpPr>
                <a:spLocks noChangeArrowheads="1"/>
              </p:cNvSpPr>
              <p:nvPr/>
            </p:nvSpPr>
            <p:spPr bwMode="auto">
              <a:xfrm>
                <a:off x="209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0" name="Oval 136"/>
              <p:cNvSpPr>
                <a:spLocks noChangeArrowheads="1"/>
              </p:cNvSpPr>
              <p:nvPr/>
            </p:nvSpPr>
            <p:spPr bwMode="auto">
              <a:xfrm>
                <a:off x="233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1" name="Oval 137"/>
              <p:cNvSpPr>
                <a:spLocks noChangeArrowheads="1"/>
              </p:cNvSpPr>
              <p:nvPr/>
            </p:nvSpPr>
            <p:spPr bwMode="auto">
              <a:xfrm>
                <a:off x="2715"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2" name="Oval 138"/>
              <p:cNvSpPr>
                <a:spLocks noChangeArrowheads="1"/>
              </p:cNvSpPr>
              <p:nvPr/>
            </p:nvSpPr>
            <p:spPr bwMode="auto">
              <a:xfrm>
                <a:off x="2907"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3" name="Oval 139"/>
              <p:cNvSpPr>
                <a:spLocks noChangeArrowheads="1"/>
              </p:cNvSpPr>
              <p:nvPr/>
            </p:nvSpPr>
            <p:spPr bwMode="auto">
              <a:xfrm>
                <a:off x="271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4" name="Oval 140"/>
              <p:cNvSpPr>
                <a:spLocks noChangeArrowheads="1"/>
              </p:cNvSpPr>
              <p:nvPr/>
            </p:nvSpPr>
            <p:spPr bwMode="auto">
              <a:xfrm>
                <a:off x="2619"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5" name="Oval 141"/>
              <p:cNvSpPr>
                <a:spLocks noChangeArrowheads="1"/>
              </p:cNvSpPr>
              <p:nvPr/>
            </p:nvSpPr>
            <p:spPr bwMode="auto">
              <a:xfrm>
                <a:off x="2811" y="196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6" name="Oval 142"/>
              <p:cNvSpPr>
                <a:spLocks noChangeArrowheads="1"/>
              </p:cNvSpPr>
              <p:nvPr/>
            </p:nvSpPr>
            <p:spPr bwMode="auto">
              <a:xfrm>
                <a:off x="2619"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7" name="Oval 143"/>
              <p:cNvSpPr>
                <a:spLocks noChangeArrowheads="1"/>
              </p:cNvSpPr>
              <p:nvPr/>
            </p:nvSpPr>
            <p:spPr bwMode="auto">
              <a:xfrm>
                <a:off x="2427"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8" name="Oval 144"/>
              <p:cNvSpPr>
                <a:spLocks noChangeArrowheads="1"/>
              </p:cNvSpPr>
              <p:nvPr/>
            </p:nvSpPr>
            <p:spPr bwMode="auto">
              <a:xfrm>
                <a:off x="2955"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09" name="Oval 145"/>
              <p:cNvSpPr>
                <a:spLocks noChangeArrowheads="1"/>
              </p:cNvSpPr>
              <p:nvPr/>
            </p:nvSpPr>
            <p:spPr bwMode="auto">
              <a:xfrm>
                <a:off x="285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0" name="Oval 146"/>
              <p:cNvSpPr>
                <a:spLocks noChangeArrowheads="1"/>
              </p:cNvSpPr>
              <p:nvPr/>
            </p:nvSpPr>
            <p:spPr bwMode="auto">
              <a:xfrm>
                <a:off x="218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1" name="Oval 147"/>
              <p:cNvSpPr>
                <a:spLocks noChangeArrowheads="1"/>
              </p:cNvSpPr>
              <p:nvPr/>
            </p:nvSpPr>
            <p:spPr bwMode="auto">
              <a:xfrm>
                <a:off x="2427" y="182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2" name="Oval 148"/>
              <p:cNvSpPr>
                <a:spLocks noChangeArrowheads="1"/>
              </p:cNvSpPr>
              <p:nvPr/>
            </p:nvSpPr>
            <p:spPr bwMode="auto">
              <a:xfrm>
                <a:off x="2331"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3" name="Oval 149"/>
              <p:cNvSpPr>
                <a:spLocks noChangeArrowheads="1"/>
              </p:cNvSpPr>
              <p:nvPr/>
            </p:nvSpPr>
            <p:spPr bwMode="auto">
              <a:xfrm>
                <a:off x="2667"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4" name="Oval 150"/>
              <p:cNvSpPr>
                <a:spLocks noChangeArrowheads="1"/>
              </p:cNvSpPr>
              <p:nvPr/>
            </p:nvSpPr>
            <p:spPr bwMode="auto">
              <a:xfrm>
                <a:off x="3099"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5" name="Oval 151"/>
              <p:cNvSpPr>
                <a:spLocks noChangeArrowheads="1"/>
              </p:cNvSpPr>
              <p:nvPr/>
            </p:nvSpPr>
            <p:spPr bwMode="auto">
              <a:xfrm>
                <a:off x="3003"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6" name="Oval 152"/>
              <p:cNvSpPr>
                <a:spLocks noChangeArrowheads="1"/>
              </p:cNvSpPr>
              <p:nvPr/>
            </p:nvSpPr>
            <p:spPr bwMode="auto">
              <a:xfrm>
                <a:off x="3147"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7" name="Oval 153"/>
              <p:cNvSpPr>
                <a:spLocks noChangeArrowheads="1"/>
              </p:cNvSpPr>
              <p:nvPr/>
            </p:nvSpPr>
            <p:spPr bwMode="auto">
              <a:xfrm>
                <a:off x="309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8" name="Oval 154"/>
              <p:cNvSpPr>
                <a:spLocks noChangeArrowheads="1"/>
              </p:cNvSpPr>
              <p:nvPr/>
            </p:nvSpPr>
            <p:spPr bwMode="auto">
              <a:xfrm>
                <a:off x="3099"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19" name="Oval 155"/>
              <p:cNvSpPr>
                <a:spLocks noChangeArrowheads="1"/>
              </p:cNvSpPr>
              <p:nvPr/>
            </p:nvSpPr>
            <p:spPr bwMode="auto">
              <a:xfrm>
                <a:off x="290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20" name="Oval 156"/>
              <p:cNvSpPr>
                <a:spLocks noChangeArrowheads="1"/>
              </p:cNvSpPr>
              <p:nvPr/>
            </p:nvSpPr>
            <p:spPr bwMode="auto">
              <a:xfrm>
                <a:off x="3243"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21" name="Oval 157"/>
              <p:cNvSpPr>
                <a:spLocks noChangeArrowheads="1"/>
              </p:cNvSpPr>
              <p:nvPr/>
            </p:nvSpPr>
            <p:spPr bwMode="auto">
              <a:xfrm>
                <a:off x="3291"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grpSp>
        <p:sp>
          <p:nvSpPr>
            <p:cNvPr id="62622" name="Rectangle 158"/>
            <p:cNvSpPr>
              <a:spLocks noChangeArrowheads="1"/>
            </p:cNvSpPr>
            <p:nvPr/>
          </p:nvSpPr>
          <p:spPr bwMode="auto">
            <a:xfrm>
              <a:off x="2976" y="230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23" name="Rectangle 159"/>
            <p:cNvSpPr>
              <a:spLocks noChangeArrowheads="1"/>
            </p:cNvSpPr>
            <p:nvPr/>
          </p:nvSpPr>
          <p:spPr bwMode="auto">
            <a:xfrm>
              <a:off x="2880" y="24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24" name="Rectangle 160"/>
            <p:cNvSpPr>
              <a:spLocks noChangeArrowheads="1"/>
            </p:cNvSpPr>
            <p:nvPr/>
          </p:nvSpPr>
          <p:spPr bwMode="auto">
            <a:xfrm>
              <a:off x="3120"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25" name="Rectangle 161"/>
            <p:cNvSpPr>
              <a:spLocks noChangeArrowheads="1"/>
            </p:cNvSpPr>
            <p:nvPr/>
          </p:nvSpPr>
          <p:spPr bwMode="auto">
            <a:xfrm>
              <a:off x="3168" y="22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26" name="Rectangle 162"/>
            <p:cNvSpPr>
              <a:spLocks noChangeArrowheads="1"/>
            </p:cNvSpPr>
            <p:nvPr/>
          </p:nvSpPr>
          <p:spPr bwMode="auto">
            <a:xfrm>
              <a:off x="3024" y="24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27" name="Rectangle 163"/>
            <p:cNvSpPr>
              <a:spLocks noChangeArrowheads="1"/>
            </p:cNvSpPr>
            <p:nvPr/>
          </p:nvSpPr>
          <p:spPr bwMode="auto">
            <a:xfrm>
              <a:off x="2928"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28" name="Oval 164"/>
            <p:cNvSpPr>
              <a:spLocks noChangeArrowheads="1"/>
            </p:cNvSpPr>
            <p:nvPr/>
          </p:nvSpPr>
          <p:spPr bwMode="auto">
            <a:xfrm>
              <a:off x="3168"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29" name="Rectangle 165"/>
            <p:cNvSpPr>
              <a:spLocks noChangeArrowheads="1"/>
            </p:cNvSpPr>
            <p:nvPr/>
          </p:nvSpPr>
          <p:spPr bwMode="auto">
            <a:xfrm>
              <a:off x="3072" y="25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0" name="Rectangle 166"/>
            <p:cNvSpPr>
              <a:spLocks noChangeArrowheads="1"/>
            </p:cNvSpPr>
            <p:nvPr/>
          </p:nvSpPr>
          <p:spPr bwMode="auto">
            <a:xfrm>
              <a:off x="3408" y="20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1" name="Rectangle 167"/>
            <p:cNvSpPr>
              <a:spLocks noChangeArrowheads="1"/>
            </p:cNvSpPr>
            <p:nvPr/>
          </p:nvSpPr>
          <p:spPr bwMode="auto">
            <a:xfrm>
              <a:off x="3312"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2" name="Rectangle 168"/>
            <p:cNvSpPr>
              <a:spLocks noChangeArrowheads="1"/>
            </p:cNvSpPr>
            <p:nvPr/>
          </p:nvSpPr>
          <p:spPr bwMode="auto">
            <a:xfrm>
              <a:off x="3552" y="216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3" name="Rectangle 169"/>
            <p:cNvSpPr>
              <a:spLocks noChangeArrowheads="1"/>
            </p:cNvSpPr>
            <p:nvPr/>
          </p:nvSpPr>
          <p:spPr bwMode="auto">
            <a:xfrm>
              <a:off x="3312" y="24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4" name="Rectangle 170"/>
            <p:cNvSpPr>
              <a:spLocks noChangeArrowheads="1"/>
            </p:cNvSpPr>
            <p:nvPr/>
          </p:nvSpPr>
          <p:spPr bwMode="auto">
            <a:xfrm>
              <a:off x="3456"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5" name="Rectangle 171"/>
            <p:cNvSpPr>
              <a:spLocks noChangeArrowheads="1"/>
            </p:cNvSpPr>
            <p:nvPr/>
          </p:nvSpPr>
          <p:spPr bwMode="auto">
            <a:xfrm>
              <a:off x="3360" y="235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6" name="Rectangle 172"/>
            <p:cNvSpPr>
              <a:spLocks noChangeArrowheads="1"/>
            </p:cNvSpPr>
            <p:nvPr/>
          </p:nvSpPr>
          <p:spPr bwMode="auto">
            <a:xfrm>
              <a:off x="3600" y="230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7" name="Rectangle 173"/>
            <p:cNvSpPr>
              <a:spLocks noChangeArrowheads="1"/>
            </p:cNvSpPr>
            <p:nvPr/>
          </p:nvSpPr>
          <p:spPr bwMode="auto">
            <a:xfrm>
              <a:off x="3504" y="24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8" name="Rectangle 174"/>
            <p:cNvSpPr>
              <a:spLocks noChangeArrowheads="1"/>
            </p:cNvSpPr>
            <p:nvPr/>
          </p:nvSpPr>
          <p:spPr bwMode="auto">
            <a:xfrm>
              <a:off x="3216" y="25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39" name="Oval 175"/>
            <p:cNvSpPr>
              <a:spLocks noChangeArrowheads="1"/>
            </p:cNvSpPr>
            <p:nvPr/>
          </p:nvSpPr>
          <p:spPr bwMode="auto">
            <a:xfrm>
              <a:off x="3360" y="264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40" name="Rectangle 176"/>
            <p:cNvSpPr>
              <a:spLocks noChangeArrowheads="1"/>
            </p:cNvSpPr>
            <p:nvPr/>
          </p:nvSpPr>
          <p:spPr bwMode="auto">
            <a:xfrm>
              <a:off x="3264"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1" name="Oval 177"/>
            <p:cNvSpPr>
              <a:spLocks noChangeArrowheads="1"/>
            </p:cNvSpPr>
            <p:nvPr/>
          </p:nvSpPr>
          <p:spPr bwMode="auto">
            <a:xfrm>
              <a:off x="3600"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42" name="Rectangle 178"/>
            <p:cNvSpPr>
              <a:spLocks noChangeArrowheads="1"/>
            </p:cNvSpPr>
            <p:nvPr/>
          </p:nvSpPr>
          <p:spPr bwMode="auto">
            <a:xfrm>
              <a:off x="3744" y="25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3" name="Rectangle 179"/>
            <p:cNvSpPr>
              <a:spLocks noChangeArrowheads="1"/>
            </p:cNvSpPr>
            <p:nvPr/>
          </p:nvSpPr>
          <p:spPr bwMode="auto">
            <a:xfrm>
              <a:off x="3648"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4" name="Rectangle 180"/>
            <p:cNvSpPr>
              <a:spLocks noChangeArrowheads="1"/>
            </p:cNvSpPr>
            <p:nvPr/>
          </p:nvSpPr>
          <p:spPr bwMode="auto">
            <a:xfrm>
              <a:off x="3504"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5" name="Rectangle 181"/>
            <p:cNvSpPr>
              <a:spLocks noChangeArrowheads="1"/>
            </p:cNvSpPr>
            <p:nvPr/>
          </p:nvSpPr>
          <p:spPr bwMode="auto">
            <a:xfrm>
              <a:off x="3504"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6" name="Rectangle 182"/>
            <p:cNvSpPr>
              <a:spLocks noChangeArrowheads="1"/>
            </p:cNvSpPr>
            <p:nvPr/>
          </p:nvSpPr>
          <p:spPr bwMode="auto">
            <a:xfrm>
              <a:off x="3696"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7" name="Oval 183"/>
            <p:cNvSpPr>
              <a:spLocks noChangeArrowheads="1"/>
            </p:cNvSpPr>
            <p:nvPr/>
          </p:nvSpPr>
          <p:spPr bwMode="auto">
            <a:xfrm>
              <a:off x="3792"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48" name="Rectangle 184"/>
            <p:cNvSpPr>
              <a:spLocks noChangeArrowheads="1"/>
            </p:cNvSpPr>
            <p:nvPr/>
          </p:nvSpPr>
          <p:spPr bwMode="auto">
            <a:xfrm>
              <a:off x="3696" y="22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49" name="Rectangle 185"/>
            <p:cNvSpPr>
              <a:spLocks noChangeArrowheads="1"/>
            </p:cNvSpPr>
            <p:nvPr/>
          </p:nvSpPr>
          <p:spPr bwMode="auto">
            <a:xfrm>
              <a:off x="3936"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0" name="Rectangle 186"/>
            <p:cNvSpPr>
              <a:spLocks noChangeArrowheads="1"/>
            </p:cNvSpPr>
            <p:nvPr/>
          </p:nvSpPr>
          <p:spPr bwMode="auto">
            <a:xfrm>
              <a:off x="3840" y="22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1" name="Rectangle 187"/>
            <p:cNvSpPr>
              <a:spLocks noChangeArrowheads="1"/>
            </p:cNvSpPr>
            <p:nvPr/>
          </p:nvSpPr>
          <p:spPr bwMode="auto">
            <a:xfrm>
              <a:off x="3744" y="24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2" name="Rectangle 188"/>
            <p:cNvSpPr>
              <a:spLocks noChangeArrowheads="1"/>
            </p:cNvSpPr>
            <p:nvPr/>
          </p:nvSpPr>
          <p:spPr bwMode="auto">
            <a:xfrm>
              <a:off x="3888" y="24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3" name="Rectangle 189"/>
            <p:cNvSpPr>
              <a:spLocks noChangeArrowheads="1"/>
            </p:cNvSpPr>
            <p:nvPr/>
          </p:nvSpPr>
          <p:spPr bwMode="auto">
            <a:xfrm>
              <a:off x="3168"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4" name="Rectangle 190"/>
            <p:cNvSpPr>
              <a:spLocks noChangeArrowheads="1"/>
            </p:cNvSpPr>
            <p:nvPr/>
          </p:nvSpPr>
          <p:spPr bwMode="auto">
            <a:xfrm>
              <a:off x="3072"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5" name="Rectangle 191"/>
            <p:cNvSpPr>
              <a:spLocks noChangeArrowheads="1"/>
            </p:cNvSpPr>
            <p:nvPr/>
          </p:nvSpPr>
          <p:spPr bwMode="auto">
            <a:xfrm>
              <a:off x="3216" y="283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6" name="Rectangle 192"/>
            <p:cNvSpPr>
              <a:spLocks noChangeArrowheads="1"/>
            </p:cNvSpPr>
            <p:nvPr/>
          </p:nvSpPr>
          <p:spPr bwMode="auto">
            <a:xfrm>
              <a:off x="3024" y="283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7" name="Rectangle 193"/>
            <p:cNvSpPr>
              <a:spLocks noChangeArrowheads="1"/>
            </p:cNvSpPr>
            <p:nvPr/>
          </p:nvSpPr>
          <p:spPr bwMode="auto">
            <a:xfrm>
              <a:off x="3360" y="273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8" name="Rectangle 194"/>
            <p:cNvSpPr>
              <a:spLocks noChangeArrowheads="1"/>
            </p:cNvSpPr>
            <p:nvPr/>
          </p:nvSpPr>
          <p:spPr bwMode="auto">
            <a:xfrm>
              <a:off x="3408" y="278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59" name="Rectangle 195"/>
            <p:cNvSpPr>
              <a:spLocks noChangeArrowheads="1"/>
            </p:cNvSpPr>
            <p:nvPr/>
          </p:nvSpPr>
          <p:spPr bwMode="auto">
            <a:xfrm>
              <a:off x="2928" y="273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0" name="Oval 196"/>
            <p:cNvSpPr>
              <a:spLocks noChangeArrowheads="1"/>
            </p:cNvSpPr>
            <p:nvPr/>
          </p:nvSpPr>
          <p:spPr bwMode="auto">
            <a:xfrm>
              <a:off x="3552"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61" name="Rectangle 197"/>
            <p:cNvSpPr>
              <a:spLocks noChangeArrowheads="1"/>
            </p:cNvSpPr>
            <p:nvPr/>
          </p:nvSpPr>
          <p:spPr bwMode="auto">
            <a:xfrm>
              <a:off x="3696" y="192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2" name="Rectangle 198"/>
            <p:cNvSpPr>
              <a:spLocks noChangeArrowheads="1"/>
            </p:cNvSpPr>
            <p:nvPr/>
          </p:nvSpPr>
          <p:spPr bwMode="auto">
            <a:xfrm>
              <a:off x="3600" y="20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3" name="Rectangle 199"/>
            <p:cNvSpPr>
              <a:spLocks noChangeArrowheads="1"/>
            </p:cNvSpPr>
            <p:nvPr/>
          </p:nvSpPr>
          <p:spPr bwMode="auto">
            <a:xfrm>
              <a:off x="3936" y="20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4" name="Rectangle 200"/>
            <p:cNvSpPr>
              <a:spLocks noChangeArrowheads="1"/>
            </p:cNvSpPr>
            <p:nvPr/>
          </p:nvSpPr>
          <p:spPr bwMode="auto">
            <a:xfrm>
              <a:off x="3744" y="20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5" name="Rectangle 201"/>
            <p:cNvSpPr>
              <a:spLocks noChangeArrowheads="1"/>
            </p:cNvSpPr>
            <p:nvPr/>
          </p:nvSpPr>
          <p:spPr bwMode="auto">
            <a:xfrm>
              <a:off x="3984" y="24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6" name="Rectangle 202"/>
            <p:cNvSpPr>
              <a:spLocks noChangeArrowheads="1"/>
            </p:cNvSpPr>
            <p:nvPr/>
          </p:nvSpPr>
          <p:spPr bwMode="auto">
            <a:xfrm>
              <a:off x="3888"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7" name="Rectangle 203"/>
            <p:cNvSpPr>
              <a:spLocks noChangeArrowheads="1"/>
            </p:cNvSpPr>
            <p:nvPr/>
          </p:nvSpPr>
          <p:spPr bwMode="auto">
            <a:xfrm>
              <a:off x="4032"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8" name="Rectangle 204"/>
            <p:cNvSpPr>
              <a:spLocks noChangeArrowheads="1"/>
            </p:cNvSpPr>
            <p:nvPr/>
          </p:nvSpPr>
          <p:spPr bwMode="auto">
            <a:xfrm>
              <a:off x="3936" y="273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62669" name="Oval 205"/>
            <p:cNvSpPr>
              <a:spLocks noChangeArrowheads="1"/>
            </p:cNvSpPr>
            <p:nvPr/>
          </p:nvSpPr>
          <p:spPr bwMode="auto">
            <a:xfrm>
              <a:off x="4080"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62670" name="Rectangle 206"/>
            <p:cNvSpPr>
              <a:spLocks noChangeArrowheads="1"/>
            </p:cNvSpPr>
            <p:nvPr/>
          </p:nvSpPr>
          <p:spPr bwMode="auto">
            <a:xfrm>
              <a:off x="3648" y="283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grpSp>
      <p:grpSp>
        <p:nvGrpSpPr>
          <p:cNvPr id="4" name="Group 207"/>
          <p:cNvGrpSpPr>
            <a:grpSpLocks/>
          </p:cNvGrpSpPr>
          <p:nvPr/>
        </p:nvGrpSpPr>
        <p:grpSpPr bwMode="auto">
          <a:xfrm>
            <a:off x="5508625" y="765175"/>
            <a:ext cx="3306763" cy="2811463"/>
            <a:chOff x="3473" y="500"/>
            <a:chExt cx="2083" cy="1771"/>
          </a:xfrm>
        </p:grpSpPr>
        <p:sp>
          <p:nvSpPr>
            <p:cNvPr id="62672" name="Oval 208"/>
            <p:cNvSpPr>
              <a:spLocks noChangeArrowheads="1"/>
            </p:cNvSpPr>
            <p:nvPr/>
          </p:nvSpPr>
          <p:spPr bwMode="auto">
            <a:xfrm>
              <a:off x="4291" y="1525"/>
              <a:ext cx="101" cy="94"/>
            </a:xfrm>
            <a:prstGeom prst="ellipse">
              <a:avLst/>
            </a:prstGeom>
            <a:solidFill>
              <a:srgbClr val="FF0000"/>
            </a:solidFill>
            <a:ln w="9525">
              <a:solidFill>
                <a:schemeClr val="tx1"/>
              </a:solidFill>
              <a:round/>
              <a:headEnd/>
              <a:tailEnd/>
            </a:ln>
            <a:effectLst/>
          </p:spPr>
          <p:txBody>
            <a:bodyPr wrap="none" anchor="ctr"/>
            <a:lstStyle/>
            <a:p>
              <a:endParaRPr lang="lt-LT"/>
            </a:p>
          </p:txBody>
        </p:sp>
        <p:sp>
          <p:nvSpPr>
            <p:cNvPr id="62673" name="Oval 209"/>
            <p:cNvSpPr>
              <a:spLocks noChangeArrowheads="1"/>
            </p:cNvSpPr>
            <p:nvPr/>
          </p:nvSpPr>
          <p:spPr bwMode="auto">
            <a:xfrm>
              <a:off x="3801" y="1924"/>
              <a:ext cx="101" cy="94"/>
            </a:xfrm>
            <a:prstGeom prst="ellipse">
              <a:avLst/>
            </a:prstGeom>
            <a:solidFill>
              <a:srgbClr val="FF0000"/>
            </a:solidFill>
            <a:ln w="9525">
              <a:solidFill>
                <a:schemeClr val="tx1"/>
              </a:solidFill>
              <a:round/>
              <a:headEnd/>
              <a:tailEnd/>
            </a:ln>
            <a:effectLst/>
          </p:spPr>
          <p:txBody>
            <a:bodyPr wrap="none" anchor="ctr"/>
            <a:lstStyle/>
            <a:p>
              <a:endParaRPr lang="lt-LT"/>
            </a:p>
          </p:txBody>
        </p:sp>
        <p:sp>
          <p:nvSpPr>
            <p:cNvPr id="62674" name="Oval 210"/>
            <p:cNvSpPr>
              <a:spLocks noChangeArrowheads="1"/>
            </p:cNvSpPr>
            <p:nvPr/>
          </p:nvSpPr>
          <p:spPr bwMode="auto">
            <a:xfrm>
              <a:off x="4293" y="2073"/>
              <a:ext cx="101" cy="94"/>
            </a:xfrm>
            <a:prstGeom prst="ellipse">
              <a:avLst/>
            </a:prstGeom>
            <a:solidFill>
              <a:srgbClr val="FF0000"/>
            </a:solidFill>
            <a:ln w="9525">
              <a:solidFill>
                <a:schemeClr val="tx1"/>
              </a:solidFill>
              <a:round/>
              <a:headEnd/>
              <a:tailEnd/>
            </a:ln>
            <a:effectLst/>
          </p:spPr>
          <p:txBody>
            <a:bodyPr wrap="none" anchor="ctr"/>
            <a:lstStyle/>
            <a:p>
              <a:endParaRPr lang="lt-LT"/>
            </a:p>
          </p:txBody>
        </p:sp>
        <p:sp>
          <p:nvSpPr>
            <p:cNvPr id="62675" name="Oval 211"/>
            <p:cNvSpPr>
              <a:spLocks noChangeArrowheads="1"/>
            </p:cNvSpPr>
            <p:nvPr/>
          </p:nvSpPr>
          <p:spPr bwMode="auto">
            <a:xfrm>
              <a:off x="3473" y="2177"/>
              <a:ext cx="101" cy="94"/>
            </a:xfrm>
            <a:prstGeom prst="ellipse">
              <a:avLst/>
            </a:prstGeom>
            <a:solidFill>
              <a:srgbClr val="FF0000"/>
            </a:solidFill>
            <a:ln w="9525">
              <a:solidFill>
                <a:schemeClr val="tx1"/>
              </a:solidFill>
              <a:round/>
              <a:headEnd/>
              <a:tailEnd/>
            </a:ln>
            <a:effectLst/>
          </p:spPr>
          <p:txBody>
            <a:bodyPr wrap="none" anchor="ctr"/>
            <a:lstStyle/>
            <a:p>
              <a:endParaRPr lang="lt-LT"/>
            </a:p>
          </p:txBody>
        </p:sp>
        <p:grpSp>
          <p:nvGrpSpPr>
            <p:cNvPr id="5" name="Group 212"/>
            <p:cNvGrpSpPr>
              <a:grpSpLocks/>
            </p:cNvGrpSpPr>
            <p:nvPr/>
          </p:nvGrpSpPr>
          <p:grpSpPr bwMode="auto">
            <a:xfrm>
              <a:off x="3923" y="500"/>
              <a:ext cx="1633" cy="983"/>
              <a:chOff x="3923" y="500"/>
              <a:chExt cx="1633" cy="983"/>
            </a:xfrm>
          </p:grpSpPr>
          <p:sp>
            <p:nvSpPr>
              <p:cNvPr id="62677" name="Oval 213"/>
              <p:cNvSpPr>
                <a:spLocks noChangeArrowheads="1"/>
              </p:cNvSpPr>
              <p:nvPr/>
            </p:nvSpPr>
            <p:spPr bwMode="auto">
              <a:xfrm>
                <a:off x="3923" y="1389"/>
                <a:ext cx="101" cy="94"/>
              </a:xfrm>
              <a:prstGeom prst="ellipse">
                <a:avLst/>
              </a:prstGeom>
              <a:solidFill>
                <a:srgbClr val="FF0000"/>
              </a:solidFill>
              <a:ln w="9525">
                <a:solidFill>
                  <a:schemeClr val="tx1"/>
                </a:solidFill>
                <a:round/>
                <a:headEnd/>
                <a:tailEnd/>
              </a:ln>
              <a:effectLst/>
            </p:spPr>
            <p:txBody>
              <a:bodyPr wrap="none" anchor="ctr"/>
              <a:lstStyle/>
              <a:p>
                <a:endParaRPr lang="lt-LT"/>
              </a:p>
            </p:txBody>
          </p:sp>
          <p:sp>
            <p:nvSpPr>
              <p:cNvPr id="62678" name="AutoShape 214"/>
              <p:cNvSpPr>
                <a:spLocks/>
              </p:cNvSpPr>
              <p:nvPr/>
            </p:nvSpPr>
            <p:spPr bwMode="auto">
              <a:xfrm>
                <a:off x="4153" y="500"/>
                <a:ext cx="1403" cy="662"/>
              </a:xfrm>
              <a:prstGeom prst="borderCallout2">
                <a:avLst>
                  <a:gd name="adj1" fmla="val 10875"/>
                  <a:gd name="adj2" fmla="val -3421"/>
                  <a:gd name="adj3" fmla="val 10875"/>
                  <a:gd name="adj4" fmla="val -8194"/>
                  <a:gd name="adj5" fmla="val 141088"/>
                  <a:gd name="adj6" fmla="val -13116"/>
                </a:avLst>
              </a:prstGeom>
              <a:solidFill>
                <a:schemeClr val="bg1">
                  <a:alpha val="70000"/>
                </a:schemeClr>
              </a:solidFill>
              <a:ln w="9525">
                <a:solidFill>
                  <a:schemeClr val="tx1"/>
                </a:solidFill>
                <a:miter lim="800000"/>
                <a:headEnd/>
                <a:tailEnd/>
              </a:ln>
              <a:effectLst/>
            </p:spPr>
            <p:txBody>
              <a:bodyPr/>
              <a:lstStyle/>
              <a:p>
                <a:pPr algn="ctr"/>
                <a:r>
                  <a:rPr lang="ru-RU" sz="1600" dirty="0" smtClean="0">
                    <a:solidFill>
                      <a:schemeClr val="tx1"/>
                    </a:solidFill>
                    <a:latin typeface="Arial" charset="0"/>
                  </a:rPr>
                  <a:t>Собственные экспериментальные данные для новых молекул</a:t>
                </a:r>
                <a:endParaRPr lang="en-US" sz="1600" dirty="0">
                  <a:solidFill>
                    <a:schemeClr val="tx1"/>
                  </a:solidFill>
                  <a:latin typeface="Arial"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2467"/>
                                        </p:tgtEl>
                                        <p:attrNameLst>
                                          <p:attrName>style.visibility</p:attrName>
                                        </p:attrNameLst>
                                      </p:cBhvr>
                                      <p:to>
                                        <p:strVal val="visible"/>
                                      </p:to>
                                    </p:set>
                                    <p:animEffect transition="in" filter="dissolve">
                                      <p:cBhvr>
                                        <p:cTn id="12" dur="5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969963" y="1733550"/>
            <a:ext cx="1087437" cy="857250"/>
            <a:chOff x="1248" y="1104"/>
            <a:chExt cx="2736" cy="2160"/>
          </a:xfrm>
        </p:grpSpPr>
        <p:sp>
          <p:nvSpPr>
            <p:cNvPr id="145413" name="Oval 5"/>
            <p:cNvSpPr>
              <a:spLocks noChangeArrowheads="1"/>
            </p:cNvSpPr>
            <p:nvPr/>
          </p:nvSpPr>
          <p:spPr bwMode="auto">
            <a:xfrm rot="-1575593">
              <a:off x="1344" y="1776"/>
              <a:ext cx="2256" cy="1104"/>
            </a:xfrm>
            <a:prstGeom prst="ellipse">
              <a:avLst/>
            </a:prstGeom>
            <a:solidFill>
              <a:srgbClr val="99CCFF"/>
            </a:solidFill>
            <a:ln w="9525">
              <a:noFill/>
              <a:round/>
              <a:headEnd/>
              <a:tailEnd/>
            </a:ln>
            <a:effectLst/>
          </p:spPr>
          <p:txBody>
            <a:bodyPr wrap="none" anchor="ctr"/>
            <a:lstStyle/>
            <a:p>
              <a:endParaRPr lang="lt-LT"/>
            </a:p>
          </p:txBody>
        </p:sp>
        <p:sp>
          <p:nvSpPr>
            <p:cNvPr id="145414" name="Line 6"/>
            <p:cNvSpPr>
              <a:spLocks noChangeShapeType="1"/>
            </p:cNvSpPr>
            <p:nvPr/>
          </p:nvSpPr>
          <p:spPr bwMode="auto">
            <a:xfrm>
              <a:off x="1248" y="1104"/>
              <a:ext cx="0" cy="2160"/>
            </a:xfrm>
            <a:prstGeom prst="line">
              <a:avLst/>
            </a:prstGeom>
            <a:noFill/>
            <a:ln w="9525">
              <a:solidFill>
                <a:schemeClr val="tx1"/>
              </a:solidFill>
              <a:round/>
              <a:headEnd/>
              <a:tailEnd/>
            </a:ln>
            <a:effectLst/>
          </p:spPr>
          <p:txBody>
            <a:bodyPr/>
            <a:lstStyle/>
            <a:p>
              <a:endParaRPr lang="lt-LT"/>
            </a:p>
          </p:txBody>
        </p:sp>
        <p:sp>
          <p:nvSpPr>
            <p:cNvPr id="145415" name="Line 7"/>
            <p:cNvSpPr>
              <a:spLocks noChangeShapeType="1"/>
            </p:cNvSpPr>
            <p:nvPr/>
          </p:nvSpPr>
          <p:spPr bwMode="auto">
            <a:xfrm>
              <a:off x="1248" y="3264"/>
              <a:ext cx="2736" cy="0"/>
            </a:xfrm>
            <a:prstGeom prst="line">
              <a:avLst/>
            </a:prstGeom>
            <a:noFill/>
            <a:ln w="9525">
              <a:solidFill>
                <a:schemeClr val="tx1"/>
              </a:solidFill>
              <a:round/>
              <a:headEnd/>
              <a:tailEnd/>
            </a:ln>
            <a:effectLst/>
          </p:spPr>
          <p:txBody>
            <a:bodyPr/>
            <a:lstStyle/>
            <a:p>
              <a:endParaRPr lang="lt-LT"/>
            </a:p>
          </p:txBody>
        </p:sp>
        <p:grpSp>
          <p:nvGrpSpPr>
            <p:cNvPr id="3" name="Group 8"/>
            <p:cNvGrpSpPr>
              <a:grpSpLocks/>
            </p:cNvGrpSpPr>
            <p:nvPr/>
          </p:nvGrpSpPr>
          <p:grpSpPr bwMode="auto">
            <a:xfrm>
              <a:off x="1563" y="1680"/>
              <a:ext cx="1728" cy="1344"/>
              <a:chOff x="1611" y="1776"/>
              <a:chExt cx="1728" cy="1344"/>
            </a:xfrm>
          </p:grpSpPr>
          <p:sp>
            <p:nvSpPr>
              <p:cNvPr id="145417" name="Oval 9"/>
              <p:cNvSpPr>
                <a:spLocks noChangeArrowheads="1"/>
              </p:cNvSpPr>
              <p:nvPr/>
            </p:nvSpPr>
            <p:spPr bwMode="auto">
              <a:xfrm>
                <a:off x="1755"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18" name="Oval 10"/>
              <p:cNvSpPr>
                <a:spLocks noChangeArrowheads="1"/>
              </p:cNvSpPr>
              <p:nvPr/>
            </p:nvSpPr>
            <p:spPr bwMode="auto">
              <a:xfrm>
                <a:off x="1851" y="283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19" name="Oval 11"/>
              <p:cNvSpPr>
                <a:spLocks noChangeArrowheads="1"/>
              </p:cNvSpPr>
              <p:nvPr/>
            </p:nvSpPr>
            <p:spPr bwMode="auto">
              <a:xfrm>
                <a:off x="194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0" name="Oval 12"/>
              <p:cNvSpPr>
                <a:spLocks noChangeArrowheads="1"/>
              </p:cNvSpPr>
              <p:nvPr/>
            </p:nvSpPr>
            <p:spPr bwMode="auto">
              <a:xfrm>
                <a:off x="194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1" name="Oval 13"/>
              <p:cNvSpPr>
                <a:spLocks noChangeArrowheads="1"/>
              </p:cNvSpPr>
              <p:nvPr/>
            </p:nvSpPr>
            <p:spPr bwMode="auto">
              <a:xfrm>
                <a:off x="1611" y="29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2" name="Oval 14"/>
              <p:cNvSpPr>
                <a:spLocks noChangeArrowheads="1"/>
              </p:cNvSpPr>
              <p:nvPr/>
            </p:nvSpPr>
            <p:spPr bwMode="auto">
              <a:xfrm>
                <a:off x="1659"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3" name="Oval 15"/>
              <p:cNvSpPr>
                <a:spLocks noChangeArrowheads="1"/>
              </p:cNvSpPr>
              <p:nvPr/>
            </p:nvSpPr>
            <p:spPr bwMode="auto">
              <a:xfrm>
                <a:off x="2331" y="292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4" name="Oval 16"/>
              <p:cNvSpPr>
                <a:spLocks noChangeArrowheads="1"/>
              </p:cNvSpPr>
              <p:nvPr/>
            </p:nvSpPr>
            <p:spPr bwMode="auto">
              <a:xfrm>
                <a:off x="1899" y="30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5" name="Oval 17"/>
              <p:cNvSpPr>
                <a:spLocks noChangeArrowheads="1"/>
              </p:cNvSpPr>
              <p:nvPr/>
            </p:nvSpPr>
            <p:spPr bwMode="auto">
              <a:xfrm>
                <a:off x="2091" y="288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6" name="Oval 18"/>
              <p:cNvSpPr>
                <a:spLocks noChangeArrowheads="1"/>
              </p:cNvSpPr>
              <p:nvPr/>
            </p:nvSpPr>
            <p:spPr bwMode="auto">
              <a:xfrm>
                <a:off x="2331"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7" name="Oval 19"/>
              <p:cNvSpPr>
                <a:spLocks noChangeArrowheads="1"/>
              </p:cNvSpPr>
              <p:nvPr/>
            </p:nvSpPr>
            <p:spPr bwMode="auto">
              <a:xfrm>
                <a:off x="2427" y="254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8" name="Oval 20"/>
              <p:cNvSpPr>
                <a:spLocks noChangeArrowheads="1"/>
              </p:cNvSpPr>
              <p:nvPr/>
            </p:nvSpPr>
            <p:spPr bwMode="auto">
              <a:xfrm>
                <a:off x="2523"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29" name="Oval 21"/>
              <p:cNvSpPr>
                <a:spLocks noChangeArrowheads="1"/>
              </p:cNvSpPr>
              <p:nvPr/>
            </p:nvSpPr>
            <p:spPr bwMode="auto">
              <a:xfrm>
                <a:off x="2523" y="240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0" name="Oval 22"/>
              <p:cNvSpPr>
                <a:spLocks noChangeArrowheads="1"/>
              </p:cNvSpPr>
              <p:nvPr/>
            </p:nvSpPr>
            <p:spPr bwMode="auto">
              <a:xfrm>
                <a:off x="218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1" name="Oval 23"/>
              <p:cNvSpPr>
                <a:spLocks noChangeArrowheads="1"/>
              </p:cNvSpPr>
              <p:nvPr/>
            </p:nvSpPr>
            <p:spPr bwMode="auto">
              <a:xfrm>
                <a:off x="223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2" name="Oval 24"/>
              <p:cNvSpPr>
                <a:spLocks noChangeArrowheads="1"/>
              </p:cNvSpPr>
              <p:nvPr/>
            </p:nvSpPr>
            <p:spPr bwMode="auto">
              <a:xfrm>
                <a:off x="2907"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3" name="Oval 25"/>
              <p:cNvSpPr>
                <a:spLocks noChangeArrowheads="1"/>
              </p:cNvSpPr>
              <p:nvPr/>
            </p:nvSpPr>
            <p:spPr bwMode="auto">
              <a:xfrm>
                <a:off x="2475" y="278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4" name="Oval 26"/>
              <p:cNvSpPr>
                <a:spLocks noChangeArrowheads="1"/>
              </p:cNvSpPr>
              <p:nvPr/>
            </p:nvSpPr>
            <p:spPr bwMode="auto">
              <a:xfrm>
                <a:off x="2667" y="259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5" name="Oval 27"/>
              <p:cNvSpPr>
                <a:spLocks noChangeArrowheads="1"/>
              </p:cNvSpPr>
              <p:nvPr/>
            </p:nvSpPr>
            <p:spPr bwMode="auto">
              <a:xfrm>
                <a:off x="2091"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6" name="Oval 28"/>
              <p:cNvSpPr>
                <a:spLocks noChangeArrowheads="1"/>
              </p:cNvSpPr>
              <p:nvPr/>
            </p:nvSpPr>
            <p:spPr bwMode="auto">
              <a:xfrm>
                <a:off x="209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7" name="Oval 29"/>
              <p:cNvSpPr>
                <a:spLocks noChangeArrowheads="1"/>
              </p:cNvSpPr>
              <p:nvPr/>
            </p:nvSpPr>
            <p:spPr bwMode="auto">
              <a:xfrm>
                <a:off x="233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8" name="Oval 30"/>
              <p:cNvSpPr>
                <a:spLocks noChangeArrowheads="1"/>
              </p:cNvSpPr>
              <p:nvPr/>
            </p:nvSpPr>
            <p:spPr bwMode="auto">
              <a:xfrm>
                <a:off x="2715"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39" name="Oval 31"/>
              <p:cNvSpPr>
                <a:spLocks noChangeArrowheads="1"/>
              </p:cNvSpPr>
              <p:nvPr/>
            </p:nvSpPr>
            <p:spPr bwMode="auto">
              <a:xfrm>
                <a:off x="2907"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0" name="Oval 32"/>
              <p:cNvSpPr>
                <a:spLocks noChangeArrowheads="1"/>
              </p:cNvSpPr>
              <p:nvPr/>
            </p:nvSpPr>
            <p:spPr bwMode="auto">
              <a:xfrm>
                <a:off x="271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1" name="Oval 33"/>
              <p:cNvSpPr>
                <a:spLocks noChangeArrowheads="1"/>
              </p:cNvSpPr>
              <p:nvPr/>
            </p:nvSpPr>
            <p:spPr bwMode="auto">
              <a:xfrm>
                <a:off x="2619"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2" name="Oval 34"/>
              <p:cNvSpPr>
                <a:spLocks noChangeArrowheads="1"/>
              </p:cNvSpPr>
              <p:nvPr/>
            </p:nvSpPr>
            <p:spPr bwMode="auto">
              <a:xfrm>
                <a:off x="2811" y="196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3" name="Oval 35"/>
              <p:cNvSpPr>
                <a:spLocks noChangeArrowheads="1"/>
              </p:cNvSpPr>
              <p:nvPr/>
            </p:nvSpPr>
            <p:spPr bwMode="auto">
              <a:xfrm>
                <a:off x="2619"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4" name="Oval 36"/>
              <p:cNvSpPr>
                <a:spLocks noChangeArrowheads="1"/>
              </p:cNvSpPr>
              <p:nvPr/>
            </p:nvSpPr>
            <p:spPr bwMode="auto">
              <a:xfrm>
                <a:off x="2427"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5" name="Oval 37"/>
              <p:cNvSpPr>
                <a:spLocks noChangeArrowheads="1"/>
              </p:cNvSpPr>
              <p:nvPr/>
            </p:nvSpPr>
            <p:spPr bwMode="auto">
              <a:xfrm>
                <a:off x="2955"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6" name="Oval 38"/>
              <p:cNvSpPr>
                <a:spLocks noChangeArrowheads="1"/>
              </p:cNvSpPr>
              <p:nvPr/>
            </p:nvSpPr>
            <p:spPr bwMode="auto">
              <a:xfrm>
                <a:off x="285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7" name="Oval 39"/>
              <p:cNvSpPr>
                <a:spLocks noChangeArrowheads="1"/>
              </p:cNvSpPr>
              <p:nvPr/>
            </p:nvSpPr>
            <p:spPr bwMode="auto">
              <a:xfrm>
                <a:off x="218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8" name="Oval 40"/>
              <p:cNvSpPr>
                <a:spLocks noChangeArrowheads="1"/>
              </p:cNvSpPr>
              <p:nvPr/>
            </p:nvSpPr>
            <p:spPr bwMode="auto">
              <a:xfrm>
                <a:off x="2427" y="182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49" name="Oval 41"/>
              <p:cNvSpPr>
                <a:spLocks noChangeArrowheads="1"/>
              </p:cNvSpPr>
              <p:nvPr/>
            </p:nvSpPr>
            <p:spPr bwMode="auto">
              <a:xfrm>
                <a:off x="2331"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0" name="Oval 42"/>
              <p:cNvSpPr>
                <a:spLocks noChangeArrowheads="1"/>
              </p:cNvSpPr>
              <p:nvPr/>
            </p:nvSpPr>
            <p:spPr bwMode="auto">
              <a:xfrm>
                <a:off x="2667"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1" name="Oval 43"/>
              <p:cNvSpPr>
                <a:spLocks noChangeArrowheads="1"/>
              </p:cNvSpPr>
              <p:nvPr/>
            </p:nvSpPr>
            <p:spPr bwMode="auto">
              <a:xfrm>
                <a:off x="3099"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2" name="Oval 44"/>
              <p:cNvSpPr>
                <a:spLocks noChangeArrowheads="1"/>
              </p:cNvSpPr>
              <p:nvPr/>
            </p:nvSpPr>
            <p:spPr bwMode="auto">
              <a:xfrm>
                <a:off x="3003"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3" name="Oval 45"/>
              <p:cNvSpPr>
                <a:spLocks noChangeArrowheads="1"/>
              </p:cNvSpPr>
              <p:nvPr/>
            </p:nvSpPr>
            <p:spPr bwMode="auto">
              <a:xfrm>
                <a:off x="3147"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4" name="Oval 46"/>
              <p:cNvSpPr>
                <a:spLocks noChangeArrowheads="1"/>
              </p:cNvSpPr>
              <p:nvPr/>
            </p:nvSpPr>
            <p:spPr bwMode="auto">
              <a:xfrm>
                <a:off x="309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5" name="Oval 47"/>
              <p:cNvSpPr>
                <a:spLocks noChangeArrowheads="1"/>
              </p:cNvSpPr>
              <p:nvPr/>
            </p:nvSpPr>
            <p:spPr bwMode="auto">
              <a:xfrm>
                <a:off x="3099"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6" name="Oval 48"/>
              <p:cNvSpPr>
                <a:spLocks noChangeArrowheads="1"/>
              </p:cNvSpPr>
              <p:nvPr/>
            </p:nvSpPr>
            <p:spPr bwMode="auto">
              <a:xfrm>
                <a:off x="290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7" name="Oval 49"/>
              <p:cNvSpPr>
                <a:spLocks noChangeArrowheads="1"/>
              </p:cNvSpPr>
              <p:nvPr/>
            </p:nvSpPr>
            <p:spPr bwMode="auto">
              <a:xfrm>
                <a:off x="3243"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58" name="Oval 50"/>
              <p:cNvSpPr>
                <a:spLocks noChangeArrowheads="1"/>
              </p:cNvSpPr>
              <p:nvPr/>
            </p:nvSpPr>
            <p:spPr bwMode="auto">
              <a:xfrm>
                <a:off x="3291"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grpSp>
      </p:grpSp>
      <p:grpSp>
        <p:nvGrpSpPr>
          <p:cNvPr id="4" name="Group 51"/>
          <p:cNvGrpSpPr>
            <a:grpSpLocks/>
          </p:cNvGrpSpPr>
          <p:nvPr/>
        </p:nvGrpSpPr>
        <p:grpSpPr bwMode="auto">
          <a:xfrm>
            <a:off x="3429000" y="1636713"/>
            <a:ext cx="1087438" cy="954087"/>
            <a:chOff x="528" y="816"/>
            <a:chExt cx="2736" cy="2400"/>
          </a:xfrm>
        </p:grpSpPr>
        <p:sp>
          <p:nvSpPr>
            <p:cNvPr id="145460" name="Oval 52"/>
            <p:cNvSpPr>
              <a:spLocks noChangeArrowheads="1"/>
            </p:cNvSpPr>
            <p:nvPr/>
          </p:nvSpPr>
          <p:spPr bwMode="auto">
            <a:xfrm rot="-1575593">
              <a:off x="1632" y="816"/>
              <a:ext cx="1536" cy="1104"/>
            </a:xfrm>
            <a:prstGeom prst="ellipse">
              <a:avLst/>
            </a:prstGeom>
            <a:solidFill>
              <a:srgbClr val="FFCCCC"/>
            </a:solidFill>
            <a:ln w="9525">
              <a:noFill/>
              <a:round/>
              <a:headEnd/>
              <a:tailEnd/>
            </a:ln>
            <a:effectLst/>
          </p:spPr>
          <p:txBody>
            <a:bodyPr wrap="none" anchor="ctr"/>
            <a:lstStyle/>
            <a:p>
              <a:endParaRPr lang="lt-LT"/>
            </a:p>
          </p:txBody>
        </p:sp>
        <p:sp>
          <p:nvSpPr>
            <p:cNvPr id="145461" name="Oval 53"/>
            <p:cNvSpPr>
              <a:spLocks noChangeArrowheads="1"/>
            </p:cNvSpPr>
            <p:nvPr/>
          </p:nvSpPr>
          <p:spPr bwMode="auto">
            <a:xfrm rot="-1575593">
              <a:off x="624" y="1728"/>
              <a:ext cx="2256" cy="1104"/>
            </a:xfrm>
            <a:prstGeom prst="ellipse">
              <a:avLst/>
            </a:prstGeom>
            <a:solidFill>
              <a:srgbClr val="99CCFF"/>
            </a:solidFill>
            <a:ln w="9525">
              <a:noFill/>
              <a:round/>
              <a:headEnd/>
              <a:tailEnd/>
            </a:ln>
            <a:effectLst/>
          </p:spPr>
          <p:txBody>
            <a:bodyPr wrap="none" anchor="ctr"/>
            <a:lstStyle/>
            <a:p>
              <a:endParaRPr lang="lt-LT"/>
            </a:p>
          </p:txBody>
        </p:sp>
        <p:sp>
          <p:nvSpPr>
            <p:cNvPr id="145462" name="Line 54"/>
            <p:cNvSpPr>
              <a:spLocks noChangeShapeType="1"/>
            </p:cNvSpPr>
            <p:nvPr/>
          </p:nvSpPr>
          <p:spPr bwMode="auto">
            <a:xfrm>
              <a:off x="528" y="1056"/>
              <a:ext cx="0" cy="2160"/>
            </a:xfrm>
            <a:prstGeom prst="line">
              <a:avLst/>
            </a:prstGeom>
            <a:noFill/>
            <a:ln w="9525">
              <a:solidFill>
                <a:schemeClr val="tx1"/>
              </a:solidFill>
              <a:round/>
              <a:headEnd/>
              <a:tailEnd/>
            </a:ln>
            <a:effectLst/>
          </p:spPr>
          <p:txBody>
            <a:bodyPr/>
            <a:lstStyle/>
            <a:p>
              <a:endParaRPr lang="lt-LT"/>
            </a:p>
          </p:txBody>
        </p:sp>
        <p:sp>
          <p:nvSpPr>
            <p:cNvPr id="145463" name="Line 55"/>
            <p:cNvSpPr>
              <a:spLocks noChangeShapeType="1"/>
            </p:cNvSpPr>
            <p:nvPr/>
          </p:nvSpPr>
          <p:spPr bwMode="auto">
            <a:xfrm>
              <a:off x="528" y="3216"/>
              <a:ext cx="2736" cy="0"/>
            </a:xfrm>
            <a:prstGeom prst="line">
              <a:avLst/>
            </a:prstGeom>
            <a:noFill/>
            <a:ln w="9525">
              <a:solidFill>
                <a:schemeClr val="tx1"/>
              </a:solidFill>
              <a:round/>
              <a:headEnd/>
              <a:tailEnd/>
            </a:ln>
            <a:effectLst/>
          </p:spPr>
          <p:txBody>
            <a:bodyPr/>
            <a:lstStyle/>
            <a:p>
              <a:endParaRPr lang="lt-LT"/>
            </a:p>
          </p:txBody>
        </p:sp>
        <p:grpSp>
          <p:nvGrpSpPr>
            <p:cNvPr id="5" name="Group 56"/>
            <p:cNvGrpSpPr>
              <a:grpSpLocks/>
            </p:cNvGrpSpPr>
            <p:nvPr/>
          </p:nvGrpSpPr>
          <p:grpSpPr bwMode="auto">
            <a:xfrm>
              <a:off x="843" y="1632"/>
              <a:ext cx="1728" cy="1344"/>
              <a:chOff x="1611" y="1776"/>
              <a:chExt cx="1728" cy="1344"/>
            </a:xfrm>
          </p:grpSpPr>
          <p:sp>
            <p:nvSpPr>
              <p:cNvPr id="145465" name="Oval 57"/>
              <p:cNvSpPr>
                <a:spLocks noChangeArrowheads="1"/>
              </p:cNvSpPr>
              <p:nvPr/>
            </p:nvSpPr>
            <p:spPr bwMode="auto">
              <a:xfrm>
                <a:off x="1755"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66" name="Oval 58"/>
              <p:cNvSpPr>
                <a:spLocks noChangeArrowheads="1"/>
              </p:cNvSpPr>
              <p:nvPr/>
            </p:nvSpPr>
            <p:spPr bwMode="auto">
              <a:xfrm>
                <a:off x="1851" y="283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67" name="Oval 59"/>
              <p:cNvSpPr>
                <a:spLocks noChangeArrowheads="1"/>
              </p:cNvSpPr>
              <p:nvPr/>
            </p:nvSpPr>
            <p:spPr bwMode="auto">
              <a:xfrm>
                <a:off x="194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68" name="Oval 60"/>
              <p:cNvSpPr>
                <a:spLocks noChangeArrowheads="1"/>
              </p:cNvSpPr>
              <p:nvPr/>
            </p:nvSpPr>
            <p:spPr bwMode="auto">
              <a:xfrm>
                <a:off x="194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69" name="Oval 61"/>
              <p:cNvSpPr>
                <a:spLocks noChangeArrowheads="1"/>
              </p:cNvSpPr>
              <p:nvPr/>
            </p:nvSpPr>
            <p:spPr bwMode="auto">
              <a:xfrm>
                <a:off x="1611" y="29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0" name="Oval 62"/>
              <p:cNvSpPr>
                <a:spLocks noChangeArrowheads="1"/>
              </p:cNvSpPr>
              <p:nvPr/>
            </p:nvSpPr>
            <p:spPr bwMode="auto">
              <a:xfrm>
                <a:off x="1659"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1" name="Oval 63"/>
              <p:cNvSpPr>
                <a:spLocks noChangeArrowheads="1"/>
              </p:cNvSpPr>
              <p:nvPr/>
            </p:nvSpPr>
            <p:spPr bwMode="auto">
              <a:xfrm>
                <a:off x="2331" y="292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2" name="Oval 64"/>
              <p:cNvSpPr>
                <a:spLocks noChangeArrowheads="1"/>
              </p:cNvSpPr>
              <p:nvPr/>
            </p:nvSpPr>
            <p:spPr bwMode="auto">
              <a:xfrm>
                <a:off x="1899" y="30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3" name="Oval 65"/>
              <p:cNvSpPr>
                <a:spLocks noChangeArrowheads="1"/>
              </p:cNvSpPr>
              <p:nvPr/>
            </p:nvSpPr>
            <p:spPr bwMode="auto">
              <a:xfrm>
                <a:off x="2091" y="288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4" name="Oval 66"/>
              <p:cNvSpPr>
                <a:spLocks noChangeArrowheads="1"/>
              </p:cNvSpPr>
              <p:nvPr/>
            </p:nvSpPr>
            <p:spPr bwMode="auto">
              <a:xfrm>
                <a:off x="2331"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5" name="Oval 67"/>
              <p:cNvSpPr>
                <a:spLocks noChangeArrowheads="1"/>
              </p:cNvSpPr>
              <p:nvPr/>
            </p:nvSpPr>
            <p:spPr bwMode="auto">
              <a:xfrm>
                <a:off x="2427" y="254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6" name="Oval 68"/>
              <p:cNvSpPr>
                <a:spLocks noChangeArrowheads="1"/>
              </p:cNvSpPr>
              <p:nvPr/>
            </p:nvSpPr>
            <p:spPr bwMode="auto">
              <a:xfrm>
                <a:off x="2523"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7" name="Oval 69"/>
              <p:cNvSpPr>
                <a:spLocks noChangeArrowheads="1"/>
              </p:cNvSpPr>
              <p:nvPr/>
            </p:nvSpPr>
            <p:spPr bwMode="auto">
              <a:xfrm>
                <a:off x="2523" y="240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8" name="Oval 70"/>
              <p:cNvSpPr>
                <a:spLocks noChangeArrowheads="1"/>
              </p:cNvSpPr>
              <p:nvPr/>
            </p:nvSpPr>
            <p:spPr bwMode="auto">
              <a:xfrm>
                <a:off x="218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79" name="Oval 71"/>
              <p:cNvSpPr>
                <a:spLocks noChangeArrowheads="1"/>
              </p:cNvSpPr>
              <p:nvPr/>
            </p:nvSpPr>
            <p:spPr bwMode="auto">
              <a:xfrm>
                <a:off x="223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0" name="Oval 72"/>
              <p:cNvSpPr>
                <a:spLocks noChangeArrowheads="1"/>
              </p:cNvSpPr>
              <p:nvPr/>
            </p:nvSpPr>
            <p:spPr bwMode="auto">
              <a:xfrm>
                <a:off x="2907"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1" name="Oval 73"/>
              <p:cNvSpPr>
                <a:spLocks noChangeArrowheads="1"/>
              </p:cNvSpPr>
              <p:nvPr/>
            </p:nvSpPr>
            <p:spPr bwMode="auto">
              <a:xfrm>
                <a:off x="2475" y="278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2" name="Oval 74"/>
              <p:cNvSpPr>
                <a:spLocks noChangeArrowheads="1"/>
              </p:cNvSpPr>
              <p:nvPr/>
            </p:nvSpPr>
            <p:spPr bwMode="auto">
              <a:xfrm>
                <a:off x="2667" y="259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3" name="Oval 75"/>
              <p:cNvSpPr>
                <a:spLocks noChangeArrowheads="1"/>
              </p:cNvSpPr>
              <p:nvPr/>
            </p:nvSpPr>
            <p:spPr bwMode="auto">
              <a:xfrm>
                <a:off x="2091"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4" name="Oval 76"/>
              <p:cNvSpPr>
                <a:spLocks noChangeArrowheads="1"/>
              </p:cNvSpPr>
              <p:nvPr/>
            </p:nvSpPr>
            <p:spPr bwMode="auto">
              <a:xfrm>
                <a:off x="209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5" name="Oval 77"/>
              <p:cNvSpPr>
                <a:spLocks noChangeArrowheads="1"/>
              </p:cNvSpPr>
              <p:nvPr/>
            </p:nvSpPr>
            <p:spPr bwMode="auto">
              <a:xfrm>
                <a:off x="233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6" name="Oval 78"/>
              <p:cNvSpPr>
                <a:spLocks noChangeArrowheads="1"/>
              </p:cNvSpPr>
              <p:nvPr/>
            </p:nvSpPr>
            <p:spPr bwMode="auto">
              <a:xfrm>
                <a:off x="2715"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7" name="Oval 79"/>
              <p:cNvSpPr>
                <a:spLocks noChangeArrowheads="1"/>
              </p:cNvSpPr>
              <p:nvPr/>
            </p:nvSpPr>
            <p:spPr bwMode="auto">
              <a:xfrm>
                <a:off x="2907"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8" name="Oval 80"/>
              <p:cNvSpPr>
                <a:spLocks noChangeArrowheads="1"/>
              </p:cNvSpPr>
              <p:nvPr/>
            </p:nvSpPr>
            <p:spPr bwMode="auto">
              <a:xfrm>
                <a:off x="271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89" name="Oval 81"/>
              <p:cNvSpPr>
                <a:spLocks noChangeArrowheads="1"/>
              </p:cNvSpPr>
              <p:nvPr/>
            </p:nvSpPr>
            <p:spPr bwMode="auto">
              <a:xfrm>
                <a:off x="2619"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0" name="Oval 82"/>
              <p:cNvSpPr>
                <a:spLocks noChangeArrowheads="1"/>
              </p:cNvSpPr>
              <p:nvPr/>
            </p:nvSpPr>
            <p:spPr bwMode="auto">
              <a:xfrm>
                <a:off x="2811" y="196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1" name="Oval 83"/>
              <p:cNvSpPr>
                <a:spLocks noChangeArrowheads="1"/>
              </p:cNvSpPr>
              <p:nvPr/>
            </p:nvSpPr>
            <p:spPr bwMode="auto">
              <a:xfrm>
                <a:off x="2619"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2" name="Oval 84"/>
              <p:cNvSpPr>
                <a:spLocks noChangeArrowheads="1"/>
              </p:cNvSpPr>
              <p:nvPr/>
            </p:nvSpPr>
            <p:spPr bwMode="auto">
              <a:xfrm>
                <a:off x="2427"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3" name="Oval 85"/>
              <p:cNvSpPr>
                <a:spLocks noChangeArrowheads="1"/>
              </p:cNvSpPr>
              <p:nvPr/>
            </p:nvSpPr>
            <p:spPr bwMode="auto">
              <a:xfrm>
                <a:off x="2955"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4" name="Oval 86"/>
              <p:cNvSpPr>
                <a:spLocks noChangeArrowheads="1"/>
              </p:cNvSpPr>
              <p:nvPr/>
            </p:nvSpPr>
            <p:spPr bwMode="auto">
              <a:xfrm>
                <a:off x="285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5" name="Oval 87"/>
              <p:cNvSpPr>
                <a:spLocks noChangeArrowheads="1"/>
              </p:cNvSpPr>
              <p:nvPr/>
            </p:nvSpPr>
            <p:spPr bwMode="auto">
              <a:xfrm>
                <a:off x="218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6" name="Oval 88"/>
              <p:cNvSpPr>
                <a:spLocks noChangeArrowheads="1"/>
              </p:cNvSpPr>
              <p:nvPr/>
            </p:nvSpPr>
            <p:spPr bwMode="auto">
              <a:xfrm>
                <a:off x="2427" y="182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7" name="Oval 89"/>
              <p:cNvSpPr>
                <a:spLocks noChangeArrowheads="1"/>
              </p:cNvSpPr>
              <p:nvPr/>
            </p:nvSpPr>
            <p:spPr bwMode="auto">
              <a:xfrm>
                <a:off x="2331"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8" name="Oval 90"/>
              <p:cNvSpPr>
                <a:spLocks noChangeArrowheads="1"/>
              </p:cNvSpPr>
              <p:nvPr/>
            </p:nvSpPr>
            <p:spPr bwMode="auto">
              <a:xfrm>
                <a:off x="2667"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499" name="Oval 91"/>
              <p:cNvSpPr>
                <a:spLocks noChangeArrowheads="1"/>
              </p:cNvSpPr>
              <p:nvPr/>
            </p:nvSpPr>
            <p:spPr bwMode="auto">
              <a:xfrm>
                <a:off x="3099"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0" name="Oval 92"/>
              <p:cNvSpPr>
                <a:spLocks noChangeArrowheads="1"/>
              </p:cNvSpPr>
              <p:nvPr/>
            </p:nvSpPr>
            <p:spPr bwMode="auto">
              <a:xfrm>
                <a:off x="3003"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1" name="Oval 93"/>
              <p:cNvSpPr>
                <a:spLocks noChangeArrowheads="1"/>
              </p:cNvSpPr>
              <p:nvPr/>
            </p:nvSpPr>
            <p:spPr bwMode="auto">
              <a:xfrm>
                <a:off x="3147"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2" name="Oval 94"/>
              <p:cNvSpPr>
                <a:spLocks noChangeArrowheads="1"/>
              </p:cNvSpPr>
              <p:nvPr/>
            </p:nvSpPr>
            <p:spPr bwMode="auto">
              <a:xfrm>
                <a:off x="309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3" name="Oval 95"/>
              <p:cNvSpPr>
                <a:spLocks noChangeArrowheads="1"/>
              </p:cNvSpPr>
              <p:nvPr/>
            </p:nvSpPr>
            <p:spPr bwMode="auto">
              <a:xfrm>
                <a:off x="3099"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4" name="Oval 96"/>
              <p:cNvSpPr>
                <a:spLocks noChangeArrowheads="1"/>
              </p:cNvSpPr>
              <p:nvPr/>
            </p:nvSpPr>
            <p:spPr bwMode="auto">
              <a:xfrm>
                <a:off x="290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5" name="Oval 97"/>
              <p:cNvSpPr>
                <a:spLocks noChangeArrowheads="1"/>
              </p:cNvSpPr>
              <p:nvPr/>
            </p:nvSpPr>
            <p:spPr bwMode="auto">
              <a:xfrm>
                <a:off x="3243"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06" name="Oval 98"/>
              <p:cNvSpPr>
                <a:spLocks noChangeArrowheads="1"/>
              </p:cNvSpPr>
              <p:nvPr/>
            </p:nvSpPr>
            <p:spPr bwMode="auto">
              <a:xfrm>
                <a:off x="3291"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grpSp>
        <p:grpSp>
          <p:nvGrpSpPr>
            <p:cNvPr id="6" name="Group 99"/>
            <p:cNvGrpSpPr>
              <a:grpSpLocks/>
            </p:cNvGrpSpPr>
            <p:nvPr/>
          </p:nvGrpSpPr>
          <p:grpSpPr bwMode="auto">
            <a:xfrm>
              <a:off x="1728" y="864"/>
              <a:ext cx="1248" cy="960"/>
              <a:chOff x="3264" y="528"/>
              <a:chExt cx="1248" cy="960"/>
            </a:xfrm>
          </p:grpSpPr>
          <p:sp>
            <p:nvSpPr>
              <p:cNvPr id="145508" name="Rectangle 100"/>
              <p:cNvSpPr>
                <a:spLocks noChangeArrowheads="1"/>
              </p:cNvSpPr>
              <p:nvPr/>
            </p:nvSpPr>
            <p:spPr bwMode="auto">
              <a:xfrm>
                <a:off x="3360" y="91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09" name="Rectangle 101"/>
              <p:cNvSpPr>
                <a:spLocks noChangeArrowheads="1"/>
              </p:cNvSpPr>
              <p:nvPr/>
            </p:nvSpPr>
            <p:spPr bwMode="auto">
              <a:xfrm>
                <a:off x="3264" y="10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0" name="Rectangle 102"/>
              <p:cNvSpPr>
                <a:spLocks noChangeArrowheads="1"/>
              </p:cNvSpPr>
              <p:nvPr/>
            </p:nvSpPr>
            <p:spPr bwMode="auto">
              <a:xfrm>
                <a:off x="3504" y="8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1" name="Rectangle 103"/>
              <p:cNvSpPr>
                <a:spLocks noChangeArrowheads="1"/>
              </p:cNvSpPr>
              <p:nvPr/>
            </p:nvSpPr>
            <p:spPr bwMode="auto">
              <a:xfrm>
                <a:off x="3552" y="8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2" name="Rectangle 104"/>
              <p:cNvSpPr>
                <a:spLocks noChangeArrowheads="1"/>
              </p:cNvSpPr>
              <p:nvPr/>
            </p:nvSpPr>
            <p:spPr bwMode="auto">
              <a:xfrm>
                <a:off x="3408" y="10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3" name="Rectangle 105"/>
              <p:cNvSpPr>
                <a:spLocks noChangeArrowheads="1"/>
              </p:cNvSpPr>
              <p:nvPr/>
            </p:nvSpPr>
            <p:spPr bwMode="auto">
              <a:xfrm>
                <a:off x="3312" y="12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4" name="Rectangle 106"/>
              <p:cNvSpPr>
                <a:spLocks noChangeArrowheads="1"/>
              </p:cNvSpPr>
              <p:nvPr/>
            </p:nvSpPr>
            <p:spPr bwMode="auto">
              <a:xfrm>
                <a:off x="3552" y="96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5" name="Rectangle 107"/>
              <p:cNvSpPr>
                <a:spLocks noChangeArrowheads="1"/>
              </p:cNvSpPr>
              <p:nvPr/>
            </p:nvSpPr>
            <p:spPr bwMode="auto">
              <a:xfrm>
                <a:off x="3456" y="115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6" name="Rectangle 108"/>
              <p:cNvSpPr>
                <a:spLocks noChangeArrowheads="1"/>
              </p:cNvSpPr>
              <p:nvPr/>
            </p:nvSpPr>
            <p:spPr bwMode="auto">
              <a:xfrm>
                <a:off x="3792" y="67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7" name="Rectangle 109"/>
              <p:cNvSpPr>
                <a:spLocks noChangeArrowheads="1"/>
              </p:cNvSpPr>
              <p:nvPr/>
            </p:nvSpPr>
            <p:spPr bwMode="auto">
              <a:xfrm>
                <a:off x="3696" y="8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8" name="Rectangle 110"/>
              <p:cNvSpPr>
                <a:spLocks noChangeArrowheads="1"/>
              </p:cNvSpPr>
              <p:nvPr/>
            </p:nvSpPr>
            <p:spPr bwMode="auto">
              <a:xfrm>
                <a:off x="3936" y="76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19" name="Rectangle 111"/>
              <p:cNvSpPr>
                <a:spLocks noChangeArrowheads="1"/>
              </p:cNvSpPr>
              <p:nvPr/>
            </p:nvSpPr>
            <p:spPr bwMode="auto">
              <a:xfrm>
                <a:off x="3696" y="110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0" name="Rectangle 112"/>
              <p:cNvSpPr>
                <a:spLocks noChangeArrowheads="1"/>
              </p:cNvSpPr>
              <p:nvPr/>
            </p:nvSpPr>
            <p:spPr bwMode="auto">
              <a:xfrm>
                <a:off x="3840" y="8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1" name="Rectangle 113"/>
              <p:cNvSpPr>
                <a:spLocks noChangeArrowheads="1"/>
              </p:cNvSpPr>
              <p:nvPr/>
            </p:nvSpPr>
            <p:spPr bwMode="auto">
              <a:xfrm>
                <a:off x="3744" y="96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2" name="Rectangle 114"/>
              <p:cNvSpPr>
                <a:spLocks noChangeArrowheads="1"/>
              </p:cNvSpPr>
              <p:nvPr/>
            </p:nvSpPr>
            <p:spPr bwMode="auto">
              <a:xfrm>
                <a:off x="3984" y="91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3" name="Rectangle 115"/>
              <p:cNvSpPr>
                <a:spLocks noChangeArrowheads="1"/>
              </p:cNvSpPr>
              <p:nvPr/>
            </p:nvSpPr>
            <p:spPr bwMode="auto">
              <a:xfrm>
                <a:off x="3888" y="10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4" name="Rectangle 116"/>
              <p:cNvSpPr>
                <a:spLocks noChangeArrowheads="1"/>
              </p:cNvSpPr>
              <p:nvPr/>
            </p:nvSpPr>
            <p:spPr bwMode="auto">
              <a:xfrm>
                <a:off x="3600" y="115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5" name="Rectangle 117"/>
              <p:cNvSpPr>
                <a:spLocks noChangeArrowheads="1"/>
              </p:cNvSpPr>
              <p:nvPr/>
            </p:nvSpPr>
            <p:spPr bwMode="auto">
              <a:xfrm>
                <a:off x="3744" y="12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6" name="Rectangle 118"/>
              <p:cNvSpPr>
                <a:spLocks noChangeArrowheads="1"/>
              </p:cNvSpPr>
              <p:nvPr/>
            </p:nvSpPr>
            <p:spPr bwMode="auto">
              <a:xfrm>
                <a:off x="3648" y="12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7" name="Rectangle 119"/>
              <p:cNvSpPr>
                <a:spLocks noChangeArrowheads="1"/>
              </p:cNvSpPr>
              <p:nvPr/>
            </p:nvSpPr>
            <p:spPr bwMode="auto">
              <a:xfrm>
                <a:off x="3984" y="10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8" name="Rectangle 120"/>
              <p:cNvSpPr>
                <a:spLocks noChangeArrowheads="1"/>
              </p:cNvSpPr>
              <p:nvPr/>
            </p:nvSpPr>
            <p:spPr bwMode="auto">
              <a:xfrm>
                <a:off x="4128" y="115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29" name="Rectangle 121"/>
              <p:cNvSpPr>
                <a:spLocks noChangeArrowheads="1"/>
              </p:cNvSpPr>
              <p:nvPr/>
            </p:nvSpPr>
            <p:spPr bwMode="auto">
              <a:xfrm>
                <a:off x="4032" y="12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0" name="Rectangle 122"/>
              <p:cNvSpPr>
                <a:spLocks noChangeArrowheads="1"/>
              </p:cNvSpPr>
              <p:nvPr/>
            </p:nvSpPr>
            <p:spPr bwMode="auto">
              <a:xfrm>
                <a:off x="3888" y="12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1" name="Rectangle 123"/>
              <p:cNvSpPr>
                <a:spLocks noChangeArrowheads="1"/>
              </p:cNvSpPr>
              <p:nvPr/>
            </p:nvSpPr>
            <p:spPr bwMode="auto">
              <a:xfrm>
                <a:off x="3888" y="12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2" name="Rectangle 124"/>
              <p:cNvSpPr>
                <a:spLocks noChangeArrowheads="1"/>
              </p:cNvSpPr>
              <p:nvPr/>
            </p:nvSpPr>
            <p:spPr bwMode="auto">
              <a:xfrm>
                <a:off x="4080" y="12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3" name="Rectangle 125"/>
              <p:cNvSpPr>
                <a:spLocks noChangeArrowheads="1"/>
              </p:cNvSpPr>
              <p:nvPr/>
            </p:nvSpPr>
            <p:spPr bwMode="auto">
              <a:xfrm>
                <a:off x="4176" y="72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4" name="Rectangle 126"/>
              <p:cNvSpPr>
                <a:spLocks noChangeArrowheads="1"/>
              </p:cNvSpPr>
              <p:nvPr/>
            </p:nvSpPr>
            <p:spPr bwMode="auto">
              <a:xfrm>
                <a:off x="4080" y="8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5" name="Rectangle 127"/>
              <p:cNvSpPr>
                <a:spLocks noChangeArrowheads="1"/>
              </p:cNvSpPr>
              <p:nvPr/>
            </p:nvSpPr>
            <p:spPr bwMode="auto">
              <a:xfrm>
                <a:off x="4320" y="8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6" name="Rectangle 128"/>
              <p:cNvSpPr>
                <a:spLocks noChangeArrowheads="1"/>
              </p:cNvSpPr>
              <p:nvPr/>
            </p:nvSpPr>
            <p:spPr bwMode="auto">
              <a:xfrm>
                <a:off x="4224" y="8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7" name="Rectangle 129"/>
              <p:cNvSpPr>
                <a:spLocks noChangeArrowheads="1"/>
              </p:cNvSpPr>
              <p:nvPr/>
            </p:nvSpPr>
            <p:spPr bwMode="auto">
              <a:xfrm>
                <a:off x="4128" y="10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8" name="Rectangle 130"/>
              <p:cNvSpPr>
                <a:spLocks noChangeArrowheads="1"/>
              </p:cNvSpPr>
              <p:nvPr/>
            </p:nvSpPr>
            <p:spPr bwMode="auto">
              <a:xfrm>
                <a:off x="4272" y="10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39" name="Rectangle 131"/>
              <p:cNvSpPr>
                <a:spLocks noChangeArrowheads="1"/>
              </p:cNvSpPr>
              <p:nvPr/>
            </p:nvSpPr>
            <p:spPr bwMode="auto">
              <a:xfrm>
                <a:off x="3552" y="12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0" name="Rectangle 132"/>
              <p:cNvSpPr>
                <a:spLocks noChangeArrowheads="1"/>
              </p:cNvSpPr>
              <p:nvPr/>
            </p:nvSpPr>
            <p:spPr bwMode="auto">
              <a:xfrm>
                <a:off x="3456" y="12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1" name="Rectangle 133"/>
              <p:cNvSpPr>
                <a:spLocks noChangeArrowheads="1"/>
              </p:cNvSpPr>
              <p:nvPr/>
            </p:nvSpPr>
            <p:spPr bwMode="auto">
              <a:xfrm>
                <a:off x="3600" y="144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2" name="Rectangle 134"/>
              <p:cNvSpPr>
                <a:spLocks noChangeArrowheads="1"/>
              </p:cNvSpPr>
              <p:nvPr/>
            </p:nvSpPr>
            <p:spPr bwMode="auto">
              <a:xfrm>
                <a:off x="3408" y="144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3" name="Rectangle 135"/>
              <p:cNvSpPr>
                <a:spLocks noChangeArrowheads="1"/>
              </p:cNvSpPr>
              <p:nvPr/>
            </p:nvSpPr>
            <p:spPr bwMode="auto">
              <a:xfrm>
                <a:off x="3744" y="13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4" name="Rectangle 136"/>
              <p:cNvSpPr>
                <a:spLocks noChangeArrowheads="1"/>
              </p:cNvSpPr>
              <p:nvPr/>
            </p:nvSpPr>
            <p:spPr bwMode="auto">
              <a:xfrm>
                <a:off x="3792" y="13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5" name="Rectangle 137"/>
              <p:cNvSpPr>
                <a:spLocks noChangeArrowheads="1"/>
              </p:cNvSpPr>
              <p:nvPr/>
            </p:nvSpPr>
            <p:spPr bwMode="auto">
              <a:xfrm>
                <a:off x="3312" y="13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6" name="Rectangle 138"/>
              <p:cNvSpPr>
                <a:spLocks noChangeArrowheads="1"/>
              </p:cNvSpPr>
              <p:nvPr/>
            </p:nvSpPr>
            <p:spPr bwMode="auto">
              <a:xfrm>
                <a:off x="3936" y="52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7" name="Rectangle 139"/>
              <p:cNvSpPr>
                <a:spLocks noChangeArrowheads="1"/>
              </p:cNvSpPr>
              <p:nvPr/>
            </p:nvSpPr>
            <p:spPr bwMode="auto">
              <a:xfrm>
                <a:off x="4080" y="52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8" name="Rectangle 140"/>
              <p:cNvSpPr>
                <a:spLocks noChangeArrowheads="1"/>
              </p:cNvSpPr>
              <p:nvPr/>
            </p:nvSpPr>
            <p:spPr bwMode="auto">
              <a:xfrm>
                <a:off x="3984" y="67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49" name="Rectangle 141"/>
              <p:cNvSpPr>
                <a:spLocks noChangeArrowheads="1"/>
              </p:cNvSpPr>
              <p:nvPr/>
            </p:nvSpPr>
            <p:spPr bwMode="auto">
              <a:xfrm>
                <a:off x="4320" y="62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0" name="Rectangle 142"/>
              <p:cNvSpPr>
                <a:spLocks noChangeArrowheads="1"/>
              </p:cNvSpPr>
              <p:nvPr/>
            </p:nvSpPr>
            <p:spPr bwMode="auto">
              <a:xfrm>
                <a:off x="4128" y="62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1" name="Rectangle 143"/>
              <p:cNvSpPr>
                <a:spLocks noChangeArrowheads="1"/>
              </p:cNvSpPr>
              <p:nvPr/>
            </p:nvSpPr>
            <p:spPr bwMode="auto">
              <a:xfrm>
                <a:off x="4368" y="10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2" name="Rectangle 144"/>
              <p:cNvSpPr>
                <a:spLocks noChangeArrowheads="1"/>
              </p:cNvSpPr>
              <p:nvPr/>
            </p:nvSpPr>
            <p:spPr bwMode="auto">
              <a:xfrm>
                <a:off x="4272" y="12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3" name="Rectangle 145"/>
              <p:cNvSpPr>
                <a:spLocks noChangeArrowheads="1"/>
              </p:cNvSpPr>
              <p:nvPr/>
            </p:nvSpPr>
            <p:spPr bwMode="auto">
              <a:xfrm>
                <a:off x="4416" y="12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4" name="Rectangle 146"/>
              <p:cNvSpPr>
                <a:spLocks noChangeArrowheads="1"/>
              </p:cNvSpPr>
              <p:nvPr/>
            </p:nvSpPr>
            <p:spPr bwMode="auto">
              <a:xfrm>
                <a:off x="4320" y="13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5" name="Rectangle 147"/>
              <p:cNvSpPr>
                <a:spLocks noChangeArrowheads="1"/>
              </p:cNvSpPr>
              <p:nvPr/>
            </p:nvSpPr>
            <p:spPr bwMode="auto">
              <a:xfrm>
                <a:off x="4464" y="96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556" name="Rectangle 148"/>
              <p:cNvSpPr>
                <a:spLocks noChangeArrowheads="1"/>
              </p:cNvSpPr>
              <p:nvPr/>
            </p:nvSpPr>
            <p:spPr bwMode="auto">
              <a:xfrm>
                <a:off x="4032" y="144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grpSp>
      </p:grpSp>
      <p:pic>
        <p:nvPicPr>
          <p:cNvPr id="145557" name="Picture 149"/>
          <p:cNvPicPr>
            <a:picLocks noChangeAspect="1" noChangeArrowheads="1"/>
          </p:cNvPicPr>
          <p:nvPr/>
        </p:nvPicPr>
        <p:blipFill>
          <a:blip r:embed="rId3" cstate="print"/>
          <a:srcRect/>
          <a:stretch>
            <a:fillRect/>
          </a:stretch>
        </p:blipFill>
        <p:spPr bwMode="auto">
          <a:xfrm>
            <a:off x="6362700" y="1484313"/>
            <a:ext cx="1423988" cy="277812"/>
          </a:xfrm>
          <a:prstGeom prst="rect">
            <a:avLst/>
          </a:prstGeom>
          <a:noFill/>
          <a:ln w="9525">
            <a:noFill/>
            <a:miter lim="800000"/>
            <a:headEnd/>
            <a:tailEnd/>
          </a:ln>
          <a:effectLst/>
        </p:spPr>
      </p:pic>
      <p:pic>
        <p:nvPicPr>
          <p:cNvPr id="145558" name="Picture 150"/>
          <p:cNvPicPr>
            <a:picLocks noChangeAspect="1" noChangeArrowheads="1"/>
          </p:cNvPicPr>
          <p:nvPr/>
        </p:nvPicPr>
        <p:blipFill>
          <a:blip r:embed="rId3" cstate="print"/>
          <a:srcRect/>
          <a:stretch>
            <a:fillRect/>
          </a:stretch>
        </p:blipFill>
        <p:spPr bwMode="auto">
          <a:xfrm>
            <a:off x="6819900" y="1865313"/>
            <a:ext cx="1423988" cy="277812"/>
          </a:xfrm>
          <a:prstGeom prst="rect">
            <a:avLst/>
          </a:prstGeom>
          <a:noFill/>
          <a:ln w="9525">
            <a:noFill/>
            <a:miter lim="800000"/>
            <a:headEnd/>
            <a:tailEnd/>
          </a:ln>
          <a:effectLst/>
        </p:spPr>
      </p:pic>
      <p:pic>
        <p:nvPicPr>
          <p:cNvPr id="145559" name="Picture 151"/>
          <p:cNvPicPr>
            <a:picLocks noChangeAspect="1" noChangeArrowheads="1"/>
          </p:cNvPicPr>
          <p:nvPr/>
        </p:nvPicPr>
        <p:blipFill>
          <a:blip r:embed="rId3" cstate="print"/>
          <a:srcRect/>
          <a:stretch>
            <a:fillRect/>
          </a:stretch>
        </p:blipFill>
        <p:spPr bwMode="auto">
          <a:xfrm>
            <a:off x="6286500" y="2246313"/>
            <a:ext cx="1423988" cy="277812"/>
          </a:xfrm>
          <a:prstGeom prst="rect">
            <a:avLst/>
          </a:prstGeom>
          <a:noFill/>
          <a:ln w="9525">
            <a:noFill/>
            <a:miter lim="800000"/>
            <a:headEnd/>
            <a:tailEnd/>
          </a:ln>
          <a:effectLst/>
        </p:spPr>
      </p:pic>
      <p:grpSp>
        <p:nvGrpSpPr>
          <p:cNvPr id="7" name="Group 152"/>
          <p:cNvGrpSpPr>
            <a:grpSpLocks/>
          </p:cNvGrpSpPr>
          <p:nvPr/>
        </p:nvGrpSpPr>
        <p:grpSpPr bwMode="auto">
          <a:xfrm>
            <a:off x="5922963" y="4379913"/>
            <a:ext cx="1087437" cy="954087"/>
            <a:chOff x="1680" y="1872"/>
            <a:chExt cx="2736" cy="2400"/>
          </a:xfrm>
        </p:grpSpPr>
        <p:sp>
          <p:nvSpPr>
            <p:cNvPr id="145561" name="Oval 153"/>
            <p:cNvSpPr>
              <a:spLocks noChangeArrowheads="1"/>
            </p:cNvSpPr>
            <p:nvPr/>
          </p:nvSpPr>
          <p:spPr bwMode="auto">
            <a:xfrm rot="-1575593">
              <a:off x="2784" y="1872"/>
              <a:ext cx="1536" cy="1104"/>
            </a:xfrm>
            <a:prstGeom prst="ellipse">
              <a:avLst/>
            </a:prstGeom>
            <a:solidFill>
              <a:srgbClr val="FFCCCC"/>
            </a:solidFill>
            <a:ln w="9525">
              <a:noFill/>
              <a:round/>
              <a:headEnd/>
              <a:tailEnd/>
            </a:ln>
            <a:effectLst/>
          </p:spPr>
          <p:txBody>
            <a:bodyPr wrap="none" anchor="ctr"/>
            <a:lstStyle/>
            <a:p>
              <a:endParaRPr lang="lt-LT"/>
            </a:p>
          </p:txBody>
        </p:sp>
        <p:sp>
          <p:nvSpPr>
            <p:cNvPr id="145562" name="Oval 154"/>
            <p:cNvSpPr>
              <a:spLocks noChangeArrowheads="1"/>
            </p:cNvSpPr>
            <p:nvPr/>
          </p:nvSpPr>
          <p:spPr bwMode="auto">
            <a:xfrm rot="-1575593">
              <a:off x="1776" y="2784"/>
              <a:ext cx="2256" cy="1104"/>
            </a:xfrm>
            <a:prstGeom prst="ellipse">
              <a:avLst/>
            </a:prstGeom>
            <a:solidFill>
              <a:srgbClr val="99CCFF"/>
            </a:solidFill>
            <a:ln w="9525">
              <a:noFill/>
              <a:round/>
              <a:headEnd/>
              <a:tailEnd/>
            </a:ln>
            <a:effectLst/>
          </p:spPr>
          <p:txBody>
            <a:bodyPr wrap="none" anchor="ctr"/>
            <a:lstStyle/>
            <a:p>
              <a:endParaRPr lang="lt-LT"/>
            </a:p>
          </p:txBody>
        </p:sp>
        <p:sp>
          <p:nvSpPr>
            <p:cNvPr id="145563" name="Line 155"/>
            <p:cNvSpPr>
              <a:spLocks noChangeShapeType="1"/>
            </p:cNvSpPr>
            <p:nvPr/>
          </p:nvSpPr>
          <p:spPr bwMode="auto">
            <a:xfrm>
              <a:off x="1680" y="2112"/>
              <a:ext cx="0" cy="2160"/>
            </a:xfrm>
            <a:prstGeom prst="line">
              <a:avLst/>
            </a:prstGeom>
            <a:noFill/>
            <a:ln w="9525">
              <a:solidFill>
                <a:schemeClr val="tx1"/>
              </a:solidFill>
              <a:round/>
              <a:headEnd/>
              <a:tailEnd/>
            </a:ln>
            <a:effectLst/>
          </p:spPr>
          <p:txBody>
            <a:bodyPr/>
            <a:lstStyle/>
            <a:p>
              <a:endParaRPr lang="lt-LT"/>
            </a:p>
          </p:txBody>
        </p:sp>
        <p:sp>
          <p:nvSpPr>
            <p:cNvPr id="145564" name="Line 156"/>
            <p:cNvSpPr>
              <a:spLocks noChangeShapeType="1"/>
            </p:cNvSpPr>
            <p:nvPr/>
          </p:nvSpPr>
          <p:spPr bwMode="auto">
            <a:xfrm>
              <a:off x="1680" y="4272"/>
              <a:ext cx="2736" cy="0"/>
            </a:xfrm>
            <a:prstGeom prst="line">
              <a:avLst/>
            </a:prstGeom>
            <a:noFill/>
            <a:ln w="9525">
              <a:solidFill>
                <a:schemeClr val="tx1"/>
              </a:solidFill>
              <a:round/>
              <a:headEnd/>
              <a:tailEnd/>
            </a:ln>
            <a:effectLst/>
          </p:spPr>
          <p:txBody>
            <a:bodyPr/>
            <a:lstStyle/>
            <a:p>
              <a:endParaRPr lang="lt-LT"/>
            </a:p>
          </p:txBody>
        </p:sp>
        <p:grpSp>
          <p:nvGrpSpPr>
            <p:cNvPr id="8" name="Group 157"/>
            <p:cNvGrpSpPr>
              <a:grpSpLocks/>
            </p:cNvGrpSpPr>
            <p:nvPr/>
          </p:nvGrpSpPr>
          <p:grpSpPr bwMode="auto">
            <a:xfrm>
              <a:off x="1995" y="2688"/>
              <a:ext cx="1728" cy="1344"/>
              <a:chOff x="1611" y="1776"/>
              <a:chExt cx="1728" cy="1344"/>
            </a:xfrm>
          </p:grpSpPr>
          <p:sp>
            <p:nvSpPr>
              <p:cNvPr id="145566" name="Oval 158"/>
              <p:cNvSpPr>
                <a:spLocks noChangeArrowheads="1"/>
              </p:cNvSpPr>
              <p:nvPr/>
            </p:nvSpPr>
            <p:spPr bwMode="auto">
              <a:xfrm>
                <a:off x="1755"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67" name="Oval 159"/>
              <p:cNvSpPr>
                <a:spLocks noChangeArrowheads="1"/>
              </p:cNvSpPr>
              <p:nvPr/>
            </p:nvSpPr>
            <p:spPr bwMode="auto">
              <a:xfrm>
                <a:off x="1851" y="283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68" name="Oval 160"/>
              <p:cNvSpPr>
                <a:spLocks noChangeArrowheads="1"/>
              </p:cNvSpPr>
              <p:nvPr/>
            </p:nvSpPr>
            <p:spPr bwMode="auto">
              <a:xfrm>
                <a:off x="194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69" name="Oval 161"/>
              <p:cNvSpPr>
                <a:spLocks noChangeArrowheads="1"/>
              </p:cNvSpPr>
              <p:nvPr/>
            </p:nvSpPr>
            <p:spPr bwMode="auto">
              <a:xfrm>
                <a:off x="194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0" name="Oval 162"/>
              <p:cNvSpPr>
                <a:spLocks noChangeArrowheads="1"/>
              </p:cNvSpPr>
              <p:nvPr/>
            </p:nvSpPr>
            <p:spPr bwMode="auto">
              <a:xfrm>
                <a:off x="1611" y="29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1" name="Oval 163"/>
              <p:cNvSpPr>
                <a:spLocks noChangeArrowheads="1"/>
              </p:cNvSpPr>
              <p:nvPr/>
            </p:nvSpPr>
            <p:spPr bwMode="auto">
              <a:xfrm>
                <a:off x="1659"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2" name="Oval 164"/>
              <p:cNvSpPr>
                <a:spLocks noChangeArrowheads="1"/>
              </p:cNvSpPr>
              <p:nvPr/>
            </p:nvSpPr>
            <p:spPr bwMode="auto">
              <a:xfrm>
                <a:off x="2331" y="292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3" name="Oval 165"/>
              <p:cNvSpPr>
                <a:spLocks noChangeArrowheads="1"/>
              </p:cNvSpPr>
              <p:nvPr/>
            </p:nvSpPr>
            <p:spPr bwMode="auto">
              <a:xfrm>
                <a:off x="1899" y="30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4" name="Oval 166"/>
              <p:cNvSpPr>
                <a:spLocks noChangeArrowheads="1"/>
              </p:cNvSpPr>
              <p:nvPr/>
            </p:nvSpPr>
            <p:spPr bwMode="auto">
              <a:xfrm>
                <a:off x="2091" y="288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5" name="Oval 167"/>
              <p:cNvSpPr>
                <a:spLocks noChangeArrowheads="1"/>
              </p:cNvSpPr>
              <p:nvPr/>
            </p:nvSpPr>
            <p:spPr bwMode="auto">
              <a:xfrm>
                <a:off x="2331"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6" name="Oval 168"/>
              <p:cNvSpPr>
                <a:spLocks noChangeArrowheads="1"/>
              </p:cNvSpPr>
              <p:nvPr/>
            </p:nvSpPr>
            <p:spPr bwMode="auto">
              <a:xfrm>
                <a:off x="2427" y="254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7" name="Oval 169"/>
              <p:cNvSpPr>
                <a:spLocks noChangeArrowheads="1"/>
              </p:cNvSpPr>
              <p:nvPr/>
            </p:nvSpPr>
            <p:spPr bwMode="auto">
              <a:xfrm>
                <a:off x="2523"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8" name="Oval 170"/>
              <p:cNvSpPr>
                <a:spLocks noChangeArrowheads="1"/>
              </p:cNvSpPr>
              <p:nvPr/>
            </p:nvSpPr>
            <p:spPr bwMode="auto">
              <a:xfrm>
                <a:off x="2523" y="240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79" name="Oval 171"/>
              <p:cNvSpPr>
                <a:spLocks noChangeArrowheads="1"/>
              </p:cNvSpPr>
              <p:nvPr/>
            </p:nvSpPr>
            <p:spPr bwMode="auto">
              <a:xfrm>
                <a:off x="218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0" name="Oval 172"/>
              <p:cNvSpPr>
                <a:spLocks noChangeArrowheads="1"/>
              </p:cNvSpPr>
              <p:nvPr/>
            </p:nvSpPr>
            <p:spPr bwMode="auto">
              <a:xfrm>
                <a:off x="223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1" name="Oval 173"/>
              <p:cNvSpPr>
                <a:spLocks noChangeArrowheads="1"/>
              </p:cNvSpPr>
              <p:nvPr/>
            </p:nvSpPr>
            <p:spPr bwMode="auto">
              <a:xfrm>
                <a:off x="2907"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2" name="Oval 174"/>
              <p:cNvSpPr>
                <a:spLocks noChangeArrowheads="1"/>
              </p:cNvSpPr>
              <p:nvPr/>
            </p:nvSpPr>
            <p:spPr bwMode="auto">
              <a:xfrm>
                <a:off x="2475" y="278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3" name="Oval 175"/>
              <p:cNvSpPr>
                <a:spLocks noChangeArrowheads="1"/>
              </p:cNvSpPr>
              <p:nvPr/>
            </p:nvSpPr>
            <p:spPr bwMode="auto">
              <a:xfrm>
                <a:off x="2667" y="259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4" name="Oval 176"/>
              <p:cNvSpPr>
                <a:spLocks noChangeArrowheads="1"/>
              </p:cNvSpPr>
              <p:nvPr/>
            </p:nvSpPr>
            <p:spPr bwMode="auto">
              <a:xfrm>
                <a:off x="2091"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5" name="Oval 177"/>
              <p:cNvSpPr>
                <a:spLocks noChangeArrowheads="1"/>
              </p:cNvSpPr>
              <p:nvPr/>
            </p:nvSpPr>
            <p:spPr bwMode="auto">
              <a:xfrm>
                <a:off x="209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6" name="Oval 178"/>
              <p:cNvSpPr>
                <a:spLocks noChangeArrowheads="1"/>
              </p:cNvSpPr>
              <p:nvPr/>
            </p:nvSpPr>
            <p:spPr bwMode="auto">
              <a:xfrm>
                <a:off x="233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7" name="Oval 179"/>
              <p:cNvSpPr>
                <a:spLocks noChangeArrowheads="1"/>
              </p:cNvSpPr>
              <p:nvPr/>
            </p:nvSpPr>
            <p:spPr bwMode="auto">
              <a:xfrm>
                <a:off x="2715"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8" name="Oval 180"/>
              <p:cNvSpPr>
                <a:spLocks noChangeArrowheads="1"/>
              </p:cNvSpPr>
              <p:nvPr/>
            </p:nvSpPr>
            <p:spPr bwMode="auto">
              <a:xfrm>
                <a:off x="2907"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89" name="Oval 181"/>
              <p:cNvSpPr>
                <a:spLocks noChangeArrowheads="1"/>
              </p:cNvSpPr>
              <p:nvPr/>
            </p:nvSpPr>
            <p:spPr bwMode="auto">
              <a:xfrm>
                <a:off x="271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0" name="Oval 182"/>
              <p:cNvSpPr>
                <a:spLocks noChangeArrowheads="1"/>
              </p:cNvSpPr>
              <p:nvPr/>
            </p:nvSpPr>
            <p:spPr bwMode="auto">
              <a:xfrm>
                <a:off x="2619"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1" name="Oval 183"/>
              <p:cNvSpPr>
                <a:spLocks noChangeArrowheads="1"/>
              </p:cNvSpPr>
              <p:nvPr/>
            </p:nvSpPr>
            <p:spPr bwMode="auto">
              <a:xfrm>
                <a:off x="2811" y="196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2" name="Oval 184"/>
              <p:cNvSpPr>
                <a:spLocks noChangeArrowheads="1"/>
              </p:cNvSpPr>
              <p:nvPr/>
            </p:nvSpPr>
            <p:spPr bwMode="auto">
              <a:xfrm>
                <a:off x="2619"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3" name="Oval 185"/>
              <p:cNvSpPr>
                <a:spLocks noChangeArrowheads="1"/>
              </p:cNvSpPr>
              <p:nvPr/>
            </p:nvSpPr>
            <p:spPr bwMode="auto">
              <a:xfrm>
                <a:off x="2427"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4" name="Oval 186"/>
              <p:cNvSpPr>
                <a:spLocks noChangeArrowheads="1"/>
              </p:cNvSpPr>
              <p:nvPr/>
            </p:nvSpPr>
            <p:spPr bwMode="auto">
              <a:xfrm>
                <a:off x="2955"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5" name="Oval 187"/>
              <p:cNvSpPr>
                <a:spLocks noChangeArrowheads="1"/>
              </p:cNvSpPr>
              <p:nvPr/>
            </p:nvSpPr>
            <p:spPr bwMode="auto">
              <a:xfrm>
                <a:off x="285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6" name="Oval 188"/>
              <p:cNvSpPr>
                <a:spLocks noChangeArrowheads="1"/>
              </p:cNvSpPr>
              <p:nvPr/>
            </p:nvSpPr>
            <p:spPr bwMode="auto">
              <a:xfrm>
                <a:off x="218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7" name="Oval 189"/>
              <p:cNvSpPr>
                <a:spLocks noChangeArrowheads="1"/>
              </p:cNvSpPr>
              <p:nvPr/>
            </p:nvSpPr>
            <p:spPr bwMode="auto">
              <a:xfrm>
                <a:off x="2427" y="182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8" name="Oval 190"/>
              <p:cNvSpPr>
                <a:spLocks noChangeArrowheads="1"/>
              </p:cNvSpPr>
              <p:nvPr/>
            </p:nvSpPr>
            <p:spPr bwMode="auto">
              <a:xfrm>
                <a:off x="2331"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599" name="Oval 191"/>
              <p:cNvSpPr>
                <a:spLocks noChangeArrowheads="1"/>
              </p:cNvSpPr>
              <p:nvPr/>
            </p:nvSpPr>
            <p:spPr bwMode="auto">
              <a:xfrm>
                <a:off x="2667"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0" name="Oval 192"/>
              <p:cNvSpPr>
                <a:spLocks noChangeArrowheads="1"/>
              </p:cNvSpPr>
              <p:nvPr/>
            </p:nvSpPr>
            <p:spPr bwMode="auto">
              <a:xfrm>
                <a:off x="3099"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1" name="Oval 193"/>
              <p:cNvSpPr>
                <a:spLocks noChangeArrowheads="1"/>
              </p:cNvSpPr>
              <p:nvPr/>
            </p:nvSpPr>
            <p:spPr bwMode="auto">
              <a:xfrm>
                <a:off x="3003"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2" name="Oval 194"/>
              <p:cNvSpPr>
                <a:spLocks noChangeArrowheads="1"/>
              </p:cNvSpPr>
              <p:nvPr/>
            </p:nvSpPr>
            <p:spPr bwMode="auto">
              <a:xfrm>
                <a:off x="3147"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3" name="Oval 195"/>
              <p:cNvSpPr>
                <a:spLocks noChangeArrowheads="1"/>
              </p:cNvSpPr>
              <p:nvPr/>
            </p:nvSpPr>
            <p:spPr bwMode="auto">
              <a:xfrm>
                <a:off x="309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4" name="Oval 196"/>
              <p:cNvSpPr>
                <a:spLocks noChangeArrowheads="1"/>
              </p:cNvSpPr>
              <p:nvPr/>
            </p:nvSpPr>
            <p:spPr bwMode="auto">
              <a:xfrm>
                <a:off x="3099"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5" name="Oval 197"/>
              <p:cNvSpPr>
                <a:spLocks noChangeArrowheads="1"/>
              </p:cNvSpPr>
              <p:nvPr/>
            </p:nvSpPr>
            <p:spPr bwMode="auto">
              <a:xfrm>
                <a:off x="290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6" name="Oval 198"/>
              <p:cNvSpPr>
                <a:spLocks noChangeArrowheads="1"/>
              </p:cNvSpPr>
              <p:nvPr/>
            </p:nvSpPr>
            <p:spPr bwMode="auto">
              <a:xfrm>
                <a:off x="3243"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07" name="Oval 199"/>
              <p:cNvSpPr>
                <a:spLocks noChangeArrowheads="1"/>
              </p:cNvSpPr>
              <p:nvPr/>
            </p:nvSpPr>
            <p:spPr bwMode="auto">
              <a:xfrm>
                <a:off x="3291"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grpSp>
        <p:sp>
          <p:nvSpPr>
            <p:cNvPr id="145608" name="Rectangle 200"/>
            <p:cNvSpPr>
              <a:spLocks noChangeArrowheads="1"/>
            </p:cNvSpPr>
            <p:nvPr/>
          </p:nvSpPr>
          <p:spPr bwMode="auto">
            <a:xfrm>
              <a:off x="2976" y="230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09" name="Rectangle 201"/>
            <p:cNvSpPr>
              <a:spLocks noChangeArrowheads="1"/>
            </p:cNvSpPr>
            <p:nvPr/>
          </p:nvSpPr>
          <p:spPr bwMode="auto">
            <a:xfrm>
              <a:off x="2880" y="24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0" name="Rectangle 202"/>
            <p:cNvSpPr>
              <a:spLocks noChangeArrowheads="1"/>
            </p:cNvSpPr>
            <p:nvPr/>
          </p:nvSpPr>
          <p:spPr bwMode="auto">
            <a:xfrm>
              <a:off x="3120"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1" name="Rectangle 203"/>
            <p:cNvSpPr>
              <a:spLocks noChangeArrowheads="1"/>
            </p:cNvSpPr>
            <p:nvPr/>
          </p:nvSpPr>
          <p:spPr bwMode="auto">
            <a:xfrm>
              <a:off x="3168" y="22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2" name="Rectangle 204"/>
            <p:cNvSpPr>
              <a:spLocks noChangeArrowheads="1"/>
            </p:cNvSpPr>
            <p:nvPr/>
          </p:nvSpPr>
          <p:spPr bwMode="auto">
            <a:xfrm>
              <a:off x="3024" y="24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3" name="Rectangle 205"/>
            <p:cNvSpPr>
              <a:spLocks noChangeArrowheads="1"/>
            </p:cNvSpPr>
            <p:nvPr/>
          </p:nvSpPr>
          <p:spPr bwMode="auto">
            <a:xfrm>
              <a:off x="2928"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4" name="Oval 206"/>
            <p:cNvSpPr>
              <a:spLocks noChangeArrowheads="1"/>
            </p:cNvSpPr>
            <p:nvPr/>
          </p:nvSpPr>
          <p:spPr bwMode="auto">
            <a:xfrm>
              <a:off x="3168"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15" name="Rectangle 207"/>
            <p:cNvSpPr>
              <a:spLocks noChangeArrowheads="1"/>
            </p:cNvSpPr>
            <p:nvPr/>
          </p:nvSpPr>
          <p:spPr bwMode="auto">
            <a:xfrm>
              <a:off x="3072" y="25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6" name="Rectangle 208"/>
            <p:cNvSpPr>
              <a:spLocks noChangeArrowheads="1"/>
            </p:cNvSpPr>
            <p:nvPr/>
          </p:nvSpPr>
          <p:spPr bwMode="auto">
            <a:xfrm>
              <a:off x="3408" y="20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7" name="Rectangle 209"/>
            <p:cNvSpPr>
              <a:spLocks noChangeArrowheads="1"/>
            </p:cNvSpPr>
            <p:nvPr/>
          </p:nvSpPr>
          <p:spPr bwMode="auto">
            <a:xfrm>
              <a:off x="3312"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8" name="Rectangle 210"/>
            <p:cNvSpPr>
              <a:spLocks noChangeArrowheads="1"/>
            </p:cNvSpPr>
            <p:nvPr/>
          </p:nvSpPr>
          <p:spPr bwMode="auto">
            <a:xfrm>
              <a:off x="3552" y="216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19" name="Rectangle 211"/>
            <p:cNvSpPr>
              <a:spLocks noChangeArrowheads="1"/>
            </p:cNvSpPr>
            <p:nvPr/>
          </p:nvSpPr>
          <p:spPr bwMode="auto">
            <a:xfrm>
              <a:off x="3312" y="249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0" name="Rectangle 212"/>
            <p:cNvSpPr>
              <a:spLocks noChangeArrowheads="1"/>
            </p:cNvSpPr>
            <p:nvPr/>
          </p:nvSpPr>
          <p:spPr bwMode="auto">
            <a:xfrm>
              <a:off x="3456"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1" name="Rectangle 213"/>
            <p:cNvSpPr>
              <a:spLocks noChangeArrowheads="1"/>
            </p:cNvSpPr>
            <p:nvPr/>
          </p:nvSpPr>
          <p:spPr bwMode="auto">
            <a:xfrm>
              <a:off x="3360" y="235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2" name="Rectangle 214"/>
            <p:cNvSpPr>
              <a:spLocks noChangeArrowheads="1"/>
            </p:cNvSpPr>
            <p:nvPr/>
          </p:nvSpPr>
          <p:spPr bwMode="auto">
            <a:xfrm>
              <a:off x="3600" y="230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3" name="Rectangle 215"/>
            <p:cNvSpPr>
              <a:spLocks noChangeArrowheads="1"/>
            </p:cNvSpPr>
            <p:nvPr/>
          </p:nvSpPr>
          <p:spPr bwMode="auto">
            <a:xfrm>
              <a:off x="3504" y="24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4" name="Rectangle 216"/>
            <p:cNvSpPr>
              <a:spLocks noChangeArrowheads="1"/>
            </p:cNvSpPr>
            <p:nvPr/>
          </p:nvSpPr>
          <p:spPr bwMode="auto">
            <a:xfrm>
              <a:off x="3216" y="25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5" name="Oval 217"/>
            <p:cNvSpPr>
              <a:spLocks noChangeArrowheads="1"/>
            </p:cNvSpPr>
            <p:nvPr/>
          </p:nvSpPr>
          <p:spPr bwMode="auto">
            <a:xfrm>
              <a:off x="3360" y="264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26" name="Rectangle 218"/>
            <p:cNvSpPr>
              <a:spLocks noChangeArrowheads="1"/>
            </p:cNvSpPr>
            <p:nvPr/>
          </p:nvSpPr>
          <p:spPr bwMode="auto">
            <a:xfrm>
              <a:off x="3264"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7" name="Oval 219"/>
            <p:cNvSpPr>
              <a:spLocks noChangeArrowheads="1"/>
            </p:cNvSpPr>
            <p:nvPr/>
          </p:nvSpPr>
          <p:spPr bwMode="auto">
            <a:xfrm>
              <a:off x="3600"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28" name="Rectangle 220"/>
            <p:cNvSpPr>
              <a:spLocks noChangeArrowheads="1"/>
            </p:cNvSpPr>
            <p:nvPr/>
          </p:nvSpPr>
          <p:spPr bwMode="auto">
            <a:xfrm>
              <a:off x="3744" y="254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29" name="Rectangle 221"/>
            <p:cNvSpPr>
              <a:spLocks noChangeArrowheads="1"/>
            </p:cNvSpPr>
            <p:nvPr/>
          </p:nvSpPr>
          <p:spPr bwMode="auto">
            <a:xfrm>
              <a:off x="3648"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0" name="Rectangle 222"/>
            <p:cNvSpPr>
              <a:spLocks noChangeArrowheads="1"/>
            </p:cNvSpPr>
            <p:nvPr/>
          </p:nvSpPr>
          <p:spPr bwMode="auto">
            <a:xfrm>
              <a:off x="3504"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1" name="Rectangle 223"/>
            <p:cNvSpPr>
              <a:spLocks noChangeArrowheads="1"/>
            </p:cNvSpPr>
            <p:nvPr/>
          </p:nvSpPr>
          <p:spPr bwMode="auto">
            <a:xfrm>
              <a:off x="3504"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2" name="Rectangle 224"/>
            <p:cNvSpPr>
              <a:spLocks noChangeArrowheads="1"/>
            </p:cNvSpPr>
            <p:nvPr/>
          </p:nvSpPr>
          <p:spPr bwMode="auto">
            <a:xfrm>
              <a:off x="3696"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3" name="Oval 225"/>
            <p:cNvSpPr>
              <a:spLocks noChangeArrowheads="1"/>
            </p:cNvSpPr>
            <p:nvPr/>
          </p:nvSpPr>
          <p:spPr bwMode="auto">
            <a:xfrm>
              <a:off x="3792"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34" name="Rectangle 226"/>
            <p:cNvSpPr>
              <a:spLocks noChangeArrowheads="1"/>
            </p:cNvSpPr>
            <p:nvPr/>
          </p:nvSpPr>
          <p:spPr bwMode="auto">
            <a:xfrm>
              <a:off x="3696" y="22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5" name="Rectangle 227"/>
            <p:cNvSpPr>
              <a:spLocks noChangeArrowheads="1"/>
            </p:cNvSpPr>
            <p:nvPr/>
          </p:nvSpPr>
          <p:spPr bwMode="auto">
            <a:xfrm>
              <a:off x="3936" y="220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6" name="Rectangle 228"/>
            <p:cNvSpPr>
              <a:spLocks noChangeArrowheads="1"/>
            </p:cNvSpPr>
            <p:nvPr/>
          </p:nvSpPr>
          <p:spPr bwMode="auto">
            <a:xfrm>
              <a:off x="3840" y="225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7" name="Rectangle 229"/>
            <p:cNvSpPr>
              <a:spLocks noChangeArrowheads="1"/>
            </p:cNvSpPr>
            <p:nvPr/>
          </p:nvSpPr>
          <p:spPr bwMode="auto">
            <a:xfrm>
              <a:off x="3744" y="24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8" name="Rectangle 230"/>
            <p:cNvSpPr>
              <a:spLocks noChangeArrowheads="1"/>
            </p:cNvSpPr>
            <p:nvPr/>
          </p:nvSpPr>
          <p:spPr bwMode="auto">
            <a:xfrm>
              <a:off x="3888" y="240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39" name="Rectangle 231"/>
            <p:cNvSpPr>
              <a:spLocks noChangeArrowheads="1"/>
            </p:cNvSpPr>
            <p:nvPr/>
          </p:nvSpPr>
          <p:spPr bwMode="auto">
            <a:xfrm>
              <a:off x="3168"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0" name="Rectangle 232"/>
            <p:cNvSpPr>
              <a:spLocks noChangeArrowheads="1"/>
            </p:cNvSpPr>
            <p:nvPr/>
          </p:nvSpPr>
          <p:spPr bwMode="auto">
            <a:xfrm>
              <a:off x="3072" y="268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1" name="Rectangle 233"/>
            <p:cNvSpPr>
              <a:spLocks noChangeArrowheads="1"/>
            </p:cNvSpPr>
            <p:nvPr/>
          </p:nvSpPr>
          <p:spPr bwMode="auto">
            <a:xfrm>
              <a:off x="3216" y="283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2" name="Rectangle 234"/>
            <p:cNvSpPr>
              <a:spLocks noChangeArrowheads="1"/>
            </p:cNvSpPr>
            <p:nvPr/>
          </p:nvSpPr>
          <p:spPr bwMode="auto">
            <a:xfrm>
              <a:off x="3024" y="283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3" name="Rectangle 235"/>
            <p:cNvSpPr>
              <a:spLocks noChangeArrowheads="1"/>
            </p:cNvSpPr>
            <p:nvPr/>
          </p:nvSpPr>
          <p:spPr bwMode="auto">
            <a:xfrm>
              <a:off x="3360" y="273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4" name="Rectangle 236"/>
            <p:cNvSpPr>
              <a:spLocks noChangeArrowheads="1"/>
            </p:cNvSpPr>
            <p:nvPr/>
          </p:nvSpPr>
          <p:spPr bwMode="auto">
            <a:xfrm>
              <a:off x="3408" y="278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5" name="Rectangle 237"/>
            <p:cNvSpPr>
              <a:spLocks noChangeArrowheads="1"/>
            </p:cNvSpPr>
            <p:nvPr/>
          </p:nvSpPr>
          <p:spPr bwMode="auto">
            <a:xfrm>
              <a:off x="2928" y="273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6" name="Oval 238"/>
            <p:cNvSpPr>
              <a:spLocks noChangeArrowheads="1"/>
            </p:cNvSpPr>
            <p:nvPr/>
          </p:nvSpPr>
          <p:spPr bwMode="auto">
            <a:xfrm>
              <a:off x="3552"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47" name="Rectangle 239"/>
            <p:cNvSpPr>
              <a:spLocks noChangeArrowheads="1"/>
            </p:cNvSpPr>
            <p:nvPr/>
          </p:nvSpPr>
          <p:spPr bwMode="auto">
            <a:xfrm>
              <a:off x="3696" y="1920"/>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8" name="Rectangle 240"/>
            <p:cNvSpPr>
              <a:spLocks noChangeArrowheads="1"/>
            </p:cNvSpPr>
            <p:nvPr/>
          </p:nvSpPr>
          <p:spPr bwMode="auto">
            <a:xfrm>
              <a:off x="3600" y="2064"/>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49" name="Rectangle 241"/>
            <p:cNvSpPr>
              <a:spLocks noChangeArrowheads="1"/>
            </p:cNvSpPr>
            <p:nvPr/>
          </p:nvSpPr>
          <p:spPr bwMode="auto">
            <a:xfrm>
              <a:off x="3936" y="20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50" name="Rectangle 242"/>
            <p:cNvSpPr>
              <a:spLocks noChangeArrowheads="1"/>
            </p:cNvSpPr>
            <p:nvPr/>
          </p:nvSpPr>
          <p:spPr bwMode="auto">
            <a:xfrm>
              <a:off x="3744" y="201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51" name="Rectangle 243"/>
            <p:cNvSpPr>
              <a:spLocks noChangeArrowheads="1"/>
            </p:cNvSpPr>
            <p:nvPr/>
          </p:nvSpPr>
          <p:spPr bwMode="auto">
            <a:xfrm>
              <a:off x="3984" y="2448"/>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52" name="Rectangle 244"/>
            <p:cNvSpPr>
              <a:spLocks noChangeArrowheads="1"/>
            </p:cNvSpPr>
            <p:nvPr/>
          </p:nvSpPr>
          <p:spPr bwMode="auto">
            <a:xfrm>
              <a:off x="3888"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53" name="Rectangle 245"/>
            <p:cNvSpPr>
              <a:spLocks noChangeArrowheads="1"/>
            </p:cNvSpPr>
            <p:nvPr/>
          </p:nvSpPr>
          <p:spPr bwMode="auto">
            <a:xfrm>
              <a:off x="4032" y="259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54" name="Rectangle 246"/>
            <p:cNvSpPr>
              <a:spLocks noChangeArrowheads="1"/>
            </p:cNvSpPr>
            <p:nvPr/>
          </p:nvSpPr>
          <p:spPr bwMode="auto">
            <a:xfrm>
              <a:off x="3936" y="2736"/>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655" name="Oval 247"/>
            <p:cNvSpPr>
              <a:spLocks noChangeArrowheads="1"/>
            </p:cNvSpPr>
            <p:nvPr/>
          </p:nvSpPr>
          <p:spPr bwMode="auto">
            <a:xfrm>
              <a:off x="4080"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56" name="Rectangle 248"/>
            <p:cNvSpPr>
              <a:spLocks noChangeArrowheads="1"/>
            </p:cNvSpPr>
            <p:nvPr/>
          </p:nvSpPr>
          <p:spPr bwMode="auto">
            <a:xfrm>
              <a:off x="3648" y="2832"/>
              <a:ext cx="48" cy="48"/>
            </a:xfrm>
            <a:prstGeom prst="rect">
              <a:avLst/>
            </a:prstGeom>
            <a:solidFill>
              <a:srgbClr val="FFFFCC"/>
            </a:solidFill>
            <a:ln w="9525">
              <a:solidFill>
                <a:schemeClr val="tx1"/>
              </a:solidFill>
              <a:miter lim="800000"/>
              <a:headEnd/>
              <a:tailEnd/>
            </a:ln>
            <a:effectLst/>
          </p:spPr>
          <p:txBody>
            <a:bodyPr wrap="none" anchor="ctr"/>
            <a:lstStyle/>
            <a:p>
              <a:endParaRPr lang="lt-LT"/>
            </a:p>
          </p:txBody>
        </p:sp>
      </p:grpSp>
      <p:grpSp>
        <p:nvGrpSpPr>
          <p:cNvPr id="9" name="Group 249"/>
          <p:cNvGrpSpPr>
            <a:grpSpLocks/>
          </p:cNvGrpSpPr>
          <p:nvPr/>
        </p:nvGrpSpPr>
        <p:grpSpPr bwMode="auto">
          <a:xfrm>
            <a:off x="2819400" y="4419600"/>
            <a:ext cx="838200" cy="228600"/>
            <a:chOff x="3552" y="2016"/>
            <a:chExt cx="528" cy="144"/>
          </a:xfrm>
        </p:grpSpPr>
        <p:grpSp>
          <p:nvGrpSpPr>
            <p:cNvPr id="10" name="Group 250"/>
            <p:cNvGrpSpPr>
              <a:grpSpLocks/>
            </p:cNvGrpSpPr>
            <p:nvPr/>
          </p:nvGrpSpPr>
          <p:grpSpPr bwMode="auto">
            <a:xfrm>
              <a:off x="3552" y="2016"/>
              <a:ext cx="528" cy="144"/>
              <a:chOff x="4044" y="1008"/>
              <a:chExt cx="294" cy="144"/>
            </a:xfrm>
          </p:grpSpPr>
          <p:sp>
            <p:nvSpPr>
              <p:cNvPr id="145659" name="Line 251"/>
              <p:cNvSpPr>
                <a:spLocks noChangeShapeType="1"/>
              </p:cNvSpPr>
              <p:nvPr/>
            </p:nvSpPr>
            <p:spPr bwMode="auto">
              <a:xfrm>
                <a:off x="4050" y="1086"/>
                <a:ext cx="288" cy="0"/>
              </a:xfrm>
              <a:prstGeom prst="line">
                <a:avLst/>
              </a:prstGeom>
              <a:noFill/>
              <a:ln w="28575">
                <a:solidFill>
                  <a:srgbClr val="000000"/>
                </a:solidFill>
                <a:round/>
                <a:headEnd/>
                <a:tailEnd/>
              </a:ln>
              <a:effectLst/>
            </p:spPr>
            <p:txBody>
              <a:bodyPr/>
              <a:lstStyle/>
              <a:p>
                <a:endParaRPr lang="lt-LT"/>
              </a:p>
            </p:txBody>
          </p:sp>
          <p:sp>
            <p:nvSpPr>
              <p:cNvPr id="145660" name="Line 252"/>
              <p:cNvSpPr>
                <a:spLocks noChangeShapeType="1"/>
              </p:cNvSpPr>
              <p:nvPr/>
            </p:nvSpPr>
            <p:spPr bwMode="auto">
              <a:xfrm>
                <a:off x="4044" y="1008"/>
                <a:ext cx="0" cy="144"/>
              </a:xfrm>
              <a:prstGeom prst="line">
                <a:avLst/>
              </a:prstGeom>
              <a:noFill/>
              <a:ln w="28575">
                <a:solidFill>
                  <a:srgbClr val="000000"/>
                </a:solidFill>
                <a:round/>
                <a:headEnd/>
                <a:tailEnd/>
              </a:ln>
              <a:effectLst/>
            </p:spPr>
            <p:txBody>
              <a:bodyPr/>
              <a:lstStyle/>
              <a:p>
                <a:endParaRPr lang="lt-LT"/>
              </a:p>
            </p:txBody>
          </p:sp>
          <p:sp>
            <p:nvSpPr>
              <p:cNvPr id="145661" name="Line 253"/>
              <p:cNvSpPr>
                <a:spLocks noChangeShapeType="1"/>
              </p:cNvSpPr>
              <p:nvPr/>
            </p:nvSpPr>
            <p:spPr bwMode="auto">
              <a:xfrm>
                <a:off x="4338" y="1008"/>
                <a:ext cx="0" cy="144"/>
              </a:xfrm>
              <a:prstGeom prst="line">
                <a:avLst/>
              </a:prstGeom>
              <a:noFill/>
              <a:ln w="28575">
                <a:solidFill>
                  <a:srgbClr val="000000"/>
                </a:solidFill>
                <a:round/>
                <a:headEnd/>
                <a:tailEnd/>
              </a:ln>
              <a:effectLst/>
            </p:spPr>
            <p:txBody>
              <a:bodyPr/>
              <a:lstStyle/>
              <a:p>
                <a:endParaRPr lang="lt-LT"/>
              </a:p>
            </p:txBody>
          </p:sp>
        </p:grpSp>
        <p:sp>
          <p:nvSpPr>
            <p:cNvPr id="145662" name="Oval 254"/>
            <p:cNvSpPr>
              <a:spLocks noChangeArrowheads="1"/>
            </p:cNvSpPr>
            <p:nvPr/>
          </p:nvSpPr>
          <p:spPr bwMode="auto">
            <a:xfrm>
              <a:off x="3744" y="2016"/>
              <a:ext cx="144" cy="144"/>
            </a:xfrm>
            <a:prstGeom prst="ellipse">
              <a:avLst/>
            </a:prstGeom>
            <a:solidFill>
              <a:srgbClr val="FFFFFF"/>
            </a:solidFill>
            <a:ln w="28575">
              <a:solidFill>
                <a:srgbClr val="000000"/>
              </a:solidFill>
              <a:round/>
              <a:headEnd/>
              <a:tailEnd/>
            </a:ln>
            <a:effectLst/>
          </p:spPr>
          <p:txBody>
            <a:bodyPr wrap="none" anchor="ctr"/>
            <a:lstStyle/>
            <a:p>
              <a:endParaRPr lang="lt-LT"/>
            </a:p>
          </p:txBody>
        </p:sp>
      </p:grpSp>
      <p:grpSp>
        <p:nvGrpSpPr>
          <p:cNvPr id="11" name="Group 255"/>
          <p:cNvGrpSpPr>
            <a:grpSpLocks/>
          </p:cNvGrpSpPr>
          <p:nvPr/>
        </p:nvGrpSpPr>
        <p:grpSpPr bwMode="auto">
          <a:xfrm>
            <a:off x="2819400" y="4800600"/>
            <a:ext cx="466725" cy="228600"/>
            <a:chOff x="4044" y="1008"/>
            <a:chExt cx="294" cy="144"/>
          </a:xfrm>
        </p:grpSpPr>
        <p:grpSp>
          <p:nvGrpSpPr>
            <p:cNvPr id="12" name="Group 256"/>
            <p:cNvGrpSpPr>
              <a:grpSpLocks/>
            </p:cNvGrpSpPr>
            <p:nvPr/>
          </p:nvGrpSpPr>
          <p:grpSpPr bwMode="auto">
            <a:xfrm>
              <a:off x="4044" y="1008"/>
              <a:ext cx="294" cy="144"/>
              <a:chOff x="4044" y="1008"/>
              <a:chExt cx="294" cy="144"/>
            </a:xfrm>
          </p:grpSpPr>
          <p:sp>
            <p:nvSpPr>
              <p:cNvPr id="145665" name="Line 257"/>
              <p:cNvSpPr>
                <a:spLocks noChangeShapeType="1"/>
              </p:cNvSpPr>
              <p:nvPr/>
            </p:nvSpPr>
            <p:spPr bwMode="auto">
              <a:xfrm>
                <a:off x="4050" y="1086"/>
                <a:ext cx="288" cy="0"/>
              </a:xfrm>
              <a:prstGeom prst="line">
                <a:avLst/>
              </a:prstGeom>
              <a:noFill/>
              <a:ln w="28575">
                <a:solidFill>
                  <a:srgbClr val="000000"/>
                </a:solidFill>
                <a:round/>
                <a:headEnd/>
                <a:tailEnd/>
              </a:ln>
              <a:effectLst/>
            </p:spPr>
            <p:txBody>
              <a:bodyPr/>
              <a:lstStyle/>
              <a:p>
                <a:endParaRPr lang="lt-LT"/>
              </a:p>
            </p:txBody>
          </p:sp>
          <p:sp>
            <p:nvSpPr>
              <p:cNvPr id="145666" name="Line 258"/>
              <p:cNvSpPr>
                <a:spLocks noChangeShapeType="1"/>
              </p:cNvSpPr>
              <p:nvPr/>
            </p:nvSpPr>
            <p:spPr bwMode="auto">
              <a:xfrm>
                <a:off x="4044" y="1008"/>
                <a:ext cx="0" cy="144"/>
              </a:xfrm>
              <a:prstGeom prst="line">
                <a:avLst/>
              </a:prstGeom>
              <a:noFill/>
              <a:ln w="28575">
                <a:solidFill>
                  <a:srgbClr val="000000"/>
                </a:solidFill>
                <a:round/>
                <a:headEnd/>
                <a:tailEnd/>
              </a:ln>
              <a:effectLst/>
            </p:spPr>
            <p:txBody>
              <a:bodyPr/>
              <a:lstStyle/>
              <a:p>
                <a:endParaRPr lang="lt-LT"/>
              </a:p>
            </p:txBody>
          </p:sp>
          <p:sp>
            <p:nvSpPr>
              <p:cNvPr id="145667" name="Line 259"/>
              <p:cNvSpPr>
                <a:spLocks noChangeShapeType="1"/>
              </p:cNvSpPr>
              <p:nvPr/>
            </p:nvSpPr>
            <p:spPr bwMode="auto">
              <a:xfrm>
                <a:off x="4338" y="1008"/>
                <a:ext cx="0" cy="144"/>
              </a:xfrm>
              <a:prstGeom prst="line">
                <a:avLst/>
              </a:prstGeom>
              <a:noFill/>
              <a:ln w="28575">
                <a:solidFill>
                  <a:srgbClr val="000000"/>
                </a:solidFill>
                <a:round/>
                <a:headEnd/>
                <a:tailEnd/>
              </a:ln>
              <a:effectLst/>
            </p:spPr>
            <p:txBody>
              <a:bodyPr/>
              <a:lstStyle/>
              <a:p>
                <a:endParaRPr lang="lt-LT"/>
              </a:p>
            </p:txBody>
          </p:sp>
        </p:grpSp>
        <p:sp>
          <p:nvSpPr>
            <p:cNvPr id="145668" name="Oval 260"/>
            <p:cNvSpPr>
              <a:spLocks noChangeArrowheads="1"/>
            </p:cNvSpPr>
            <p:nvPr/>
          </p:nvSpPr>
          <p:spPr bwMode="auto">
            <a:xfrm>
              <a:off x="4128" y="1008"/>
              <a:ext cx="144" cy="144"/>
            </a:xfrm>
            <a:prstGeom prst="ellipse">
              <a:avLst/>
            </a:prstGeom>
            <a:solidFill>
              <a:srgbClr val="FFFFFF"/>
            </a:solidFill>
            <a:ln w="28575">
              <a:solidFill>
                <a:srgbClr val="000000"/>
              </a:solidFill>
              <a:round/>
              <a:headEnd/>
              <a:tailEnd/>
            </a:ln>
            <a:effectLst/>
          </p:spPr>
          <p:txBody>
            <a:bodyPr wrap="none" anchor="ctr"/>
            <a:lstStyle/>
            <a:p>
              <a:endParaRPr lang="lt-LT"/>
            </a:p>
          </p:txBody>
        </p:sp>
      </p:grpSp>
      <p:grpSp>
        <p:nvGrpSpPr>
          <p:cNvPr id="13" name="Group 261"/>
          <p:cNvGrpSpPr>
            <a:grpSpLocks/>
          </p:cNvGrpSpPr>
          <p:nvPr/>
        </p:nvGrpSpPr>
        <p:grpSpPr bwMode="auto">
          <a:xfrm>
            <a:off x="2819400" y="5181600"/>
            <a:ext cx="838200" cy="228600"/>
            <a:chOff x="3552" y="2016"/>
            <a:chExt cx="528" cy="144"/>
          </a:xfrm>
        </p:grpSpPr>
        <p:grpSp>
          <p:nvGrpSpPr>
            <p:cNvPr id="14" name="Group 262"/>
            <p:cNvGrpSpPr>
              <a:grpSpLocks/>
            </p:cNvGrpSpPr>
            <p:nvPr/>
          </p:nvGrpSpPr>
          <p:grpSpPr bwMode="auto">
            <a:xfrm>
              <a:off x="3552" y="2016"/>
              <a:ext cx="528" cy="144"/>
              <a:chOff x="4044" y="1008"/>
              <a:chExt cx="294" cy="144"/>
            </a:xfrm>
          </p:grpSpPr>
          <p:sp>
            <p:nvSpPr>
              <p:cNvPr id="145671" name="Line 263"/>
              <p:cNvSpPr>
                <a:spLocks noChangeShapeType="1"/>
              </p:cNvSpPr>
              <p:nvPr/>
            </p:nvSpPr>
            <p:spPr bwMode="auto">
              <a:xfrm>
                <a:off x="4050" y="1086"/>
                <a:ext cx="288" cy="0"/>
              </a:xfrm>
              <a:prstGeom prst="line">
                <a:avLst/>
              </a:prstGeom>
              <a:noFill/>
              <a:ln w="28575">
                <a:solidFill>
                  <a:srgbClr val="000000"/>
                </a:solidFill>
                <a:round/>
                <a:headEnd/>
                <a:tailEnd/>
              </a:ln>
              <a:effectLst/>
            </p:spPr>
            <p:txBody>
              <a:bodyPr/>
              <a:lstStyle/>
              <a:p>
                <a:endParaRPr lang="lt-LT"/>
              </a:p>
            </p:txBody>
          </p:sp>
          <p:sp>
            <p:nvSpPr>
              <p:cNvPr id="145672" name="Line 264"/>
              <p:cNvSpPr>
                <a:spLocks noChangeShapeType="1"/>
              </p:cNvSpPr>
              <p:nvPr/>
            </p:nvSpPr>
            <p:spPr bwMode="auto">
              <a:xfrm>
                <a:off x="4044" y="1008"/>
                <a:ext cx="0" cy="144"/>
              </a:xfrm>
              <a:prstGeom prst="line">
                <a:avLst/>
              </a:prstGeom>
              <a:noFill/>
              <a:ln w="28575">
                <a:solidFill>
                  <a:srgbClr val="000000"/>
                </a:solidFill>
                <a:round/>
                <a:headEnd/>
                <a:tailEnd/>
              </a:ln>
              <a:effectLst/>
            </p:spPr>
            <p:txBody>
              <a:bodyPr/>
              <a:lstStyle/>
              <a:p>
                <a:endParaRPr lang="lt-LT"/>
              </a:p>
            </p:txBody>
          </p:sp>
          <p:sp>
            <p:nvSpPr>
              <p:cNvPr id="145673" name="Line 265"/>
              <p:cNvSpPr>
                <a:spLocks noChangeShapeType="1"/>
              </p:cNvSpPr>
              <p:nvPr/>
            </p:nvSpPr>
            <p:spPr bwMode="auto">
              <a:xfrm>
                <a:off x="4338" y="1008"/>
                <a:ext cx="0" cy="144"/>
              </a:xfrm>
              <a:prstGeom prst="line">
                <a:avLst/>
              </a:prstGeom>
              <a:noFill/>
              <a:ln w="28575">
                <a:solidFill>
                  <a:srgbClr val="000000"/>
                </a:solidFill>
                <a:round/>
                <a:headEnd/>
                <a:tailEnd/>
              </a:ln>
              <a:effectLst/>
            </p:spPr>
            <p:txBody>
              <a:bodyPr/>
              <a:lstStyle/>
              <a:p>
                <a:endParaRPr lang="lt-LT"/>
              </a:p>
            </p:txBody>
          </p:sp>
        </p:grpSp>
        <p:sp>
          <p:nvSpPr>
            <p:cNvPr id="145674" name="Oval 266"/>
            <p:cNvSpPr>
              <a:spLocks noChangeArrowheads="1"/>
            </p:cNvSpPr>
            <p:nvPr/>
          </p:nvSpPr>
          <p:spPr bwMode="auto">
            <a:xfrm>
              <a:off x="3744" y="2016"/>
              <a:ext cx="144" cy="144"/>
            </a:xfrm>
            <a:prstGeom prst="ellipse">
              <a:avLst/>
            </a:prstGeom>
            <a:solidFill>
              <a:srgbClr val="FFFFFF"/>
            </a:solidFill>
            <a:ln w="28575">
              <a:solidFill>
                <a:srgbClr val="000000"/>
              </a:solidFill>
              <a:round/>
              <a:headEnd/>
              <a:tailEnd/>
            </a:ln>
            <a:effectLst/>
          </p:spPr>
          <p:txBody>
            <a:bodyPr wrap="none" anchor="ctr"/>
            <a:lstStyle/>
            <a:p>
              <a:endParaRPr lang="lt-LT"/>
            </a:p>
          </p:txBody>
        </p:sp>
      </p:grpSp>
      <p:grpSp>
        <p:nvGrpSpPr>
          <p:cNvPr id="15" name="Group 267"/>
          <p:cNvGrpSpPr>
            <a:grpSpLocks/>
          </p:cNvGrpSpPr>
          <p:nvPr/>
        </p:nvGrpSpPr>
        <p:grpSpPr bwMode="auto">
          <a:xfrm>
            <a:off x="1371600" y="4379913"/>
            <a:ext cx="1087438" cy="954087"/>
            <a:chOff x="2400" y="2903"/>
            <a:chExt cx="685" cy="601"/>
          </a:xfrm>
        </p:grpSpPr>
        <p:sp>
          <p:nvSpPr>
            <p:cNvPr id="145676" name="Oval 268"/>
            <p:cNvSpPr>
              <a:spLocks noChangeArrowheads="1"/>
            </p:cNvSpPr>
            <p:nvPr/>
          </p:nvSpPr>
          <p:spPr bwMode="auto">
            <a:xfrm rot="-1575593">
              <a:off x="2676" y="2903"/>
              <a:ext cx="385" cy="276"/>
            </a:xfrm>
            <a:prstGeom prst="ellipse">
              <a:avLst/>
            </a:prstGeom>
            <a:solidFill>
              <a:srgbClr val="99CCFF"/>
            </a:solidFill>
            <a:ln w="9525">
              <a:noFill/>
              <a:round/>
              <a:headEnd/>
              <a:tailEnd/>
            </a:ln>
            <a:effectLst/>
          </p:spPr>
          <p:txBody>
            <a:bodyPr wrap="none" anchor="ctr"/>
            <a:lstStyle/>
            <a:p>
              <a:endParaRPr lang="lt-LT"/>
            </a:p>
          </p:txBody>
        </p:sp>
        <p:sp>
          <p:nvSpPr>
            <p:cNvPr id="145677" name="Oval 269"/>
            <p:cNvSpPr>
              <a:spLocks noChangeArrowheads="1"/>
            </p:cNvSpPr>
            <p:nvPr/>
          </p:nvSpPr>
          <p:spPr bwMode="auto">
            <a:xfrm rot="-1575593">
              <a:off x="2424" y="3131"/>
              <a:ext cx="565" cy="277"/>
            </a:xfrm>
            <a:prstGeom prst="ellipse">
              <a:avLst/>
            </a:prstGeom>
            <a:solidFill>
              <a:srgbClr val="99CCFF"/>
            </a:solidFill>
            <a:ln w="9525">
              <a:noFill/>
              <a:round/>
              <a:headEnd/>
              <a:tailEnd/>
            </a:ln>
            <a:effectLst/>
          </p:spPr>
          <p:txBody>
            <a:bodyPr wrap="none" anchor="ctr"/>
            <a:lstStyle/>
            <a:p>
              <a:endParaRPr lang="lt-LT"/>
            </a:p>
          </p:txBody>
        </p:sp>
        <p:sp>
          <p:nvSpPr>
            <p:cNvPr id="145678" name="Line 270"/>
            <p:cNvSpPr>
              <a:spLocks noChangeShapeType="1"/>
            </p:cNvSpPr>
            <p:nvPr/>
          </p:nvSpPr>
          <p:spPr bwMode="auto">
            <a:xfrm>
              <a:off x="2400" y="2963"/>
              <a:ext cx="0" cy="541"/>
            </a:xfrm>
            <a:prstGeom prst="line">
              <a:avLst/>
            </a:prstGeom>
            <a:noFill/>
            <a:ln w="9525">
              <a:solidFill>
                <a:schemeClr val="tx1"/>
              </a:solidFill>
              <a:round/>
              <a:headEnd/>
              <a:tailEnd/>
            </a:ln>
            <a:effectLst/>
          </p:spPr>
          <p:txBody>
            <a:bodyPr/>
            <a:lstStyle/>
            <a:p>
              <a:endParaRPr lang="lt-LT"/>
            </a:p>
          </p:txBody>
        </p:sp>
        <p:sp>
          <p:nvSpPr>
            <p:cNvPr id="145679" name="Line 271"/>
            <p:cNvSpPr>
              <a:spLocks noChangeShapeType="1"/>
            </p:cNvSpPr>
            <p:nvPr/>
          </p:nvSpPr>
          <p:spPr bwMode="auto">
            <a:xfrm>
              <a:off x="2400" y="3504"/>
              <a:ext cx="685" cy="0"/>
            </a:xfrm>
            <a:prstGeom prst="line">
              <a:avLst/>
            </a:prstGeom>
            <a:noFill/>
            <a:ln w="9525">
              <a:solidFill>
                <a:schemeClr val="tx1"/>
              </a:solidFill>
              <a:round/>
              <a:headEnd/>
              <a:tailEnd/>
            </a:ln>
            <a:effectLst/>
          </p:spPr>
          <p:txBody>
            <a:bodyPr/>
            <a:lstStyle/>
            <a:p>
              <a:endParaRPr lang="lt-LT"/>
            </a:p>
          </p:txBody>
        </p:sp>
        <p:grpSp>
          <p:nvGrpSpPr>
            <p:cNvPr id="16" name="Group 272"/>
            <p:cNvGrpSpPr>
              <a:grpSpLocks/>
            </p:cNvGrpSpPr>
            <p:nvPr/>
          </p:nvGrpSpPr>
          <p:grpSpPr bwMode="auto">
            <a:xfrm>
              <a:off x="2479" y="3107"/>
              <a:ext cx="432" cy="337"/>
              <a:chOff x="1611" y="1776"/>
              <a:chExt cx="1728" cy="1344"/>
            </a:xfrm>
          </p:grpSpPr>
          <p:sp>
            <p:nvSpPr>
              <p:cNvPr id="145681" name="Oval 273"/>
              <p:cNvSpPr>
                <a:spLocks noChangeArrowheads="1"/>
              </p:cNvSpPr>
              <p:nvPr/>
            </p:nvSpPr>
            <p:spPr bwMode="auto">
              <a:xfrm>
                <a:off x="1755"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2" name="Oval 274"/>
              <p:cNvSpPr>
                <a:spLocks noChangeArrowheads="1"/>
              </p:cNvSpPr>
              <p:nvPr/>
            </p:nvSpPr>
            <p:spPr bwMode="auto">
              <a:xfrm>
                <a:off x="1851" y="283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3" name="Oval 275"/>
              <p:cNvSpPr>
                <a:spLocks noChangeArrowheads="1"/>
              </p:cNvSpPr>
              <p:nvPr/>
            </p:nvSpPr>
            <p:spPr bwMode="auto">
              <a:xfrm>
                <a:off x="194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4" name="Oval 276"/>
              <p:cNvSpPr>
                <a:spLocks noChangeArrowheads="1"/>
              </p:cNvSpPr>
              <p:nvPr/>
            </p:nvSpPr>
            <p:spPr bwMode="auto">
              <a:xfrm>
                <a:off x="194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5" name="Oval 277"/>
              <p:cNvSpPr>
                <a:spLocks noChangeArrowheads="1"/>
              </p:cNvSpPr>
              <p:nvPr/>
            </p:nvSpPr>
            <p:spPr bwMode="auto">
              <a:xfrm>
                <a:off x="1611" y="29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6" name="Oval 278"/>
              <p:cNvSpPr>
                <a:spLocks noChangeArrowheads="1"/>
              </p:cNvSpPr>
              <p:nvPr/>
            </p:nvSpPr>
            <p:spPr bwMode="auto">
              <a:xfrm>
                <a:off x="1659"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7" name="Oval 279"/>
              <p:cNvSpPr>
                <a:spLocks noChangeArrowheads="1"/>
              </p:cNvSpPr>
              <p:nvPr/>
            </p:nvSpPr>
            <p:spPr bwMode="auto">
              <a:xfrm>
                <a:off x="2331" y="292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8" name="Oval 280"/>
              <p:cNvSpPr>
                <a:spLocks noChangeArrowheads="1"/>
              </p:cNvSpPr>
              <p:nvPr/>
            </p:nvSpPr>
            <p:spPr bwMode="auto">
              <a:xfrm>
                <a:off x="1899" y="30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89" name="Oval 281"/>
              <p:cNvSpPr>
                <a:spLocks noChangeArrowheads="1"/>
              </p:cNvSpPr>
              <p:nvPr/>
            </p:nvSpPr>
            <p:spPr bwMode="auto">
              <a:xfrm>
                <a:off x="2091" y="288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0" name="Oval 282"/>
              <p:cNvSpPr>
                <a:spLocks noChangeArrowheads="1"/>
              </p:cNvSpPr>
              <p:nvPr/>
            </p:nvSpPr>
            <p:spPr bwMode="auto">
              <a:xfrm>
                <a:off x="2331"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1" name="Oval 283"/>
              <p:cNvSpPr>
                <a:spLocks noChangeArrowheads="1"/>
              </p:cNvSpPr>
              <p:nvPr/>
            </p:nvSpPr>
            <p:spPr bwMode="auto">
              <a:xfrm>
                <a:off x="2427" y="254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2" name="Oval 284"/>
              <p:cNvSpPr>
                <a:spLocks noChangeArrowheads="1"/>
              </p:cNvSpPr>
              <p:nvPr/>
            </p:nvSpPr>
            <p:spPr bwMode="auto">
              <a:xfrm>
                <a:off x="2523"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3" name="Oval 285"/>
              <p:cNvSpPr>
                <a:spLocks noChangeArrowheads="1"/>
              </p:cNvSpPr>
              <p:nvPr/>
            </p:nvSpPr>
            <p:spPr bwMode="auto">
              <a:xfrm>
                <a:off x="2523" y="240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4" name="Oval 286"/>
              <p:cNvSpPr>
                <a:spLocks noChangeArrowheads="1"/>
              </p:cNvSpPr>
              <p:nvPr/>
            </p:nvSpPr>
            <p:spPr bwMode="auto">
              <a:xfrm>
                <a:off x="218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5" name="Oval 287"/>
              <p:cNvSpPr>
                <a:spLocks noChangeArrowheads="1"/>
              </p:cNvSpPr>
              <p:nvPr/>
            </p:nvSpPr>
            <p:spPr bwMode="auto">
              <a:xfrm>
                <a:off x="223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6" name="Oval 288"/>
              <p:cNvSpPr>
                <a:spLocks noChangeArrowheads="1"/>
              </p:cNvSpPr>
              <p:nvPr/>
            </p:nvSpPr>
            <p:spPr bwMode="auto">
              <a:xfrm>
                <a:off x="2907" y="249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7" name="Oval 289"/>
              <p:cNvSpPr>
                <a:spLocks noChangeArrowheads="1"/>
              </p:cNvSpPr>
              <p:nvPr/>
            </p:nvSpPr>
            <p:spPr bwMode="auto">
              <a:xfrm>
                <a:off x="2475" y="278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8" name="Oval 290"/>
              <p:cNvSpPr>
                <a:spLocks noChangeArrowheads="1"/>
              </p:cNvSpPr>
              <p:nvPr/>
            </p:nvSpPr>
            <p:spPr bwMode="auto">
              <a:xfrm>
                <a:off x="2667" y="259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699" name="Oval 291"/>
              <p:cNvSpPr>
                <a:spLocks noChangeArrowheads="1"/>
              </p:cNvSpPr>
              <p:nvPr/>
            </p:nvSpPr>
            <p:spPr bwMode="auto">
              <a:xfrm>
                <a:off x="2091"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0" name="Oval 292"/>
              <p:cNvSpPr>
                <a:spLocks noChangeArrowheads="1"/>
              </p:cNvSpPr>
              <p:nvPr/>
            </p:nvSpPr>
            <p:spPr bwMode="auto">
              <a:xfrm>
                <a:off x="209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1" name="Oval 293"/>
              <p:cNvSpPr>
                <a:spLocks noChangeArrowheads="1"/>
              </p:cNvSpPr>
              <p:nvPr/>
            </p:nvSpPr>
            <p:spPr bwMode="auto">
              <a:xfrm>
                <a:off x="2331"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2" name="Oval 294"/>
              <p:cNvSpPr>
                <a:spLocks noChangeArrowheads="1"/>
              </p:cNvSpPr>
              <p:nvPr/>
            </p:nvSpPr>
            <p:spPr bwMode="auto">
              <a:xfrm>
                <a:off x="2715"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3" name="Oval 295"/>
              <p:cNvSpPr>
                <a:spLocks noChangeArrowheads="1"/>
              </p:cNvSpPr>
              <p:nvPr/>
            </p:nvSpPr>
            <p:spPr bwMode="auto">
              <a:xfrm>
                <a:off x="2907" y="230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4" name="Oval 296"/>
              <p:cNvSpPr>
                <a:spLocks noChangeArrowheads="1"/>
              </p:cNvSpPr>
              <p:nvPr/>
            </p:nvSpPr>
            <p:spPr bwMode="auto">
              <a:xfrm>
                <a:off x="2715"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5" name="Oval 297"/>
              <p:cNvSpPr>
                <a:spLocks noChangeArrowheads="1"/>
              </p:cNvSpPr>
              <p:nvPr/>
            </p:nvSpPr>
            <p:spPr bwMode="auto">
              <a:xfrm>
                <a:off x="2619"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6" name="Oval 298"/>
              <p:cNvSpPr>
                <a:spLocks noChangeArrowheads="1"/>
              </p:cNvSpPr>
              <p:nvPr/>
            </p:nvSpPr>
            <p:spPr bwMode="auto">
              <a:xfrm>
                <a:off x="2811" y="196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7" name="Oval 299"/>
              <p:cNvSpPr>
                <a:spLocks noChangeArrowheads="1"/>
              </p:cNvSpPr>
              <p:nvPr/>
            </p:nvSpPr>
            <p:spPr bwMode="auto">
              <a:xfrm>
                <a:off x="2619"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8" name="Oval 300"/>
              <p:cNvSpPr>
                <a:spLocks noChangeArrowheads="1"/>
              </p:cNvSpPr>
              <p:nvPr/>
            </p:nvSpPr>
            <p:spPr bwMode="auto">
              <a:xfrm>
                <a:off x="2427" y="206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09" name="Oval 301"/>
              <p:cNvSpPr>
                <a:spLocks noChangeArrowheads="1"/>
              </p:cNvSpPr>
              <p:nvPr/>
            </p:nvSpPr>
            <p:spPr bwMode="auto">
              <a:xfrm>
                <a:off x="2955" y="216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0" name="Oval 302"/>
              <p:cNvSpPr>
                <a:spLocks noChangeArrowheads="1"/>
              </p:cNvSpPr>
              <p:nvPr/>
            </p:nvSpPr>
            <p:spPr bwMode="auto">
              <a:xfrm>
                <a:off x="285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1" name="Oval 303"/>
              <p:cNvSpPr>
                <a:spLocks noChangeArrowheads="1"/>
              </p:cNvSpPr>
              <p:nvPr/>
            </p:nvSpPr>
            <p:spPr bwMode="auto">
              <a:xfrm>
                <a:off x="2187" y="244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2" name="Oval 304"/>
              <p:cNvSpPr>
                <a:spLocks noChangeArrowheads="1"/>
              </p:cNvSpPr>
              <p:nvPr/>
            </p:nvSpPr>
            <p:spPr bwMode="auto">
              <a:xfrm>
                <a:off x="2427" y="1824"/>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3" name="Oval 305"/>
              <p:cNvSpPr>
                <a:spLocks noChangeArrowheads="1"/>
              </p:cNvSpPr>
              <p:nvPr/>
            </p:nvSpPr>
            <p:spPr bwMode="auto">
              <a:xfrm>
                <a:off x="2331"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4" name="Oval 306"/>
              <p:cNvSpPr>
                <a:spLocks noChangeArrowheads="1"/>
              </p:cNvSpPr>
              <p:nvPr/>
            </p:nvSpPr>
            <p:spPr bwMode="auto">
              <a:xfrm>
                <a:off x="2667" y="273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5" name="Oval 307"/>
              <p:cNvSpPr>
                <a:spLocks noChangeArrowheads="1"/>
              </p:cNvSpPr>
              <p:nvPr/>
            </p:nvSpPr>
            <p:spPr bwMode="auto">
              <a:xfrm>
                <a:off x="3099" y="220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6" name="Oval 308"/>
              <p:cNvSpPr>
                <a:spLocks noChangeArrowheads="1"/>
              </p:cNvSpPr>
              <p:nvPr/>
            </p:nvSpPr>
            <p:spPr bwMode="auto">
              <a:xfrm>
                <a:off x="3003" y="1920"/>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7" name="Oval 309"/>
              <p:cNvSpPr>
                <a:spLocks noChangeArrowheads="1"/>
              </p:cNvSpPr>
              <p:nvPr/>
            </p:nvSpPr>
            <p:spPr bwMode="auto">
              <a:xfrm>
                <a:off x="3147" y="201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8" name="Oval 310"/>
              <p:cNvSpPr>
                <a:spLocks noChangeArrowheads="1"/>
              </p:cNvSpPr>
              <p:nvPr/>
            </p:nvSpPr>
            <p:spPr bwMode="auto">
              <a:xfrm>
                <a:off x="3099" y="1776"/>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19" name="Oval 311"/>
              <p:cNvSpPr>
                <a:spLocks noChangeArrowheads="1"/>
              </p:cNvSpPr>
              <p:nvPr/>
            </p:nvSpPr>
            <p:spPr bwMode="auto">
              <a:xfrm>
                <a:off x="3099" y="235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20" name="Oval 312"/>
              <p:cNvSpPr>
                <a:spLocks noChangeArrowheads="1"/>
              </p:cNvSpPr>
              <p:nvPr/>
            </p:nvSpPr>
            <p:spPr bwMode="auto">
              <a:xfrm>
                <a:off x="2907" y="2688"/>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21" name="Oval 313"/>
              <p:cNvSpPr>
                <a:spLocks noChangeArrowheads="1"/>
              </p:cNvSpPr>
              <p:nvPr/>
            </p:nvSpPr>
            <p:spPr bwMode="auto">
              <a:xfrm>
                <a:off x="3243" y="187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22" name="Oval 314"/>
              <p:cNvSpPr>
                <a:spLocks noChangeArrowheads="1"/>
              </p:cNvSpPr>
              <p:nvPr/>
            </p:nvSpPr>
            <p:spPr bwMode="auto">
              <a:xfrm>
                <a:off x="3291" y="2112"/>
                <a:ext cx="48" cy="48"/>
              </a:xfrm>
              <a:prstGeom prst="ellipse">
                <a:avLst/>
              </a:prstGeom>
              <a:solidFill>
                <a:srgbClr val="339933"/>
              </a:solidFill>
              <a:ln w="9525">
                <a:solidFill>
                  <a:schemeClr val="tx1"/>
                </a:solidFill>
                <a:round/>
                <a:headEnd/>
                <a:tailEnd/>
              </a:ln>
              <a:effectLst/>
            </p:spPr>
            <p:txBody>
              <a:bodyPr wrap="none" anchor="ctr"/>
              <a:lstStyle/>
              <a:p>
                <a:endParaRPr lang="lt-LT"/>
              </a:p>
            </p:txBody>
          </p:sp>
        </p:grpSp>
        <p:sp>
          <p:nvSpPr>
            <p:cNvPr id="145723" name="Rectangle 315"/>
            <p:cNvSpPr>
              <a:spLocks noChangeArrowheads="1"/>
            </p:cNvSpPr>
            <p:nvPr/>
          </p:nvSpPr>
          <p:spPr bwMode="auto">
            <a:xfrm>
              <a:off x="2724" y="301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24" name="Rectangle 316"/>
            <p:cNvSpPr>
              <a:spLocks noChangeArrowheads="1"/>
            </p:cNvSpPr>
            <p:nvPr/>
          </p:nvSpPr>
          <p:spPr bwMode="auto">
            <a:xfrm>
              <a:off x="2700" y="304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25" name="Rectangle 317"/>
            <p:cNvSpPr>
              <a:spLocks noChangeArrowheads="1"/>
            </p:cNvSpPr>
            <p:nvPr/>
          </p:nvSpPr>
          <p:spPr bwMode="auto">
            <a:xfrm>
              <a:off x="2761" y="298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26" name="Rectangle 318"/>
            <p:cNvSpPr>
              <a:spLocks noChangeArrowheads="1"/>
            </p:cNvSpPr>
            <p:nvPr/>
          </p:nvSpPr>
          <p:spPr bwMode="auto">
            <a:xfrm>
              <a:off x="2773" y="299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27" name="Rectangle 319"/>
            <p:cNvSpPr>
              <a:spLocks noChangeArrowheads="1"/>
            </p:cNvSpPr>
            <p:nvPr/>
          </p:nvSpPr>
          <p:spPr bwMode="auto">
            <a:xfrm>
              <a:off x="2736" y="3047"/>
              <a:ext cx="13"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28" name="Rectangle 320"/>
            <p:cNvSpPr>
              <a:spLocks noChangeArrowheads="1"/>
            </p:cNvSpPr>
            <p:nvPr/>
          </p:nvSpPr>
          <p:spPr bwMode="auto">
            <a:xfrm>
              <a:off x="2712" y="308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29" name="Oval 321"/>
            <p:cNvSpPr>
              <a:spLocks noChangeArrowheads="1"/>
            </p:cNvSpPr>
            <p:nvPr/>
          </p:nvSpPr>
          <p:spPr bwMode="auto">
            <a:xfrm>
              <a:off x="2773" y="3023"/>
              <a:ext cx="12" cy="12"/>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30" name="Rectangle 322"/>
            <p:cNvSpPr>
              <a:spLocks noChangeArrowheads="1"/>
            </p:cNvSpPr>
            <p:nvPr/>
          </p:nvSpPr>
          <p:spPr bwMode="auto">
            <a:xfrm>
              <a:off x="2749" y="307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1" name="Rectangle 323"/>
            <p:cNvSpPr>
              <a:spLocks noChangeArrowheads="1"/>
            </p:cNvSpPr>
            <p:nvPr/>
          </p:nvSpPr>
          <p:spPr bwMode="auto">
            <a:xfrm>
              <a:off x="2833" y="295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2" name="Rectangle 324"/>
            <p:cNvSpPr>
              <a:spLocks noChangeArrowheads="1"/>
            </p:cNvSpPr>
            <p:nvPr/>
          </p:nvSpPr>
          <p:spPr bwMode="auto">
            <a:xfrm>
              <a:off x="2809" y="298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3" name="Rectangle 325"/>
            <p:cNvSpPr>
              <a:spLocks noChangeArrowheads="1"/>
            </p:cNvSpPr>
            <p:nvPr/>
          </p:nvSpPr>
          <p:spPr bwMode="auto">
            <a:xfrm>
              <a:off x="2869" y="2975"/>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4" name="Rectangle 326"/>
            <p:cNvSpPr>
              <a:spLocks noChangeArrowheads="1"/>
            </p:cNvSpPr>
            <p:nvPr/>
          </p:nvSpPr>
          <p:spPr bwMode="auto">
            <a:xfrm>
              <a:off x="2809" y="305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5" name="Rectangle 327"/>
            <p:cNvSpPr>
              <a:spLocks noChangeArrowheads="1"/>
            </p:cNvSpPr>
            <p:nvPr/>
          </p:nvSpPr>
          <p:spPr bwMode="auto">
            <a:xfrm>
              <a:off x="2845" y="298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6" name="Rectangle 328"/>
            <p:cNvSpPr>
              <a:spLocks noChangeArrowheads="1"/>
            </p:cNvSpPr>
            <p:nvPr/>
          </p:nvSpPr>
          <p:spPr bwMode="auto">
            <a:xfrm>
              <a:off x="2821" y="302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7" name="Rectangle 329"/>
            <p:cNvSpPr>
              <a:spLocks noChangeArrowheads="1"/>
            </p:cNvSpPr>
            <p:nvPr/>
          </p:nvSpPr>
          <p:spPr bwMode="auto">
            <a:xfrm>
              <a:off x="2881" y="301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8" name="Rectangle 330"/>
            <p:cNvSpPr>
              <a:spLocks noChangeArrowheads="1"/>
            </p:cNvSpPr>
            <p:nvPr/>
          </p:nvSpPr>
          <p:spPr bwMode="auto">
            <a:xfrm>
              <a:off x="2857" y="3035"/>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39" name="Rectangle 331"/>
            <p:cNvSpPr>
              <a:spLocks noChangeArrowheads="1"/>
            </p:cNvSpPr>
            <p:nvPr/>
          </p:nvSpPr>
          <p:spPr bwMode="auto">
            <a:xfrm>
              <a:off x="2785" y="307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0" name="Oval 332"/>
            <p:cNvSpPr>
              <a:spLocks noChangeArrowheads="1"/>
            </p:cNvSpPr>
            <p:nvPr/>
          </p:nvSpPr>
          <p:spPr bwMode="auto">
            <a:xfrm>
              <a:off x="2821" y="3095"/>
              <a:ext cx="12" cy="12"/>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41" name="Rectangle 333"/>
            <p:cNvSpPr>
              <a:spLocks noChangeArrowheads="1"/>
            </p:cNvSpPr>
            <p:nvPr/>
          </p:nvSpPr>
          <p:spPr bwMode="auto">
            <a:xfrm>
              <a:off x="2797" y="310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2" name="Oval 334"/>
            <p:cNvSpPr>
              <a:spLocks noChangeArrowheads="1"/>
            </p:cNvSpPr>
            <p:nvPr/>
          </p:nvSpPr>
          <p:spPr bwMode="auto">
            <a:xfrm>
              <a:off x="2881" y="3047"/>
              <a:ext cx="12" cy="12"/>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43" name="Rectangle 335"/>
            <p:cNvSpPr>
              <a:spLocks noChangeArrowheads="1"/>
            </p:cNvSpPr>
            <p:nvPr/>
          </p:nvSpPr>
          <p:spPr bwMode="auto">
            <a:xfrm>
              <a:off x="2917" y="307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4" name="Rectangle 336"/>
            <p:cNvSpPr>
              <a:spLocks noChangeArrowheads="1"/>
            </p:cNvSpPr>
            <p:nvPr/>
          </p:nvSpPr>
          <p:spPr bwMode="auto">
            <a:xfrm>
              <a:off x="2893" y="308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5" name="Rectangle 337"/>
            <p:cNvSpPr>
              <a:spLocks noChangeArrowheads="1"/>
            </p:cNvSpPr>
            <p:nvPr/>
          </p:nvSpPr>
          <p:spPr bwMode="auto">
            <a:xfrm>
              <a:off x="2857" y="308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6" name="Rectangle 338"/>
            <p:cNvSpPr>
              <a:spLocks noChangeArrowheads="1"/>
            </p:cNvSpPr>
            <p:nvPr/>
          </p:nvSpPr>
          <p:spPr bwMode="auto">
            <a:xfrm>
              <a:off x="2857" y="310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7" name="Rectangle 339"/>
            <p:cNvSpPr>
              <a:spLocks noChangeArrowheads="1"/>
            </p:cNvSpPr>
            <p:nvPr/>
          </p:nvSpPr>
          <p:spPr bwMode="auto">
            <a:xfrm>
              <a:off x="2905" y="310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48" name="Oval 340"/>
            <p:cNvSpPr>
              <a:spLocks noChangeArrowheads="1"/>
            </p:cNvSpPr>
            <p:nvPr/>
          </p:nvSpPr>
          <p:spPr bwMode="auto">
            <a:xfrm>
              <a:off x="2929" y="2963"/>
              <a:ext cx="12" cy="12"/>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49" name="Rectangle 341"/>
            <p:cNvSpPr>
              <a:spLocks noChangeArrowheads="1"/>
            </p:cNvSpPr>
            <p:nvPr/>
          </p:nvSpPr>
          <p:spPr bwMode="auto">
            <a:xfrm>
              <a:off x="2905" y="299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0" name="Rectangle 342"/>
            <p:cNvSpPr>
              <a:spLocks noChangeArrowheads="1"/>
            </p:cNvSpPr>
            <p:nvPr/>
          </p:nvSpPr>
          <p:spPr bwMode="auto">
            <a:xfrm>
              <a:off x="2965" y="298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1" name="Rectangle 343"/>
            <p:cNvSpPr>
              <a:spLocks noChangeArrowheads="1"/>
            </p:cNvSpPr>
            <p:nvPr/>
          </p:nvSpPr>
          <p:spPr bwMode="auto">
            <a:xfrm>
              <a:off x="2941" y="299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2" name="Rectangle 344"/>
            <p:cNvSpPr>
              <a:spLocks noChangeArrowheads="1"/>
            </p:cNvSpPr>
            <p:nvPr/>
          </p:nvSpPr>
          <p:spPr bwMode="auto">
            <a:xfrm>
              <a:off x="2917" y="3035"/>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3" name="Rectangle 345"/>
            <p:cNvSpPr>
              <a:spLocks noChangeArrowheads="1"/>
            </p:cNvSpPr>
            <p:nvPr/>
          </p:nvSpPr>
          <p:spPr bwMode="auto">
            <a:xfrm>
              <a:off x="2953" y="3035"/>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4" name="Rectangle 346"/>
            <p:cNvSpPr>
              <a:spLocks noChangeArrowheads="1"/>
            </p:cNvSpPr>
            <p:nvPr/>
          </p:nvSpPr>
          <p:spPr bwMode="auto">
            <a:xfrm>
              <a:off x="2773" y="310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5" name="Rectangle 347"/>
            <p:cNvSpPr>
              <a:spLocks noChangeArrowheads="1"/>
            </p:cNvSpPr>
            <p:nvPr/>
          </p:nvSpPr>
          <p:spPr bwMode="auto">
            <a:xfrm>
              <a:off x="2749" y="310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6" name="Rectangle 348"/>
            <p:cNvSpPr>
              <a:spLocks noChangeArrowheads="1"/>
            </p:cNvSpPr>
            <p:nvPr/>
          </p:nvSpPr>
          <p:spPr bwMode="auto">
            <a:xfrm>
              <a:off x="2785" y="314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7" name="Rectangle 349"/>
            <p:cNvSpPr>
              <a:spLocks noChangeArrowheads="1"/>
            </p:cNvSpPr>
            <p:nvPr/>
          </p:nvSpPr>
          <p:spPr bwMode="auto">
            <a:xfrm>
              <a:off x="2736" y="3143"/>
              <a:ext cx="13"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8" name="Rectangle 350"/>
            <p:cNvSpPr>
              <a:spLocks noChangeArrowheads="1"/>
            </p:cNvSpPr>
            <p:nvPr/>
          </p:nvSpPr>
          <p:spPr bwMode="auto">
            <a:xfrm>
              <a:off x="2821" y="311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59" name="Rectangle 351"/>
            <p:cNvSpPr>
              <a:spLocks noChangeArrowheads="1"/>
            </p:cNvSpPr>
            <p:nvPr/>
          </p:nvSpPr>
          <p:spPr bwMode="auto">
            <a:xfrm>
              <a:off x="2833" y="313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0" name="Rectangle 352"/>
            <p:cNvSpPr>
              <a:spLocks noChangeArrowheads="1"/>
            </p:cNvSpPr>
            <p:nvPr/>
          </p:nvSpPr>
          <p:spPr bwMode="auto">
            <a:xfrm>
              <a:off x="2712" y="311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1" name="Oval 353"/>
            <p:cNvSpPr>
              <a:spLocks noChangeArrowheads="1"/>
            </p:cNvSpPr>
            <p:nvPr/>
          </p:nvSpPr>
          <p:spPr bwMode="auto">
            <a:xfrm>
              <a:off x="2869" y="2915"/>
              <a:ext cx="12" cy="12"/>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62" name="Rectangle 354"/>
            <p:cNvSpPr>
              <a:spLocks noChangeArrowheads="1"/>
            </p:cNvSpPr>
            <p:nvPr/>
          </p:nvSpPr>
          <p:spPr bwMode="auto">
            <a:xfrm>
              <a:off x="2905" y="2915"/>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3" name="Rectangle 355"/>
            <p:cNvSpPr>
              <a:spLocks noChangeArrowheads="1"/>
            </p:cNvSpPr>
            <p:nvPr/>
          </p:nvSpPr>
          <p:spPr bwMode="auto">
            <a:xfrm>
              <a:off x="2881" y="2951"/>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4" name="Rectangle 356"/>
            <p:cNvSpPr>
              <a:spLocks noChangeArrowheads="1"/>
            </p:cNvSpPr>
            <p:nvPr/>
          </p:nvSpPr>
          <p:spPr bwMode="auto">
            <a:xfrm>
              <a:off x="2965" y="293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5" name="Rectangle 357"/>
            <p:cNvSpPr>
              <a:spLocks noChangeArrowheads="1"/>
            </p:cNvSpPr>
            <p:nvPr/>
          </p:nvSpPr>
          <p:spPr bwMode="auto">
            <a:xfrm>
              <a:off x="2917" y="293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6" name="Rectangle 358"/>
            <p:cNvSpPr>
              <a:spLocks noChangeArrowheads="1"/>
            </p:cNvSpPr>
            <p:nvPr/>
          </p:nvSpPr>
          <p:spPr bwMode="auto">
            <a:xfrm>
              <a:off x="2977" y="3047"/>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7" name="Rectangle 359"/>
            <p:cNvSpPr>
              <a:spLocks noChangeArrowheads="1"/>
            </p:cNvSpPr>
            <p:nvPr/>
          </p:nvSpPr>
          <p:spPr bwMode="auto">
            <a:xfrm>
              <a:off x="2953" y="308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8" name="Rectangle 360"/>
            <p:cNvSpPr>
              <a:spLocks noChangeArrowheads="1"/>
            </p:cNvSpPr>
            <p:nvPr/>
          </p:nvSpPr>
          <p:spPr bwMode="auto">
            <a:xfrm>
              <a:off x="2989" y="308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69" name="Rectangle 361"/>
            <p:cNvSpPr>
              <a:spLocks noChangeArrowheads="1"/>
            </p:cNvSpPr>
            <p:nvPr/>
          </p:nvSpPr>
          <p:spPr bwMode="auto">
            <a:xfrm>
              <a:off x="2965" y="3119"/>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145770" name="Oval 362"/>
            <p:cNvSpPr>
              <a:spLocks noChangeArrowheads="1"/>
            </p:cNvSpPr>
            <p:nvPr/>
          </p:nvSpPr>
          <p:spPr bwMode="auto">
            <a:xfrm>
              <a:off x="3001" y="3023"/>
              <a:ext cx="12" cy="12"/>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145771" name="Rectangle 363"/>
            <p:cNvSpPr>
              <a:spLocks noChangeArrowheads="1"/>
            </p:cNvSpPr>
            <p:nvPr/>
          </p:nvSpPr>
          <p:spPr bwMode="auto">
            <a:xfrm>
              <a:off x="2893" y="3143"/>
              <a:ext cx="12" cy="12"/>
            </a:xfrm>
            <a:prstGeom prst="rect">
              <a:avLst/>
            </a:prstGeom>
            <a:solidFill>
              <a:srgbClr val="FFFFCC"/>
            </a:solidFill>
            <a:ln w="9525">
              <a:solidFill>
                <a:schemeClr val="tx1"/>
              </a:solidFill>
              <a:miter lim="800000"/>
              <a:headEnd/>
              <a:tailEnd/>
            </a:ln>
            <a:effectLst/>
          </p:spPr>
          <p:txBody>
            <a:bodyPr wrap="none" anchor="ctr"/>
            <a:lstStyle/>
            <a:p>
              <a:endParaRPr lang="lt-LT"/>
            </a:p>
          </p:txBody>
        </p:sp>
      </p:grpSp>
      <p:sp>
        <p:nvSpPr>
          <p:cNvPr id="145772" name="Rectangle 364"/>
          <p:cNvSpPr>
            <a:spLocks noChangeArrowheads="1"/>
          </p:cNvSpPr>
          <p:nvPr/>
        </p:nvSpPr>
        <p:spPr bwMode="auto">
          <a:xfrm>
            <a:off x="395536" y="2895600"/>
            <a:ext cx="2627642" cy="338554"/>
          </a:xfrm>
          <a:prstGeom prst="rect">
            <a:avLst/>
          </a:prstGeom>
          <a:noFill/>
          <a:ln w="9525">
            <a:noFill/>
            <a:miter lim="800000"/>
            <a:headEnd/>
            <a:tailEnd/>
          </a:ln>
          <a:effectLst/>
        </p:spPr>
        <p:txBody>
          <a:bodyPr wrap="none">
            <a:spAutoFit/>
          </a:bodyPr>
          <a:lstStyle/>
          <a:p>
            <a:pPr marL="457200" indent="-457200">
              <a:buFontTx/>
              <a:buAutoNum type="arabicPeriod"/>
            </a:pPr>
            <a:r>
              <a:rPr lang="ru-RU" sz="1600" dirty="0" smtClean="0">
                <a:latin typeface="Verdana" pitchFamily="34" charset="0"/>
              </a:rPr>
              <a:t>Начальная модель</a:t>
            </a:r>
            <a:endParaRPr lang="en-US" sz="1600" dirty="0">
              <a:latin typeface="Verdana" pitchFamily="34" charset="0"/>
            </a:endParaRPr>
          </a:p>
        </p:txBody>
      </p:sp>
      <p:sp>
        <p:nvSpPr>
          <p:cNvPr id="145773" name="Rectangle 365"/>
          <p:cNvSpPr>
            <a:spLocks noChangeArrowheads="1"/>
          </p:cNvSpPr>
          <p:nvPr/>
        </p:nvSpPr>
        <p:spPr bwMode="auto">
          <a:xfrm>
            <a:off x="3048000" y="2895600"/>
            <a:ext cx="2514600" cy="830997"/>
          </a:xfrm>
          <a:prstGeom prst="rect">
            <a:avLst/>
          </a:prstGeom>
          <a:noFill/>
          <a:ln w="9525">
            <a:noFill/>
            <a:miter lim="800000"/>
            <a:headEnd/>
            <a:tailEnd/>
          </a:ln>
          <a:effectLst/>
        </p:spPr>
        <p:txBody>
          <a:bodyPr>
            <a:spAutoFit/>
          </a:bodyPr>
          <a:lstStyle/>
          <a:p>
            <a:pPr marL="457200" indent="-457200">
              <a:buFontTx/>
              <a:buAutoNum type="arabicPeriod" startAt="2"/>
            </a:pPr>
            <a:r>
              <a:rPr lang="ru-RU" sz="1600" dirty="0" smtClean="0">
                <a:latin typeface="Verdana" pitchFamily="34" charset="0"/>
              </a:rPr>
              <a:t>Новый химический класс</a:t>
            </a:r>
            <a:endParaRPr lang="en-US" sz="1600" dirty="0">
              <a:latin typeface="Verdana" pitchFamily="34" charset="0"/>
            </a:endParaRPr>
          </a:p>
        </p:txBody>
      </p:sp>
      <p:sp>
        <p:nvSpPr>
          <p:cNvPr id="145774" name="Rectangle 366"/>
          <p:cNvSpPr>
            <a:spLocks noChangeArrowheads="1"/>
          </p:cNvSpPr>
          <p:nvPr/>
        </p:nvSpPr>
        <p:spPr bwMode="auto">
          <a:xfrm>
            <a:off x="5791200" y="2895600"/>
            <a:ext cx="3048000" cy="584775"/>
          </a:xfrm>
          <a:prstGeom prst="rect">
            <a:avLst/>
          </a:prstGeom>
          <a:noFill/>
          <a:ln w="9525">
            <a:noFill/>
            <a:miter lim="800000"/>
            <a:headEnd/>
            <a:tailEnd/>
          </a:ln>
          <a:effectLst/>
        </p:spPr>
        <p:txBody>
          <a:bodyPr>
            <a:spAutoFit/>
          </a:bodyPr>
          <a:lstStyle/>
          <a:p>
            <a:pPr marL="457200" indent="-457200">
              <a:buFontTx/>
              <a:buAutoNum type="arabicPeriod" startAt="3"/>
            </a:pPr>
            <a:r>
              <a:rPr lang="ru-RU" sz="1600" dirty="0" smtClean="0">
                <a:latin typeface="Verdana" pitchFamily="34" charset="0"/>
              </a:rPr>
              <a:t>Рассчёты для новых молекул</a:t>
            </a:r>
            <a:endParaRPr lang="en-US" sz="1600" dirty="0">
              <a:latin typeface="Verdana" pitchFamily="34" charset="0"/>
            </a:endParaRPr>
          </a:p>
        </p:txBody>
      </p:sp>
      <p:sp>
        <p:nvSpPr>
          <p:cNvPr id="145775" name="Rectangle 367"/>
          <p:cNvSpPr>
            <a:spLocks noChangeArrowheads="1"/>
          </p:cNvSpPr>
          <p:nvPr/>
        </p:nvSpPr>
        <p:spPr bwMode="auto">
          <a:xfrm>
            <a:off x="5181600" y="5651500"/>
            <a:ext cx="3048000" cy="1077218"/>
          </a:xfrm>
          <a:prstGeom prst="rect">
            <a:avLst/>
          </a:prstGeom>
          <a:noFill/>
          <a:ln w="9525">
            <a:noFill/>
            <a:miter lim="800000"/>
            <a:headEnd/>
            <a:tailEnd/>
          </a:ln>
          <a:effectLst/>
        </p:spPr>
        <p:txBody>
          <a:bodyPr>
            <a:spAutoFit/>
          </a:bodyPr>
          <a:lstStyle/>
          <a:p>
            <a:pPr marL="457200" indent="-457200">
              <a:buFontTx/>
              <a:buAutoNum type="arabicPeriod" startAt="4"/>
            </a:pPr>
            <a:r>
              <a:rPr lang="ru-RU" sz="1600" dirty="0" smtClean="0">
                <a:latin typeface="Verdana" pitchFamily="34" charset="0"/>
              </a:rPr>
              <a:t>Добавление в базу измеренных значений для некоторых новых молекул</a:t>
            </a:r>
            <a:endParaRPr lang="en-US" sz="1600" dirty="0">
              <a:latin typeface="Verdana" pitchFamily="34" charset="0"/>
            </a:endParaRPr>
          </a:p>
        </p:txBody>
      </p:sp>
      <p:sp>
        <p:nvSpPr>
          <p:cNvPr id="145776" name="Rectangle 368"/>
          <p:cNvSpPr>
            <a:spLocks noChangeArrowheads="1"/>
          </p:cNvSpPr>
          <p:nvPr/>
        </p:nvSpPr>
        <p:spPr bwMode="auto">
          <a:xfrm>
            <a:off x="838200" y="5638800"/>
            <a:ext cx="3505200" cy="584775"/>
          </a:xfrm>
          <a:prstGeom prst="rect">
            <a:avLst/>
          </a:prstGeom>
          <a:noFill/>
          <a:ln w="9525">
            <a:noFill/>
            <a:miter lim="800000"/>
            <a:headEnd/>
            <a:tailEnd/>
          </a:ln>
          <a:effectLst/>
        </p:spPr>
        <p:txBody>
          <a:bodyPr>
            <a:spAutoFit/>
          </a:bodyPr>
          <a:lstStyle/>
          <a:p>
            <a:pPr marL="457200" indent="-457200">
              <a:buFontTx/>
              <a:buAutoNum type="arabicPeriod" startAt="5"/>
            </a:pPr>
            <a:r>
              <a:rPr lang="ru-RU" sz="1600" dirty="0" smtClean="0">
                <a:latin typeface="Verdana" pitchFamily="34" charset="0"/>
              </a:rPr>
              <a:t>Повторные рассчёты для новых молекул </a:t>
            </a:r>
            <a:endParaRPr lang="en-US" sz="1600" dirty="0">
              <a:latin typeface="Verdana" pitchFamily="34" charset="0"/>
            </a:endParaRPr>
          </a:p>
        </p:txBody>
      </p:sp>
      <p:sp>
        <p:nvSpPr>
          <p:cNvPr id="145777" name="AutoShape 369"/>
          <p:cNvSpPr>
            <a:spLocks noChangeArrowheads="1"/>
          </p:cNvSpPr>
          <p:nvPr/>
        </p:nvSpPr>
        <p:spPr bwMode="auto">
          <a:xfrm>
            <a:off x="2667000" y="1905000"/>
            <a:ext cx="304800" cy="381000"/>
          </a:xfrm>
          <a:prstGeom prst="rightArrow">
            <a:avLst>
              <a:gd name="adj1" fmla="val 50000"/>
              <a:gd name="adj2" fmla="val 25000"/>
            </a:avLst>
          </a:prstGeom>
          <a:solidFill>
            <a:srgbClr val="FFCC66"/>
          </a:solidFill>
          <a:ln w="9525">
            <a:solidFill>
              <a:srgbClr val="FFCC66"/>
            </a:solidFill>
            <a:miter lim="800000"/>
            <a:headEnd/>
            <a:tailEnd/>
          </a:ln>
          <a:effectLst/>
        </p:spPr>
        <p:txBody>
          <a:bodyPr wrap="none" anchor="ctr"/>
          <a:lstStyle/>
          <a:p>
            <a:endParaRPr lang="lt-LT"/>
          </a:p>
        </p:txBody>
      </p:sp>
      <p:sp>
        <p:nvSpPr>
          <p:cNvPr id="145778" name="AutoShape 370"/>
          <p:cNvSpPr>
            <a:spLocks noChangeArrowheads="1"/>
          </p:cNvSpPr>
          <p:nvPr/>
        </p:nvSpPr>
        <p:spPr bwMode="auto">
          <a:xfrm>
            <a:off x="5257800" y="1905000"/>
            <a:ext cx="304800" cy="381000"/>
          </a:xfrm>
          <a:prstGeom prst="rightArrow">
            <a:avLst>
              <a:gd name="adj1" fmla="val 50000"/>
              <a:gd name="adj2" fmla="val 25000"/>
            </a:avLst>
          </a:prstGeom>
          <a:solidFill>
            <a:srgbClr val="FFCC66"/>
          </a:solidFill>
          <a:ln w="9525">
            <a:solidFill>
              <a:srgbClr val="FFCC66"/>
            </a:solidFill>
            <a:miter lim="800000"/>
            <a:headEnd/>
            <a:tailEnd/>
          </a:ln>
          <a:effectLst/>
        </p:spPr>
        <p:txBody>
          <a:bodyPr wrap="none" anchor="ctr"/>
          <a:lstStyle/>
          <a:p>
            <a:endParaRPr lang="lt-LT"/>
          </a:p>
        </p:txBody>
      </p:sp>
      <p:sp>
        <p:nvSpPr>
          <p:cNvPr id="145779" name="AutoShape 371"/>
          <p:cNvSpPr>
            <a:spLocks noChangeArrowheads="1"/>
          </p:cNvSpPr>
          <p:nvPr/>
        </p:nvSpPr>
        <p:spPr bwMode="auto">
          <a:xfrm rot="5494018">
            <a:off x="6743700" y="3810000"/>
            <a:ext cx="304800" cy="381000"/>
          </a:xfrm>
          <a:prstGeom prst="rightArrow">
            <a:avLst>
              <a:gd name="adj1" fmla="val 50000"/>
              <a:gd name="adj2" fmla="val 25000"/>
            </a:avLst>
          </a:prstGeom>
          <a:solidFill>
            <a:srgbClr val="FFCC66"/>
          </a:solidFill>
          <a:ln w="9525">
            <a:solidFill>
              <a:srgbClr val="FFCC66"/>
            </a:solidFill>
            <a:miter lim="800000"/>
            <a:headEnd/>
            <a:tailEnd/>
          </a:ln>
          <a:effectLst/>
        </p:spPr>
        <p:txBody>
          <a:bodyPr wrap="none" anchor="ctr"/>
          <a:lstStyle/>
          <a:p>
            <a:endParaRPr lang="lt-LT"/>
          </a:p>
        </p:txBody>
      </p:sp>
      <p:sp>
        <p:nvSpPr>
          <p:cNvPr id="145780" name="AutoShape 372"/>
          <p:cNvSpPr>
            <a:spLocks noChangeArrowheads="1"/>
          </p:cNvSpPr>
          <p:nvPr/>
        </p:nvSpPr>
        <p:spPr bwMode="auto">
          <a:xfrm rot="-10786096">
            <a:off x="4800600" y="4724400"/>
            <a:ext cx="304800" cy="381000"/>
          </a:xfrm>
          <a:prstGeom prst="rightArrow">
            <a:avLst>
              <a:gd name="adj1" fmla="val 50000"/>
              <a:gd name="adj2" fmla="val 25000"/>
            </a:avLst>
          </a:prstGeom>
          <a:solidFill>
            <a:srgbClr val="FFCC66"/>
          </a:solidFill>
          <a:ln w="9525">
            <a:solidFill>
              <a:srgbClr val="FFCC66"/>
            </a:solidFill>
            <a:miter lim="800000"/>
            <a:headEnd/>
            <a:tailEnd/>
          </a:ln>
          <a:effectLst/>
        </p:spPr>
        <p:txBody>
          <a:bodyPr wrap="none" anchor="ctr"/>
          <a:lstStyle/>
          <a:p>
            <a:endParaRPr lang="lt-LT"/>
          </a:p>
        </p:txBody>
      </p:sp>
      <p:sp>
        <p:nvSpPr>
          <p:cNvPr id="145781" name="Text Box 373"/>
          <p:cNvSpPr txBox="1">
            <a:spLocks noChangeArrowheads="1"/>
          </p:cNvSpPr>
          <p:nvPr/>
        </p:nvSpPr>
        <p:spPr bwMode="auto">
          <a:xfrm>
            <a:off x="5795963" y="1484313"/>
            <a:ext cx="3149600" cy="1261884"/>
          </a:xfrm>
          <a:prstGeom prst="rect">
            <a:avLst/>
          </a:prstGeom>
          <a:solidFill>
            <a:schemeClr val="bg1">
              <a:alpha val="80000"/>
            </a:schemeClr>
          </a:solidFill>
          <a:ln w="9525">
            <a:noFill/>
            <a:miter lim="800000"/>
            <a:headEnd/>
            <a:tailEnd/>
          </a:ln>
          <a:effectLst/>
        </p:spPr>
        <p:txBody>
          <a:bodyPr>
            <a:spAutoFit/>
          </a:bodyPr>
          <a:lstStyle/>
          <a:p>
            <a:endParaRPr lang="en-US" sz="2000" dirty="0"/>
          </a:p>
          <a:p>
            <a:pPr algn="ctr"/>
            <a:r>
              <a:rPr lang="ru-RU" dirty="0" smtClean="0"/>
              <a:t>Высокий </a:t>
            </a:r>
            <a:r>
              <a:rPr lang="en-US" dirty="0" smtClean="0"/>
              <a:t>RMSE </a:t>
            </a:r>
            <a:endParaRPr lang="en-US" dirty="0"/>
          </a:p>
          <a:p>
            <a:pPr algn="ctr"/>
            <a:r>
              <a:rPr lang="ru-RU" dirty="0" smtClean="0"/>
              <a:t>Низкий</a:t>
            </a:r>
            <a:r>
              <a:rPr lang="en-US" dirty="0" smtClean="0"/>
              <a:t> SI</a:t>
            </a:r>
            <a:endParaRPr lang="ru-RU" dirty="0" smtClean="0"/>
          </a:p>
          <a:p>
            <a:pPr algn="ctr"/>
            <a:endParaRPr lang="en-US" sz="2000" dirty="0"/>
          </a:p>
        </p:txBody>
      </p:sp>
      <p:sp>
        <p:nvSpPr>
          <p:cNvPr id="145782" name="Text Box 374"/>
          <p:cNvSpPr txBox="1">
            <a:spLocks noChangeArrowheads="1"/>
          </p:cNvSpPr>
          <p:nvPr/>
        </p:nvSpPr>
        <p:spPr bwMode="auto">
          <a:xfrm>
            <a:off x="2627313" y="4221163"/>
            <a:ext cx="1873250" cy="1261884"/>
          </a:xfrm>
          <a:prstGeom prst="rect">
            <a:avLst/>
          </a:prstGeom>
          <a:solidFill>
            <a:schemeClr val="bg1">
              <a:alpha val="80000"/>
            </a:schemeClr>
          </a:solidFill>
          <a:ln w="9525">
            <a:noFill/>
            <a:miter lim="800000"/>
            <a:headEnd/>
            <a:tailEnd/>
          </a:ln>
          <a:effectLst/>
        </p:spPr>
        <p:txBody>
          <a:bodyPr wrap="square">
            <a:spAutoFit/>
          </a:bodyPr>
          <a:lstStyle/>
          <a:p>
            <a:endParaRPr lang="en-US" sz="2000" dirty="0"/>
          </a:p>
          <a:p>
            <a:pPr algn="ctr"/>
            <a:r>
              <a:rPr lang="ru-RU" dirty="0" smtClean="0"/>
              <a:t>Низкий</a:t>
            </a:r>
            <a:r>
              <a:rPr lang="en-US" dirty="0" smtClean="0"/>
              <a:t> </a:t>
            </a:r>
            <a:r>
              <a:rPr lang="en-US" dirty="0"/>
              <a:t>RMSE, </a:t>
            </a:r>
          </a:p>
          <a:p>
            <a:pPr algn="ctr"/>
            <a:r>
              <a:rPr lang="ru-RU" dirty="0" smtClean="0"/>
              <a:t>Высокий</a:t>
            </a:r>
            <a:r>
              <a:rPr lang="en-US" dirty="0" smtClean="0"/>
              <a:t> SI</a:t>
            </a:r>
            <a:endParaRPr lang="ru-RU" dirty="0" smtClean="0"/>
          </a:p>
          <a:p>
            <a:pPr algn="ctr"/>
            <a:endParaRPr lang="en-US" sz="2000" dirty="0"/>
          </a:p>
        </p:txBody>
      </p:sp>
      <p:sp>
        <p:nvSpPr>
          <p:cNvPr id="374" name="Title 373"/>
          <p:cNvSpPr>
            <a:spLocks noGrp="1"/>
          </p:cNvSpPr>
          <p:nvPr>
            <p:ph type="title"/>
          </p:nvPr>
        </p:nvSpPr>
        <p:spPr/>
        <p:txBody>
          <a:bodyPr/>
          <a:lstStyle/>
          <a:p>
            <a:r>
              <a:rPr lang="ru-RU" dirty="0" smtClean="0"/>
              <a:t>Процесс обучения</a:t>
            </a:r>
            <a:endParaRPr lang="lt-LT"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577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577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577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555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55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55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577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57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578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577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577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577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578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457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772" grpId="0"/>
      <p:bldP spid="145773" grpId="0"/>
      <p:bldP spid="145774" grpId="0"/>
      <p:bldP spid="145775" grpId="0"/>
      <p:bldP spid="145776" grpId="0"/>
      <p:bldP spid="145777" grpId="0" animBg="1"/>
      <p:bldP spid="145778" grpId="0" animBg="1"/>
      <p:bldP spid="145779" grpId="0" animBg="1"/>
      <p:bldP spid="145780" grpId="0" animBg="1"/>
      <p:bldP spid="145781" grpId="0" animBg="1"/>
      <p:bldP spid="14578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1475656" y="1557338"/>
            <a:ext cx="6624736" cy="3284537"/>
          </a:xfrm>
        </p:spPr>
        <p:txBody>
          <a:bodyPr/>
          <a:lstStyle/>
          <a:p>
            <a:r>
              <a:rPr lang="ru-RU" sz="3200" dirty="0" smtClean="0">
                <a:solidFill>
                  <a:schemeClr val="tx1"/>
                </a:solidFill>
              </a:rPr>
              <a:t>Почему использование компьютерных моделей часто приводит к неудовлетворительным результатам?</a:t>
            </a:r>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ru-RU" sz="2800" dirty="0" smtClean="0"/>
              <a:t>Модели с возможностью обучения</a:t>
            </a:r>
            <a:endParaRPr lang="en-US" sz="2800" dirty="0" smtClean="0"/>
          </a:p>
        </p:txBody>
      </p:sp>
      <p:sp>
        <p:nvSpPr>
          <p:cNvPr id="64515" name="Rectangle 3"/>
          <p:cNvSpPr>
            <a:spLocks noGrp="1" noChangeArrowheads="1"/>
          </p:cNvSpPr>
          <p:nvPr>
            <p:ph idx="1"/>
          </p:nvPr>
        </p:nvSpPr>
        <p:spPr/>
        <p:txBody>
          <a:bodyPr/>
          <a:lstStyle/>
          <a:p>
            <a:r>
              <a:rPr lang="ru-RU" sz="2000" dirty="0" smtClean="0"/>
              <a:t>Лучшее покрытие химического пространства:</a:t>
            </a:r>
            <a:r>
              <a:rPr lang="lt-LT" sz="2000" dirty="0" smtClean="0"/>
              <a:t> </a:t>
            </a:r>
            <a:r>
              <a:rPr lang="ru-RU" sz="2000" dirty="0" smtClean="0"/>
              <a:t>модель</a:t>
            </a:r>
            <a:r>
              <a:rPr lang="lt-LT" sz="2000" dirty="0" smtClean="0"/>
              <a:t> </a:t>
            </a:r>
            <a:r>
              <a:rPr lang="ru-RU" sz="2000" dirty="0" smtClean="0"/>
              <a:t>«изучает»</a:t>
            </a:r>
            <a:r>
              <a:rPr lang="lt-LT" sz="2000" dirty="0" smtClean="0"/>
              <a:t> </a:t>
            </a:r>
            <a:r>
              <a:rPr lang="ru-RU" sz="2000" dirty="0" smtClean="0"/>
              <a:t>связь между структурой и исследуемым свойством для</a:t>
            </a:r>
            <a:r>
              <a:rPr lang="lt-LT" sz="2000" dirty="0" smtClean="0"/>
              <a:t> </a:t>
            </a:r>
            <a:r>
              <a:rPr lang="ru-RU" sz="2000" dirty="0" smtClean="0"/>
              <a:t>новых классов соединений</a:t>
            </a:r>
            <a:endParaRPr lang="lt-LT" sz="2000" dirty="0" smtClean="0"/>
          </a:p>
          <a:p>
            <a:endParaRPr lang="en-US" sz="2000" dirty="0" smtClean="0"/>
          </a:p>
          <a:p>
            <a:r>
              <a:rPr lang="ru-RU" sz="2000" dirty="0" smtClean="0"/>
              <a:t>Устраняются множественные источники «шума»</a:t>
            </a:r>
            <a:r>
              <a:rPr lang="lt-LT" sz="2000" dirty="0" smtClean="0"/>
              <a:t> </a:t>
            </a:r>
            <a:r>
              <a:rPr lang="ru-RU" sz="2000" dirty="0" smtClean="0"/>
              <a:t>в данных </a:t>
            </a:r>
            <a:r>
              <a:rPr lang="lt-LT" sz="2000" dirty="0" smtClean="0"/>
              <a:t>– </a:t>
            </a:r>
            <a:r>
              <a:rPr lang="ru-RU" sz="2000" dirty="0" smtClean="0"/>
              <a:t>модель</a:t>
            </a:r>
            <a:r>
              <a:rPr lang="lt-LT" sz="2000" dirty="0" smtClean="0"/>
              <a:t> </a:t>
            </a:r>
            <a:r>
              <a:rPr lang="ru-RU" sz="2000" dirty="0" smtClean="0"/>
              <a:t>«подстраивается»</a:t>
            </a:r>
            <a:r>
              <a:rPr lang="lt-LT" sz="2000" dirty="0" smtClean="0"/>
              <a:t> </a:t>
            </a:r>
            <a:r>
              <a:rPr lang="ru-RU" sz="2000" dirty="0" smtClean="0"/>
              <a:t>под вашу экспериментальную методику</a:t>
            </a:r>
            <a:endParaRPr lang="en-US" sz="2000" dirty="0" smtClean="0"/>
          </a:p>
        </p:txBody>
      </p:sp>
      <p:grpSp>
        <p:nvGrpSpPr>
          <p:cNvPr id="2" name="Group 5"/>
          <p:cNvGrpSpPr>
            <a:grpSpLocks/>
          </p:cNvGrpSpPr>
          <p:nvPr/>
        </p:nvGrpSpPr>
        <p:grpSpPr bwMode="auto">
          <a:xfrm>
            <a:off x="1187450" y="4437063"/>
            <a:ext cx="2808288" cy="1944687"/>
            <a:chOff x="3288" y="2840"/>
            <a:chExt cx="1769" cy="1225"/>
          </a:xfrm>
        </p:grpSpPr>
        <p:pic>
          <p:nvPicPr>
            <p:cNvPr id="64518" name="Picture 6"/>
            <p:cNvPicPr>
              <a:picLocks noChangeAspect="1" noChangeArrowheads="1"/>
            </p:cNvPicPr>
            <p:nvPr/>
          </p:nvPicPr>
          <p:blipFill>
            <a:blip r:embed="rId3" cstate="print"/>
            <a:srcRect/>
            <a:stretch>
              <a:fillRect/>
            </a:stretch>
          </p:blipFill>
          <p:spPr bwMode="auto">
            <a:xfrm>
              <a:off x="3606" y="2976"/>
              <a:ext cx="726" cy="1000"/>
            </a:xfrm>
            <a:prstGeom prst="rect">
              <a:avLst/>
            </a:prstGeom>
            <a:noFill/>
            <a:ln w="9525">
              <a:noFill/>
              <a:miter lim="800000"/>
              <a:headEnd/>
              <a:tailEnd/>
            </a:ln>
            <a:effectLst/>
          </p:spPr>
        </p:pic>
        <p:pic>
          <p:nvPicPr>
            <p:cNvPr id="64519" name="Picture 7"/>
            <p:cNvPicPr>
              <a:picLocks noChangeAspect="1" noChangeArrowheads="1"/>
            </p:cNvPicPr>
            <p:nvPr/>
          </p:nvPicPr>
          <p:blipFill>
            <a:blip r:embed="rId3" cstate="print"/>
            <a:srcRect/>
            <a:stretch>
              <a:fillRect/>
            </a:stretch>
          </p:blipFill>
          <p:spPr bwMode="auto">
            <a:xfrm>
              <a:off x="3833" y="2976"/>
              <a:ext cx="726" cy="1000"/>
            </a:xfrm>
            <a:prstGeom prst="rect">
              <a:avLst/>
            </a:prstGeom>
            <a:noFill/>
            <a:ln w="9525">
              <a:noFill/>
              <a:miter lim="800000"/>
              <a:headEnd/>
              <a:tailEnd/>
            </a:ln>
            <a:effectLst/>
          </p:spPr>
        </p:pic>
        <p:pic>
          <p:nvPicPr>
            <p:cNvPr id="64520" name="Picture 8"/>
            <p:cNvPicPr>
              <a:picLocks noChangeAspect="1" noChangeArrowheads="1"/>
            </p:cNvPicPr>
            <p:nvPr/>
          </p:nvPicPr>
          <p:blipFill>
            <a:blip r:embed="rId3" cstate="print"/>
            <a:srcRect/>
            <a:stretch>
              <a:fillRect/>
            </a:stretch>
          </p:blipFill>
          <p:spPr bwMode="auto">
            <a:xfrm>
              <a:off x="3334" y="3142"/>
              <a:ext cx="953" cy="818"/>
            </a:xfrm>
            <a:prstGeom prst="rect">
              <a:avLst/>
            </a:prstGeom>
            <a:noFill/>
            <a:ln w="9525">
              <a:noFill/>
              <a:miter lim="800000"/>
              <a:headEnd/>
              <a:tailEnd/>
            </a:ln>
            <a:effectLst/>
          </p:spPr>
        </p:pic>
        <p:pic>
          <p:nvPicPr>
            <p:cNvPr id="64521" name="Picture 9"/>
            <p:cNvPicPr>
              <a:picLocks noChangeAspect="1" noChangeArrowheads="1"/>
            </p:cNvPicPr>
            <p:nvPr/>
          </p:nvPicPr>
          <p:blipFill>
            <a:blip r:embed="rId3" cstate="print"/>
            <a:srcRect/>
            <a:stretch>
              <a:fillRect/>
            </a:stretch>
          </p:blipFill>
          <p:spPr bwMode="auto">
            <a:xfrm>
              <a:off x="3560" y="3537"/>
              <a:ext cx="1407" cy="363"/>
            </a:xfrm>
            <a:prstGeom prst="rect">
              <a:avLst/>
            </a:prstGeom>
            <a:noFill/>
            <a:ln w="9525">
              <a:noFill/>
              <a:miter lim="800000"/>
              <a:headEnd/>
              <a:tailEnd/>
            </a:ln>
            <a:effectLst/>
          </p:spPr>
        </p:pic>
        <p:pic>
          <p:nvPicPr>
            <p:cNvPr id="64522" name="Picture 10"/>
            <p:cNvPicPr>
              <a:picLocks noChangeAspect="1" noChangeArrowheads="1"/>
            </p:cNvPicPr>
            <p:nvPr/>
          </p:nvPicPr>
          <p:blipFill>
            <a:blip r:embed="rId3" cstate="print"/>
            <a:srcRect/>
            <a:stretch>
              <a:fillRect/>
            </a:stretch>
          </p:blipFill>
          <p:spPr bwMode="auto">
            <a:xfrm>
              <a:off x="3877" y="3137"/>
              <a:ext cx="953" cy="818"/>
            </a:xfrm>
            <a:prstGeom prst="rect">
              <a:avLst/>
            </a:prstGeom>
            <a:noFill/>
            <a:ln w="9525">
              <a:noFill/>
              <a:miter lim="800000"/>
              <a:headEnd/>
              <a:tailEnd/>
            </a:ln>
            <a:effectLst/>
          </p:spPr>
        </p:pic>
        <p:sp>
          <p:nvSpPr>
            <p:cNvPr id="64523" name="Rectangle 11"/>
            <p:cNvSpPr>
              <a:spLocks noChangeArrowheads="1"/>
            </p:cNvSpPr>
            <p:nvPr/>
          </p:nvSpPr>
          <p:spPr bwMode="auto">
            <a:xfrm>
              <a:off x="3565" y="2931"/>
              <a:ext cx="1447" cy="927"/>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pic>
          <p:nvPicPr>
            <p:cNvPr id="64524" name="Picture 12"/>
            <p:cNvPicPr>
              <a:picLocks noChangeAspect="1" noChangeArrowheads="1"/>
            </p:cNvPicPr>
            <p:nvPr/>
          </p:nvPicPr>
          <p:blipFill>
            <a:blip r:embed="rId4" cstate="print"/>
            <a:srcRect/>
            <a:stretch>
              <a:fillRect/>
            </a:stretch>
          </p:blipFill>
          <p:spPr bwMode="auto">
            <a:xfrm>
              <a:off x="3288" y="3566"/>
              <a:ext cx="1769" cy="334"/>
            </a:xfrm>
            <a:prstGeom prst="rect">
              <a:avLst/>
            </a:prstGeom>
            <a:noFill/>
            <a:ln w="9525">
              <a:noFill/>
              <a:miter lim="800000"/>
              <a:headEnd/>
              <a:tailEnd/>
            </a:ln>
            <a:effectLst/>
          </p:spPr>
        </p:pic>
        <p:grpSp>
          <p:nvGrpSpPr>
            <p:cNvPr id="3" name="Group 13"/>
            <p:cNvGrpSpPr>
              <a:grpSpLocks/>
            </p:cNvGrpSpPr>
            <p:nvPr/>
          </p:nvGrpSpPr>
          <p:grpSpPr bwMode="auto">
            <a:xfrm>
              <a:off x="3651" y="3657"/>
              <a:ext cx="1134" cy="138"/>
              <a:chOff x="3833" y="1189"/>
              <a:chExt cx="317" cy="138"/>
            </a:xfrm>
          </p:grpSpPr>
          <p:sp>
            <p:nvSpPr>
              <p:cNvPr id="64526" name="Line 14"/>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64527" name="Line 15"/>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64528" name="Line 16"/>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sp>
          <p:nvSpPr>
            <p:cNvPr id="64529" name="Line 17"/>
            <p:cNvSpPr>
              <a:spLocks noChangeShapeType="1"/>
            </p:cNvSpPr>
            <p:nvPr/>
          </p:nvSpPr>
          <p:spPr bwMode="auto">
            <a:xfrm flipV="1">
              <a:off x="3515" y="2878"/>
              <a:ext cx="0" cy="998"/>
            </a:xfrm>
            <a:prstGeom prst="line">
              <a:avLst/>
            </a:prstGeom>
            <a:noFill/>
            <a:ln w="9525">
              <a:solidFill>
                <a:schemeClr val="tx1"/>
              </a:solidFill>
              <a:round/>
              <a:headEnd/>
              <a:tailEnd type="triangle" w="med" len="med"/>
            </a:ln>
            <a:effectLst/>
          </p:spPr>
          <p:txBody>
            <a:bodyPr/>
            <a:lstStyle/>
            <a:p>
              <a:endParaRPr lang="lt-LT"/>
            </a:p>
          </p:txBody>
        </p:sp>
        <p:sp>
          <p:nvSpPr>
            <p:cNvPr id="64530" name="Line 18"/>
            <p:cNvSpPr>
              <a:spLocks noChangeShapeType="1"/>
            </p:cNvSpPr>
            <p:nvPr/>
          </p:nvSpPr>
          <p:spPr bwMode="auto">
            <a:xfrm>
              <a:off x="3516" y="3880"/>
              <a:ext cx="953" cy="0"/>
            </a:xfrm>
            <a:prstGeom prst="line">
              <a:avLst/>
            </a:prstGeom>
            <a:noFill/>
            <a:ln w="9525">
              <a:solidFill>
                <a:schemeClr val="tx1"/>
              </a:solidFill>
              <a:round/>
              <a:headEnd/>
              <a:tailEnd type="triangle" w="med" len="med"/>
            </a:ln>
            <a:effectLst/>
          </p:spPr>
          <p:txBody>
            <a:bodyPr/>
            <a:lstStyle/>
            <a:p>
              <a:endParaRPr lang="lt-LT"/>
            </a:p>
          </p:txBody>
        </p:sp>
        <p:sp>
          <p:nvSpPr>
            <p:cNvPr id="64531" name="Text Box 19"/>
            <p:cNvSpPr txBox="1">
              <a:spLocks noChangeArrowheads="1"/>
            </p:cNvSpPr>
            <p:nvPr/>
          </p:nvSpPr>
          <p:spPr bwMode="auto">
            <a:xfrm>
              <a:off x="3334" y="2840"/>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64532" name="Rectangle 20"/>
            <p:cNvSpPr>
              <a:spLocks noChangeArrowheads="1"/>
            </p:cNvSpPr>
            <p:nvPr/>
          </p:nvSpPr>
          <p:spPr bwMode="auto">
            <a:xfrm>
              <a:off x="4286" y="3834"/>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grpSp>
        <p:nvGrpSpPr>
          <p:cNvPr id="4" name="Group 21"/>
          <p:cNvGrpSpPr>
            <a:grpSpLocks/>
          </p:cNvGrpSpPr>
          <p:nvPr/>
        </p:nvGrpSpPr>
        <p:grpSpPr bwMode="auto">
          <a:xfrm>
            <a:off x="5354638" y="4481513"/>
            <a:ext cx="1809750" cy="1900237"/>
            <a:chOff x="3334" y="604"/>
            <a:chExt cx="1140" cy="1197"/>
          </a:xfrm>
        </p:grpSpPr>
        <p:grpSp>
          <p:nvGrpSpPr>
            <p:cNvPr id="5" name="Group 22"/>
            <p:cNvGrpSpPr>
              <a:grpSpLocks/>
            </p:cNvGrpSpPr>
            <p:nvPr/>
          </p:nvGrpSpPr>
          <p:grpSpPr bwMode="auto">
            <a:xfrm>
              <a:off x="3606" y="663"/>
              <a:ext cx="726" cy="953"/>
              <a:chOff x="3618" y="657"/>
              <a:chExt cx="726" cy="953"/>
            </a:xfrm>
          </p:grpSpPr>
          <p:sp>
            <p:nvSpPr>
              <p:cNvPr id="64535" name="Rectangle 23"/>
              <p:cNvSpPr>
                <a:spLocks noChangeArrowheads="1"/>
              </p:cNvSpPr>
              <p:nvPr/>
            </p:nvSpPr>
            <p:spPr bwMode="auto">
              <a:xfrm>
                <a:off x="3618" y="657"/>
                <a:ext cx="726" cy="953"/>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grpSp>
            <p:nvGrpSpPr>
              <p:cNvPr id="6" name="Group 24"/>
              <p:cNvGrpSpPr>
                <a:grpSpLocks/>
              </p:cNvGrpSpPr>
              <p:nvPr/>
            </p:nvGrpSpPr>
            <p:grpSpPr bwMode="auto">
              <a:xfrm>
                <a:off x="3839" y="1162"/>
                <a:ext cx="254" cy="138"/>
                <a:chOff x="3833" y="1189"/>
                <a:chExt cx="317" cy="138"/>
              </a:xfrm>
            </p:grpSpPr>
            <p:sp>
              <p:nvSpPr>
                <p:cNvPr id="64537" name="Line 25"/>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64538" name="Line 26"/>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64539" name="Line 27"/>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7" name="Group 28"/>
            <p:cNvGrpSpPr>
              <a:grpSpLocks/>
            </p:cNvGrpSpPr>
            <p:nvPr/>
          </p:nvGrpSpPr>
          <p:grpSpPr bwMode="auto">
            <a:xfrm>
              <a:off x="3334" y="604"/>
              <a:ext cx="1140" cy="1197"/>
              <a:chOff x="3334" y="604"/>
              <a:chExt cx="1140" cy="1197"/>
            </a:xfrm>
          </p:grpSpPr>
          <p:sp>
            <p:nvSpPr>
              <p:cNvPr id="64541" name="Line 29"/>
              <p:cNvSpPr>
                <a:spLocks noChangeShapeType="1"/>
              </p:cNvSpPr>
              <p:nvPr/>
            </p:nvSpPr>
            <p:spPr bwMode="auto">
              <a:xfrm flipV="1">
                <a:off x="3515" y="618"/>
                <a:ext cx="0" cy="998"/>
              </a:xfrm>
              <a:prstGeom prst="line">
                <a:avLst/>
              </a:prstGeom>
              <a:noFill/>
              <a:ln w="9525">
                <a:solidFill>
                  <a:schemeClr val="tx1"/>
                </a:solidFill>
                <a:round/>
                <a:headEnd/>
                <a:tailEnd type="triangle" w="med" len="med"/>
              </a:ln>
              <a:effectLst/>
            </p:spPr>
            <p:txBody>
              <a:bodyPr/>
              <a:lstStyle/>
              <a:p>
                <a:endParaRPr lang="lt-LT"/>
              </a:p>
            </p:txBody>
          </p:sp>
          <p:sp>
            <p:nvSpPr>
              <p:cNvPr id="64542" name="Line 30"/>
              <p:cNvSpPr>
                <a:spLocks noChangeShapeType="1"/>
              </p:cNvSpPr>
              <p:nvPr/>
            </p:nvSpPr>
            <p:spPr bwMode="auto">
              <a:xfrm>
                <a:off x="3515" y="1616"/>
                <a:ext cx="953" cy="0"/>
              </a:xfrm>
              <a:prstGeom prst="line">
                <a:avLst/>
              </a:prstGeom>
              <a:noFill/>
              <a:ln w="9525">
                <a:solidFill>
                  <a:schemeClr val="tx1"/>
                </a:solidFill>
                <a:round/>
                <a:headEnd/>
                <a:tailEnd type="triangle" w="med" len="med"/>
              </a:ln>
              <a:effectLst/>
            </p:spPr>
            <p:txBody>
              <a:bodyPr/>
              <a:lstStyle/>
              <a:p>
                <a:endParaRPr lang="lt-LT"/>
              </a:p>
            </p:txBody>
          </p:sp>
          <p:sp>
            <p:nvSpPr>
              <p:cNvPr id="64543" name="Text Box 31"/>
              <p:cNvSpPr txBox="1">
                <a:spLocks noChangeArrowheads="1"/>
              </p:cNvSpPr>
              <p:nvPr/>
            </p:nvSpPr>
            <p:spPr bwMode="auto">
              <a:xfrm>
                <a:off x="3334" y="604"/>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64544" name="Rectangle 32"/>
              <p:cNvSpPr>
                <a:spLocks noChangeArrowheads="1"/>
              </p:cNvSpPr>
              <p:nvPr/>
            </p:nvSpPr>
            <p:spPr bwMode="auto">
              <a:xfrm>
                <a:off x="4286" y="1570"/>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grpSp>
          <p:nvGrpSpPr>
            <p:cNvPr id="8" name="Group 33"/>
            <p:cNvGrpSpPr>
              <a:grpSpLocks noChangeAspect="1"/>
            </p:cNvGrpSpPr>
            <p:nvPr/>
          </p:nvGrpSpPr>
          <p:grpSpPr bwMode="auto">
            <a:xfrm>
              <a:off x="3606" y="708"/>
              <a:ext cx="726" cy="1000"/>
              <a:chOff x="3606" y="708"/>
              <a:chExt cx="726" cy="1000"/>
            </a:xfrm>
          </p:grpSpPr>
          <p:sp>
            <p:nvSpPr>
              <p:cNvPr id="64546" name="AutoShape 34"/>
              <p:cNvSpPr>
                <a:spLocks noChangeAspect="1" noChangeArrowheads="1" noTextEdit="1"/>
              </p:cNvSpPr>
              <p:nvPr/>
            </p:nvSpPr>
            <p:spPr bwMode="auto">
              <a:xfrm>
                <a:off x="3606" y="708"/>
                <a:ext cx="726" cy="1000"/>
              </a:xfrm>
              <a:prstGeom prst="rect">
                <a:avLst/>
              </a:prstGeom>
              <a:noFill/>
              <a:ln w="9525">
                <a:noFill/>
                <a:miter lim="800000"/>
                <a:headEnd/>
                <a:tailEnd/>
              </a:ln>
            </p:spPr>
            <p:txBody>
              <a:bodyPr/>
              <a:lstStyle/>
              <a:p>
                <a:endParaRPr lang="lt-LT"/>
              </a:p>
            </p:txBody>
          </p:sp>
          <p:sp>
            <p:nvSpPr>
              <p:cNvPr id="64547" name="Line 35"/>
              <p:cNvSpPr>
                <a:spLocks noChangeShapeType="1"/>
              </p:cNvSpPr>
              <p:nvPr/>
            </p:nvSpPr>
            <p:spPr bwMode="auto">
              <a:xfrm>
                <a:off x="3686" y="1587"/>
                <a:ext cx="8" cy="1"/>
              </a:xfrm>
              <a:prstGeom prst="line">
                <a:avLst/>
              </a:prstGeom>
              <a:noFill/>
              <a:ln w="12700">
                <a:solidFill>
                  <a:srgbClr val="000080"/>
                </a:solidFill>
                <a:round/>
                <a:headEnd/>
                <a:tailEnd/>
              </a:ln>
            </p:spPr>
            <p:txBody>
              <a:bodyPr/>
              <a:lstStyle/>
              <a:p>
                <a:endParaRPr lang="lt-LT"/>
              </a:p>
            </p:txBody>
          </p:sp>
          <p:sp>
            <p:nvSpPr>
              <p:cNvPr id="64548" name="Line 36"/>
              <p:cNvSpPr>
                <a:spLocks noChangeShapeType="1"/>
              </p:cNvSpPr>
              <p:nvPr/>
            </p:nvSpPr>
            <p:spPr bwMode="auto">
              <a:xfrm>
                <a:off x="3694" y="1587"/>
                <a:ext cx="8" cy="1"/>
              </a:xfrm>
              <a:prstGeom prst="line">
                <a:avLst/>
              </a:prstGeom>
              <a:noFill/>
              <a:ln w="12700">
                <a:solidFill>
                  <a:srgbClr val="000080"/>
                </a:solidFill>
                <a:round/>
                <a:headEnd/>
                <a:tailEnd/>
              </a:ln>
            </p:spPr>
            <p:txBody>
              <a:bodyPr/>
              <a:lstStyle/>
              <a:p>
                <a:endParaRPr lang="lt-LT"/>
              </a:p>
            </p:txBody>
          </p:sp>
          <p:sp>
            <p:nvSpPr>
              <p:cNvPr id="64549" name="Line 37"/>
              <p:cNvSpPr>
                <a:spLocks noChangeShapeType="1"/>
              </p:cNvSpPr>
              <p:nvPr/>
            </p:nvSpPr>
            <p:spPr bwMode="auto">
              <a:xfrm>
                <a:off x="3702" y="1587"/>
                <a:ext cx="8" cy="1"/>
              </a:xfrm>
              <a:prstGeom prst="line">
                <a:avLst/>
              </a:prstGeom>
              <a:noFill/>
              <a:ln w="12700">
                <a:solidFill>
                  <a:srgbClr val="000080"/>
                </a:solidFill>
                <a:round/>
                <a:headEnd/>
                <a:tailEnd/>
              </a:ln>
            </p:spPr>
            <p:txBody>
              <a:bodyPr/>
              <a:lstStyle/>
              <a:p>
                <a:endParaRPr lang="lt-LT"/>
              </a:p>
            </p:txBody>
          </p:sp>
          <p:sp>
            <p:nvSpPr>
              <p:cNvPr id="64550" name="Line 38"/>
              <p:cNvSpPr>
                <a:spLocks noChangeShapeType="1"/>
              </p:cNvSpPr>
              <p:nvPr/>
            </p:nvSpPr>
            <p:spPr bwMode="auto">
              <a:xfrm>
                <a:off x="3710" y="1587"/>
                <a:ext cx="9" cy="1"/>
              </a:xfrm>
              <a:prstGeom prst="line">
                <a:avLst/>
              </a:prstGeom>
              <a:noFill/>
              <a:ln w="12700">
                <a:solidFill>
                  <a:srgbClr val="000080"/>
                </a:solidFill>
                <a:round/>
                <a:headEnd/>
                <a:tailEnd/>
              </a:ln>
            </p:spPr>
            <p:txBody>
              <a:bodyPr/>
              <a:lstStyle/>
              <a:p>
                <a:endParaRPr lang="lt-LT"/>
              </a:p>
            </p:txBody>
          </p:sp>
          <p:sp>
            <p:nvSpPr>
              <p:cNvPr id="64551" name="Line 39"/>
              <p:cNvSpPr>
                <a:spLocks noChangeShapeType="1"/>
              </p:cNvSpPr>
              <p:nvPr/>
            </p:nvSpPr>
            <p:spPr bwMode="auto">
              <a:xfrm>
                <a:off x="3719" y="1587"/>
                <a:ext cx="8" cy="1"/>
              </a:xfrm>
              <a:prstGeom prst="line">
                <a:avLst/>
              </a:prstGeom>
              <a:noFill/>
              <a:ln w="12700">
                <a:solidFill>
                  <a:srgbClr val="000080"/>
                </a:solidFill>
                <a:round/>
                <a:headEnd/>
                <a:tailEnd/>
              </a:ln>
            </p:spPr>
            <p:txBody>
              <a:bodyPr/>
              <a:lstStyle/>
              <a:p>
                <a:endParaRPr lang="lt-LT"/>
              </a:p>
            </p:txBody>
          </p:sp>
          <p:sp>
            <p:nvSpPr>
              <p:cNvPr id="64552" name="Line 40"/>
              <p:cNvSpPr>
                <a:spLocks noChangeShapeType="1"/>
              </p:cNvSpPr>
              <p:nvPr/>
            </p:nvSpPr>
            <p:spPr bwMode="auto">
              <a:xfrm>
                <a:off x="3727" y="1587"/>
                <a:ext cx="5" cy="1"/>
              </a:xfrm>
              <a:prstGeom prst="line">
                <a:avLst/>
              </a:prstGeom>
              <a:noFill/>
              <a:ln w="12700">
                <a:solidFill>
                  <a:srgbClr val="000080"/>
                </a:solidFill>
                <a:round/>
                <a:headEnd/>
                <a:tailEnd/>
              </a:ln>
            </p:spPr>
            <p:txBody>
              <a:bodyPr/>
              <a:lstStyle/>
              <a:p>
                <a:endParaRPr lang="lt-LT"/>
              </a:p>
            </p:txBody>
          </p:sp>
          <p:sp>
            <p:nvSpPr>
              <p:cNvPr id="64553" name="Line 41"/>
              <p:cNvSpPr>
                <a:spLocks noChangeShapeType="1"/>
              </p:cNvSpPr>
              <p:nvPr/>
            </p:nvSpPr>
            <p:spPr bwMode="auto">
              <a:xfrm>
                <a:off x="3732" y="1587"/>
                <a:ext cx="9" cy="1"/>
              </a:xfrm>
              <a:prstGeom prst="line">
                <a:avLst/>
              </a:prstGeom>
              <a:noFill/>
              <a:ln w="12700">
                <a:solidFill>
                  <a:srgbClr val="000080"/>
                </a:solidFill>
                <a:round/>
                <a:headEnd/>
                <a:tailEnd/>
              </a:ln>
            </p:spPr>
            <p:txBody>
              <a:bodyPr/>
              <a:lstStyle/>
              <a:p>
                <a:endParaRPr lang="lt-LT"/>
              </a:p>
            </p:txBody>
          </p:sp>
          <p:sp>
            <p:nvSpPr>
              <p:cNvPr id="64554" name="Line 42"/>
              <p:cNvSpPr>
                <a:spLocks noChangeShapeType="1"/>
              </p:cNvSpPr>
              <p:nvPr/>
            </p:nvSpPr>
            <p:spPr bwMode="auto">
              <a:xfrm>
                <a:off x="3741" y="1587"/>
                <a:ext cx="8" cy="1"/>
              </a:xfrm>
              <a:prstGeom prst="line">
                <a:avLst/>
              </a:prstGeom>
              <a:noFill/>
              <a:ln w="12700">
                <a:solidFill>
                  <a:srgbClr val="000080"/>
                </a:solidFill>
                <a:round/>
                <a:headEnd/>
                <a:tailEnd/>
              </a:ln>
            </p:spPr>
            <p:txBody>
              <a:bodyPr/>
              <a:lstStyle/>
              <a:p>
                <a:endParaRPr lang="lt-LT"/>
              </a:p>
            </p:txBody>
          </p:sp>
          <p:sp>
            <p:nvSpPr>
              <p:cNvPr id="64555" name="Line 43"/>
              <p:cNvSpPr>
                <a:spLocks noChangeShapeType="1"/>
              </p:cNvSpPr>
              <p:nvPr/>
            </p:nvSpPr>
            <p:spPr bwMode="auto">
              <a:xfrm>
                <a:off x="3749" y="1587"/>
                <a:ext cx="8" cy="1"/>
              </a:xfrm>
              <a:prstGeom prst="line">
                <a:avLst/>
              </a:prstGeom>
              <a:noFill/>
              <a:ln w="12700">
                <a:solidFill>
                  <a:srgbClr val="000080"/>
                </a:solidFill>
                <a:round/>
                <a:headEnd/>
                <a:tailEnd/>
              </a:ln>
            </p:spPr>
            <p:txBody>
              <a:bodyPr/>
              <a:lstStyle/>
              <a:p>
                <a:endParaRPr lang="lt-LT"/>
              </a:p>
            </p:txBody>
          </p:sp>
          <p:sp>
            <p:nvSpPr>
              <p:cNvPr id="64556" name="Freeform 44"/>
              <p:cNvSpPr>
                <a:spLocks/>
              </p:cNvSpPr>
              <p:nvPr/>
            </p:nvSpPr>
            <p:spPr bwMode="auto">
              <a:xfrm>
                <a:off x="3757" y="1583"/>
                <a:ext cx="8" cy="4"/>
              </a:xfrm>
              <a:custGeom>
                <a:avLst/>
                <a:gdLst/>
                <a:ahLst/>
                <a:cxnLst>
                  <a:cxn ang="0">
                    <a:pos x="0" y="4"/>
                  </a:cxn>
                  <a:cxn ang="0">
                    <a:pos x="3" y="0"/>
                  </a:cxn>
                  <a:cxn ang="0">
                    <a:pos x="8" y="0"/>
                  </a:cxn>
                </a:cxnLst>
                <a:rect l="0" t="0" r="r" b="b"/>
                <a:pathLst>
                  <a:path w="8" h="4">
                    <a:moveTo>
                      <a:pt x="0" y="4"/>
                    </a:moveTo>
                    <a:lnTo>
                      <a:pt x="3" y="0"/>
                    </a:lnTo>
                    <a:lnTo>
                      <a:pt x="8" y="0"/>
                    </a:lnTo>
                  </a:path>
                </a:pathLst>
              </a:custGeom>
              <a:noFill/>
              <a:ln w="12700">
                <a:solidFill>
                  <a:srgbClr val="000080"/>
                </a:solidFill>
                <a:prstDash val="solid"/>
                <a:round/>
                <a:headEnd/>
                <a:tailEnd/>
              </a:ln>
            </p:spPr>
            <p:txBody>
              <a:bodyPr/>
              <a:lstStyle/>
              <a:p>
                <a:endParaRPr lang="lt-LT"/>
              </a:p>
            </p:txBody>
          </p:sp>
          <p:sp>
            <p:nvSpPr>
              <p:cNvPr id="64557" name="Line 45"/>
              <p:cNvSpPr>
                <a:spLocks noChangeShapeType="1"/>
              </p:cNvSpPr>
              <p:nvPr/>
            </p:nvSpPr>
            <p:spPr bwMode="auto">
              <a:xfrm>
                <a:off x="3765" y="1583"/>
                <a:ext cx="9" cy="1"/>
              </a:xfrm>
              <a:prstGeom prst="line">
                <a:avLst/>
              </a:prstGeom>
              <a:noFill/>
              <a:ln w="12700">
                <a:solidFill>
                  <a:srgbClr val="000080"/>
                </a:solidFill>
                <a:round/>
                <a:headEnd/>
                <a:tailEnd/>
              </a:ln>
            </p:spPr>
            <p:txBody>
              <a:bodyPr/>
              <a:lstStyle/>
              <a:p>
                <a:endParaRPr lang="lt-LT"/>
              </a:p>
            </p:txBody>
          </p:sp>
          <p:sp>
            <p:nvSpPr>
              <p:cNvPr id="64558" name="Line 46"/>
              <p:cNvSpPr>
                <a:spLocks noChangeShapeType="1"/>
              </p:cNvSpPr>
              <p:nvPr/>
            </p:nvSpPr>
            <p:spPr bwMode="auto">
              <a:xfrm>
                <a:off x="3774" y="1583"/>
                <a:ext cx="8" cy="1"/>
              </a:xfrm>
              <a:prstGeom prst="line">
                <a:avLst/>
              </a:prstGeom>
              <a:noFill/>
              <a:ln w="12700">
                <a:solidFill>
                  <a:srgbClr val="000080"/>
                </a:solidFill>
                <a:round/>
                <a:headEnd/>
                <a:tailEnd/>
              </a:ln>
            </p:spPr>
            <p:txBody>
              <a:bodyPr/>
              <a:lstStyle/>
              <a:p>
                <a:endParaRPr lang="lt-LT"/>
              </a:p>
            </p:txBody>
          </p:sp>
          <p:sp>
            <p:nvSpPr>
              <p:cNvPr id="64559" name="Line 47"/>
              <p:cNvSpPr>
                <a:spLocks noChangeShapeType="1"/>
              </p:cNvSpPr>
              <p:nvPr/>
            </p:nvSpPr>
            <p:spPr bwMode="auto">
              <a:xfrm flipV="1">
                <a:off x="3782" y="1580"/>
                <a:ext cx="8" cy="3"/>
              </a:xfrm>
              <a:prstGeom prst="line">
                <a:avLst/>
              </a:prstGeom>
              <a:noFill/>
              <a:ln w="12700">
                <a:solidFill>
                  <a:srgbClr val="000080"/>
                </a:solidFill>
                <a:round/>
                <a:headEnd/>
                <a:tailEnd/>
              </a:ln>
            </p:spPr>
            <p:txBody>
              <a:bodyPr/>
              <a:lstStyle/>
              <a:p>
                <a:endParaRPr lang="lt-LT"/>
              </a:p>
            </p:txBody>
          </p:sp>
          <p:sp>
            <p:nvSpPr>
              <p:cNvPr id="64560" name="Line 48"/>
              <p:cNvSpPr>
                <a:spLocks noChangeShapeType="1"/>
              </p:cNvSpPr>
              <p:nvPr/>
            </p:nvSpPr>
            <p:spPr bwMode="auto">
              <a:xfrm flipV="1">
                <a:off x="3790" y="1576"/>
                <a:ext cx="8" cy="4"/>
              </a:xfrm>
              <a:prstGeom prst="line">
                <a:avLst/>
              </a:prstGeom>
              <a:noFill/>
              <a:ln w="12700">
                <a:solidFill>
                  <a:srgbClr val="000080"/>
                </a:solidFill>
                <a:round/>
                <a:headEnd/>
                <a:tailEnd/>
              </a:ln>
            </p:spPr>
            <p:txBody>
              <a:bodyPr/>
              <a:lstStyle/>
              <a:p>
                <a:endParaRPr lang="lt-LT"/>
              </a:p>
            </p:txBody>
          </p:sp>
          <p:sp>
            <p:nvSpPr>
              <p:cNvPr id="64561" name="Line 49"/>
              <p:cNvSpPr>
                <a:spLocks noChangeShapeType="1"/>
              </p:cNvSpPr>
              <p:nvPr/>
            </p:nvSpPr>
            <p:spPr bwMode="auto">
              <a:xfrm flipV="1">
                <a:off x="3798" y="1572"/>
                <a:ext cx="9" cy="4"/>
              </a:xfrm>
              <a:prstGeom prst="line">
                <a:avLst/>
              </a:prstGeom>
              <a:noFill/>
              <a:ln w="12700">
                <a:solidFill>
                  <a:srgbClr val="000080"/>
                </a:solidFill>
                <a:round/>
                <a:headEnd/>
                <a:tailEnd/>
              </a:ln>
            </p:spPr>
            <p:txBody>
              <a:bodyPr/>
              <a:lstStyle/>
              <a:p>
                <a:endParaRPr lang="lt-LT"/>
              </a:p>
            </p:txBody>
          </p:sp>
          <p:sp>
            <p:nvSpPr>
              <p:cNvPr id="64562" name="Line 50"/>
              <p:cNvSpPr>
                <a:spLocks noChangeShapeType="1"/>
              </p:cNvSpPr>
              <p:nvPr/>
            </p:nvSpPr>
            <p:spPr bwMode="auto">
              <a:xfrm flipV="1">
                <a:off x="3807" y="1565"/>
                <a:ext cx="8" cy="7"/>
              </a:xfrm>
              <a:prstGeom prst="line">
                <a:avLst/>
              </a:prstGeom>
              <a:noFill/>
              <a:ln w="12700">
                <a:solidFill>
                  <a:srgbClr val="000080"/>
                </a:solidFill>
                <a:round/>
                <a:headEnd/>
                <a:tailEnd/>
              </a:ln>
            </p:spPr>
            <p:txBody>
              <a:bodyPr/>
              <a:lstStyle/>
              <a:p>
                <a:endParaRPr lang="lt-LT"/>
              </a:p>
            </p:txBody>
          </p:sp>
          <p:sp>
            <p:nvSpPr>
              <p:cNvPr id="64563" name="Line 51"/>
              <p:cNvSpPr>
                <a:spLocks noChangeShapeType="1"/>
              </p:cNvSpPr>
              <p:nvPr/>
            </p:nvSpPr>
            <p:spPr bwMode="auto">
              <a:xfrm flipV="1">
                <a:off x="3815" y="1554"/>
                <a:ext cx="8" cy="11"/>
              </a:xfrm>
              <a:prstGeom prst="line">
                <a:avLst/>
              </a:prstGeom>
              <a:noFill/>
              <a:ln w="12700">
                <a:solidFill>
                  <a:srgbClr val="000080"/>
                </a:solidFill>
                <a:round/>
                <a:headEnd/>
                <a:tailEnd/>
              </a:ln>
            </p:spPr>
            <p:txBody>
              <a:bodyPr/>
              <a:lstStyle/>
              <a:p>
                <a:endParaRPr lang="lt-LT"/>
              </a:p>
            </p:txBody>
          </p:sp>
          <p:sp>
            <p:nvSpPr>
              <p:cNvPr id="64564" name="Line 52"/>
              <p:cNvSpPr>
                <a:spLocks noChangeShapeType="1"/>
              </p:cNvSpPr>
              <p:nvPr/>
            </p:nvSpPr>
            <p:spPr bwMode="auto">
              <a:xfrm flipV="1">
                <a:off x="3823" y="1540"/>
                <a:ext cx="8" cy="14"/>
              </a:xfrm>
              <a:prstGeom prst="line">
                <a:avLst/>
              </a:prstGeom>
              <a:noFill/>
              <a:ln w="12700">
                <a:solidFill>
                  <a:srgbClr val="000080"/>
                </a:solidFill>
                <a:round/>
                <a:headEnd/>
                <a:tailEnd/>
              </a:ln>
            </p:spPr>
            <p:txBody>
              <a:bodyPr/>
              <a:lstStyle/>
              <a:p>
                <a:endParaRPr lang="lt-LT"/>
              </a:p>
            </p:txBody>
          </p:sp>
          <p:sp>
            <p:nvSpPr>
              <p:cNvPr id="64565" name="Freeform 53"/>
              <p:cNvSpPr>
                <a:spLocks/>
              </p:cNvSpPr>
              <p:nvPr/>
            </p:nvSpPr>
            <p:spPr bwMode="auto">
              <a:xfrm>
                <a:off x="3831" y="1525"/>
                <a:ext cx="9" cy="15"/>
              </a:xfrm>
              <a:custGeom>
                <a:avLst/>
                <a:gdLst/>
                <a:ahLst/>
                <a:cxnLst>
                  <a:cxn ang="0">
                    <a:pos x="0" y="15"/>
                  </a:cxn>
                  <a:cxn ang="0">
                    <a:pos x="3" y="7"/>
                  </a:cxn>
                  <a:cxn ang="0">
                    <a:pos x="9" y="0"/>
                  </a:cxn>
                </a:cxnLst>
                <a:rect l="0" t="0" r="r" b="b"/>
                <a:pathLst>
                  <a:path w="9" h="15">
                    <a:moveTo>
                      <a:pt x="0" y="15"/>
                    </a:moveTo>
                    <a:lnTo>
                      <a:pt x="3" y="7"/>
                    </a:lnTo>
                    <a:lnTo>
                      <a:pt x="9" y="0"/>
                    </a:lnTo>
                  </a:path>
                </a:pathLst>
              </a:custGeom>
              <a:noFill/>
              <a:ln w="12700">
                <a:solidFill>
                  <a:srgbClr val="000080"/>
                </a:solidFill>
                <a:prstDash val="solid"/>
                <a:round/>
                <a:headEnd/>
                <a:tailEnd/>
              </a:ln>
            </p:spPr>
            <p:txBody>
              <a:bodyPr/>
              <a:lstStyle/>
              <a:p>
                <a:endParaRPr lang="lt-LT"/>
              </a:p>
            </p:txBody>
          </p:sp>
          <p:sp>
            <p:nvSpPr>
              <p:cNvPr id="64566" name="Freeform 54"/>
              <p:cNvSpPr>
                <a:spLocks/>
              </p:cNvSpPr>
              <p:nvPr/>
            </p:nvSpPr>
            <p:spPr bwMode="auto">
              <a:xfrm>
                <a:off x="3840" y="1499"/>
                <a:ext cx="8" cy="26"/>
              </a:xfrm>
              <a:custGeom>
                <a:avLst/>
                <a:gdLst/>
                <a:ahLst/>
                <a:cxnLst>
                  <a:cxn ang="0">
                    <a:pos x="0" y="26"/>
                  </a:cxn>
                  <a:cxn ang="0">
                    <a:pos x="2" y="15"/>
                  </a:cxn>
                  <a:cxn ang="0">
                    <a:pos x="8" y="0"/>
                  </a:cxn>
                </a:cxnLst>
                <a:rect l="0" t="0" r="r" b="b"/>
                <a:pathLst>
                  <a:path w="8" h="26">
                    <a:moveTo>
                      <a:pt x="0" y="26"/>
                    </a:moveTo>
                    <a:lnTo>
                      <a:pt x="2" y="15"/>
                    </a:lnTo>
                    <a:lnTo>
                      <a:pt x="8" y="0"/>
                    </a:lnTo>
                  </a:path>
                </a:pathLst>
              </a:custGeom>
              <a:noFill/>
              <a:ln w="12700">
                <a:solidFill>
                  <a:srgbClr val="000080"/>
                </a:solidFill>
                <a:prstDash val="solid"/>
                <a:round/>
                <a:headEnd/>
                <a:tailEnd/>
              </a:ln>
            </p:spPr>
            <p:txBody>
              <a:bodyPr/>
              <a:lstStyle/>
              <a:p>
                <a:endParaRPr lang="lt-LT"/>
              </a:p>
            </p:txBody>
          </p:sp>
          <p:sp>
            <p:nvSpPr>
              <p:cNvPr id="64567" name="Freeform 55"/>
              <p:cNvSpPr>
                <a:spLocks/>
              </p:cNvSpPr>
              <p:nvPr/>
            </p:nvSpPr>
            <p:spPr bwMode="auto">
              <a:xfrm>
                <a:off x="3848" y="1474"/>
                <a:ext cx="8" cy="25"/>
              </a:xfrm>
              <a:custGeom>
                <a:avLst/>
                <a:gdLst/>
                <a:ahLst/>
                <a:cxnLst>
                  <a:cxn ang="0">
                    <a:pos x="0" y="25"/>
                  </a:cxn>
                  <a:cxn ang="0">
                    <a:pos x="3" y="14"/>
                  </a:cxn>
                  <a:cxn ang="0">
                    <a:pos x="8" y="0"/>
                  </a:cxn>
                </a:cxnLst>
                <a:rect l="0" t="0" r="r" b="b"/>
                <a:pathLst>
                  <a:path w="8" h="25">
                    <a:moveTo>
                      <a:pt x="0" y="25"/>
                    </a:moveTo>
                    <a:lnTo>
                      <a:pt x="3" y="14"/>
                    </a:lnTo>
                    <a:lnTo>
                      <a:pt x="8" y="0"/>
                    </a:lnTo>
                  </a:path>
                </a:pathLst>
              </a:custGeom>
              <a:noFill/>
              <a:ln w="12700">
                <a:solidFill>
                  <a:srgbClr val="000080"/>
                </a:solidFill>
                <a:prstDash val="solid"/>
                <a:round/>
                <a:headEnd/>
                <a:tailEnd/>
              </a:ln>
            </p:spPr>
            <p:txBody>
              <a:bodyPr/>
              <a:lstStyle/>
              <a:p>
                <a:endParaRPr lang="lt-LT"/>
              </a:p>
            </p:txBody>
          </p:sp>
          <p:sp>
            <p:nvSpPr>
              <p:cNvPr id="64568" name="Freeform 56"/>
              <p:cNvSpPr>
                <a:spLocks/>
              </p:cNvSpPr>
              <p:nvPr/>
            </p:nvSpPr>
            <p:spPr bwMode="auto">
              <a:xfrm>
                <a:off x="3856" y="1437"/>
                <a:ext cx="8" cy="37"/>
              </a:xfrm>
              <a:custGeom>
                <a:avLst/>
                <a:gdLst/>
                <a:ahLst/>
                <a:cxnLst>
                  <a:cxn ang="0">
                    <a:pos x="0" y="37"/>
                  </a:cxn>
                  <a:cxn ang="0">
                    <a:pos x="3" y="18"/>
                  </a:cxn>
                  <a:cxn ang="0">
                    <a:pos x="8" y="0"/>
                  </a:cxn>
                </a:cxnLst>
                <a:rect l="0" t="0" r="r" b="b"/>
                <a:pathLst>
                  <a:path w="8" h="37">
                    <a:moveTo>
                      <a:pt x="0" y="37"/>
                    </a:moveTo>
                    <a:lnTo>
                      <a:pt x="3" y="18"/>
                    </a:lnTo>
                    <a:lnTo>
                      <a:pt x="8" y="0"/>
                    </a:lnTo>
                  </a:path>
                </a:pathLst>
              </a:custGeom>
              <a:noFill/>
              <a:ln w="12700">
                <a:solidFill>
                  <a:srgbClr val="000080"/>
                </a:solidFill>
                <a:prstDash val="solid"/>
                <a:round/>
                <a:headEnd/>
                <a:tailEnd/>
              </a:ln>
            </p:spPr>
            <p:txBody>
              <a:bodyPr/>
              <a:lstStyle/>
              <a:p>
                <a:endParaRPr lang="lt-LT"/>
              </a:p>
            </p:txBody>
          </p:sp>
          <p:sp>
            <p:nvSpPr>
              <p:cNvPr id="64569" name="Freeform 57"/>
              <p:cNvSpPr>
                <a:spLocks/>
              </p:cNvSpPr>
              <p:nvPr/>
            </p:nvSpPr>
            <p:spPr bwMode="auto">
              <a:xfrm>
                <a:off x="3864" y="1393"/>
                <a:ext cx="9" cy="44"/>
              </a:xfrm>
              <a:custGeom>
                <a:avLst/>
                <a:gdLst/>
                <a:ahLst/>
                <a:cxnLst>
                  <a:cxn ang="0">
                    <a:pos x="0" y="44"/>
                  </a:cxn>
                  <a:cxn ang="0">
                    <a:pos x="3" y="22"/>
                  </a:cxn>
                  <a:cxn ang="0">
                    <a:pos x="9" y="0"/>
                  </a:cxn>
                </a:cxnLst>
                <a:rect l="0" t="0" r="r" b="b"/>
                <a:pathLst>
                  <a:path w="9" h="44">
                    <a:moveTo>
                      <a:pt x="0" y="44"/>
                    </a:moveTo>
                    <a:lnTo>
                      <a:pt x="3" y="22"/>
                    </a:lnTo>
                    <a:lnTo>
                      <a:pt x="9" y="0"/>
                    </a:lnTo>
                  </a:path>
                </a:pathLst>
              </a:custGeom>
              <a:noFill/>
              <a:ln w="12700">
                <a:solidFill>
                  <a:srgbClr val="000080"/>
                </a:solidFill>
                <a:prstDash val="solid"/>
                <a:round/>
                <a:headEnd/>
                <a:tailEnd/>
              </a:ln>
            </p:spPr>
            <p:txBody>
              <a:bodyPr/>
              <a:lstStyle/>
              <a:p>
                <a:endParaRPr lang="lt-LT"/>
              </a:p>
            </p:txBody>
          </p:sp>
          <p:sp>
            <p:nvSpPr>
              <p:cNvPr id="64570" name="Freeform 58"/>
              <p:cNvSpPr>
                <a:spLocks/>
              </p:cNvSpPr>
              <p:nvPr/>
            </p:nvSpPr>
            <p:spPr bwMode="auto">
              <a:xfrm>
                <a:off x="3873" y="1345"/>
                <a:ext cx="8" cy="48"/>
              </a:xfrm>
              <a:custGeom>
                <a:avLst/>
                <a:gdLst/>
                <a:ahLst/>
                <a:cxnLst>
                  <a:cxn ang="0">
                    <a:pos x="0" y="48"/>
                  </a:cxn>
                  <a:cxn ang="0">
                    <a:pos x="2" y="26"/>
                  </a:cxn>
                  <a:cxn ang="0">
                    <a:pos x="8" y="0"/>
                  </a:cxn>
                </a:cxnLst>
                <a:rect l="0" t="0" r="r" b="b"/>
                <a:pathLst>
                  <a:path w="8" h="48">
                    <a:moveTo>
                      <a:pt x="0" y="48"/>
                    </a:moveTo>
                    <a:lnTo>
                      <a:pt x="2" y="26"/>
                    </a:lnTo>
                    <a:lnTo>
                      <a:pt x="8" y="0"/>
                    </a:lnTo>
                  </a:path>
                </a:pathLst>
              </a:custGeom>
              <a:noFill/>
              <a:ln w="12700">
                <a:solidFill>
                  <a:srgbClr val="000080"/>
                </a:solidFill>
                <a:prstDash val="solid"/>
                <a:round/>
                <a:headEnd/>
                <a:tailEnd/>
              </a:ln>
            </p:spPr>
            <p:txBody>
              <a:bodyPr/>
              <a:lstStyle/>
              <a:p>
                <a:endParaRPr lang="lt-LT"/>
              </a:p>
            </p:txBody>
          </p:sp>
          <p:sp>
            <p:nvSpPr>
              <p:cNvPr id="64571" name="Freeform 59"/>
              <p:cNvSpPr>
                <a:spLocks/>
              </p:cNvSpPr>
              <p:nvPr/>
            </p:nvSpPr>
            <p:spPr bwMode="auto">
              <a:xfrm>
                <a:off x="3881" y="1287"/>
                <a:ext cx="8" cy="58"/>
              </a:xfrm>
              <a:custGeom>
                <a:avLst/>
                <a:gdLst/>
                <a:ahLst/>
                <a:cxnLst>
                  <a:cxn ang="0">
                    <a:pos x="0" y="58"/>
                  </a:cxn>
                  <a:cxn ang="0">
                    <a:pos x="5" y="29"/>
                  </a:cxn>
                  <a:cxn ang="0">
                    <a:pos x="8" y="0"/>
                  </a:cxn>
                </a:cxnLst>
                <a:rect l="0" t="0" r="r" b="b"/>
                <a:pathLst>
                  <a:path w="8" h="58">
                    <a:moveTo>
                      <a:pt x="0" y="58"/>
                    </a:moveTo>
                    <a:lnTo>
                      <a:pt x="5" y="29"/>
                    </a:lnTo>
                    <a:lnTo>
                      <a:pt x="8" y="0"/>
                    </a:lnTo>
                  </a:path>
                </a:pathLst>
              </a:custGeom>
              <a:noFill/>
              <a:ln w="12700">
                <a:solidFill>
                  <a:srgbClr val="000080"/>
                </a:solidFill>
                <a:prstDash val="solid"/>
                <a:round/>
                <a:headEnd/>
                <a:tailEnd/>
              </a:ln>
            </p:spPr>
            <p:txBody>
              <a:bodyPr/>
              <a:lstStyle/>
              <a:p>
                <a:endParaRPr lang="lt-LT"/>
              </a:p>
            </p:txBody>
          </p:sp>
          <p:sp>
            <p:nvSpPr>
              <p:cNvPr id="64572" name="Line 60"/>
              <p:cNvSpPr>
                <a:spLocks noChangeShapeType="1"/>
              </p:cNvSpPr>
              <p:nvPr/>
            </p:nvSpPr>
            <p:spPr bwMode="auto">
              <a:xfrm flipV="1">
                <a:off x="3889" y="1224"/>
                <a:ext cx="6" cy="63"/>
              </a:xfrm>
              <a:prstGeom prst="line">
                <a:avLst/>
              </a:prstGeom>
              <a:noFill/>
              <a:ln w="12700">
                <a:solidFill>
                  <a:srgbClr val="000080"/>
                </a:solidFill>
                <a:round/>
                <a:headEnd/>
                <a:tailEnd/>
              </a:ln>
            </p:spPr>
            <p:txBody>
              <a:bodyPr/>
              <a:lstStyle/>
              <a:p>
                <a:endParaRPr lang="lt-LT"/>
              </a:p>
            </p:txBody>
          </p:sp>
          <p:sp>
            <p:nvSpPr>
              <p:cNvPr id="64573" name="Line 61"/>
              <p:cNvSpPr>
                <a:spLocks noChangeShapeType="1"/>
              </p:cNvSpPr>
              <p:nvPr/>
            </p:nvSpPr>
            <p:spPr bwMode="auto">
              <a:xfrm flipV="1">
                <a:off x="3895" y="1159"/>
                <a:ext cx="8" cy="65"/>
              </a:xfrm>
              <a:prstGeom prst="line">
                <a:avLst/>
              </a:prstGeom>
              <a:noFill/>
              <a:ln w="12700">
                <a:solidFill>
                  <a:srgbClr val="000080"/>
                </a:solidFill>
                <a:round/>
                <a:headEnd/>
                <a:tailEnd/>
              </a:ln>
            </p:spPr>
            <p:txBody>
              <a:bodyPr/>
              <a:lstStyle/>
              <a:p>
                <a:endParaRPr lang="lt-LT"/>
              </a:p>
            </p:txBody>
          </p:sp>
          <p:sp>
            <p:nvSpPr>
              <p:cNvPr id="64574" name="Line 62"/>
              <p:cNvSpPr>
                <a:spLocks noChangeShapeType="1"/>
              </p:cNvSpPr>
              <p:nvPr/>
            </p:nvSpPr>
            <p:spPr bwMode="auto">
              <a:xfrm flipV="1">
                <a:off x="3903" y="1089"/>
                <a:ext cx="8" cy="70"/>
              </a:xfrm>
              <a:prstGeom prst="line">
                <a:avLst/>
              </a:prstGeom>
              <a:noFill/>
              <a:ln w="12700">
                <a:solidFill>
                  <a:srgbClr val="000080"/>
                </a:solidFill>
                <a:round/>
                <a:headEnd/>
                <a:tailEnd/>
              </a:ln>
            </p:spPr>
            <p:txBody>
              <a:bodyPr/>
              <a:lstStyle/>
              <a:p>
                <a:endParaRPr lang="lt-LT"/>
              </a:p>
            </p:txBody>
          </p:sp>
          <p:sp>
            <p:nvSpPr>
              <p:cNvPr id="64575" name="Line 63"/>
              <p:cNvSpPr>
                <a:spLocks noChangeShapeType="1"/>
              </p:cNvSpPr>
              <p:nvPr/>
            </p:nvSpPr>
            <p:spPr bwMode="auto">
              <a:xfrm flipV="1">
                <a:off x="3911" y="1019"/>
                <a:ext cx="8" cy="70"/>
              </a:xfrm>
              <a:prstGeom prst="line">
                <a:avLst/>
              </a:prstGeom>
              <a:noFill/>
              <a:ln w="12700">
                <a:solidFill>
                  <a:srgbClr val="000080"/>
                </a:solidFill>
                <a:round/>
                <a:headEnd/>
                <a:tailEnd/>
              </a:ln>
            </p:spPr>
            <p:txBody>
              <a:bodyPr/>
              <a:lstStyle/>
              <a:p>
                <a:endParaRPr lang="lt-LT"/>
              </a:p>
            </p:txBody>
          </p:sp>
          <p:sp>
            <p:nvSpPr>
              <p:cNvPr id="64576" name="Freeform 64"/>
              <p:cNvSpPr>
                <a:spLocks/>
              </p:cNvSpPr>
              <p:nvPr/>
            </p:nvSpPr>
            <p:spPr bwMode="auto">
              <a:xfrm>
                <a:off x="3919" y="953"/>
                <a:ext cx="9" cy="66"/>
              </a:xfrm>
              <a:custGeom>
                <a:avLst/>
                <a:gdLst/>
                <a:ahLst/>
                <a:cxnLst>
                  <a:cxn ang="0">
                    <a:pos x="0" y="66"/>
                  </a:cxn>
                  <a:cxn ang="0">
                    <a:pos x="3" y="33"/>
                  </a:cxn>
                  <a:cxn ang="0">
                    <a:pos x="9" y="0"/>
                  </a:cxn>
                </a:cxnLst>
                <a:rect l="0" t="0" r="r" b="b"/>
                <a:pathLst>
                  <a:path w="9" h="66">
                    <a:moveTo>
                      <a:pt x="0" y="66"/>
                    </a:moveTo>
                    <a:lnTo>
                      <a:pt x="3" y="33"/>
                    </a:lnTo>
                    <a:lnTo>
                      <a:pt x="9" y="0"/>
                    </a:lnTo>
                  </a:path>
                </a:pathLst>
              </a:custGeom>
              <a:noFill/>
              <a:ln w="12700">
                <a:solidFill>
                  <a:srgbClr val="000080"/>
                </a:solidFill>
                <a:prstDash val="solid"/>
                <a:round/>
                <a:headEnd/>
                <a:tailEnd/>
              </a:ln>
            </p:spPr>
            <p:txBody>
              <a:bodyPr/>
              <a:lstStyle/>
              <a:p>
                <a:endParaRPr lang="lt-LT"/>
              </a:p>
            </p:txBody>
          </p:sp>
          <p:sp>
            <p:nvSpPr>
              <p:cNvPr id="64577" name="Line 65"/>
              <p:cNvSpPr>
                <a:spLocks noChangeShapeType="1"/>
              </p:cNvSpPr>
              <p:nvPr/>
            </p:nvSpPr>
            <p:spPr bwMode="auto">
              <a:xfrm flipV="1">
                <a:off x="3928" y="895"/>
                <a:ext cx="8" cy="58"/>
              </a:xfrm>
              <a:prstGeom prst="line">
                <a:avLst/>
              </a:prstGeom>
              <a:noFill/>
              <a:ln w="12700">
                <a:solidFill>
                  <a:srgbClr val="000080"/>
                </a:solidFill>
                <a:round/>
                <a:headEnd/>
                <a:tailEnd/>
              </a:ln>
            </p:spPr>
            <p:txBody>
              <a:bodyPr/>
              <a:lstStyle/>
              <a:p>
                <a:endParaRPr lang="lt-LT"/>
              </a:p>
            </p:txBody>
          </p:sp>
          <p:sp>
            <p:nvSpPr>
              <p:cNvPr id="64578" name="Freeform 66"/>
              <p:cNvSpPr>
                <a:spLocks/>
              </p:cNvSpPr>
              <p:nvPr/>
            </p:nvSpPr>
            <p:spPr bwMode="auto">
              <a:xfrm>
                <a:off x="3936" y="844"/>
                <a:ext cx="8" cy="51"/>
              </a:xfrm>
              <a:custGeom>
                <a:avLst/>
                <a:gdLst/>
                <a:ahLst/>
                <a:cxnLst>
                  <a:cxn ang="0">
                    <a:pos x="0" y="51"/>
                  </a:cxn>
                  <a:cxn ang="0">
                    <a:pos x="3" y="25"/>
                  </a:cxn>
                  <a:cxn ang="0">
                    <a:pos x="8" y="0"/>
                  </a:cxn>
                </a:cxnLst>
                <a:rect l="0" t="0" r="r" b="b"/>
                <a:pathLst>
                  <a:path w="8" h="51">
                    <a:moveTo>
                      <a:pt x="0" y="51"/>
                    </a:moveTo>
                    <a:lnTo>
                      <a:pt x="3" y="25"/>
                    </a:lnTo>
                    <a:lnTo>
                      <a:pt x="8" y="0"/>
                    </a:lnTo>
                  </a:path>
                </a:pathLst>
              </a:custGeom>
              <a:noFill/>
              <a:ln w="12700">
                <a:solidFill>
                  <a:srgbClr val="000080"/>
                </a:solidFill>
                <a:prstDash val="solid"/>
                <a:round/>
                <a:headEnd/>
                <a:tailEnd/>
              </a:ln>
            </p:spPr>
            <p:txBody>
              <a:bodyPr/>
              <a:lstStyle/>
              <a:p>
                <a:endParaRPr lang="lt-LT"/>
              </a:p>
            </p:txBody>
          </p:sp>
          <p:sp>
            <p:nvSpPr>
              <p:cNvPr id="64579" name="Freeform 67"/>
              <p:cNvSpPr>
                <a:spLocks/>
              </p:cNvSpPr>
              <p:nvPr/>
            </p:nvSpPr>
            <p:spPr bwMode="auto">
              <a:xfrm>
                <a:off x="3944" y="807"/>
                <a:ext cx="8" cy="37"/>
              </a:xfrm>
              <a:custGeom>
                <a:avLst/>
                <a:gdLst/>
                <a:ahLst/>
                <a:cxnLst>
                  <a:cxn ang="0">
                    <a:pos x="0" y="37"/>
                  </a:cxn>
                  <a:cxn ang="0">
                    <a:pos x="3" y="18"/>
                  </a:cxn>
                  <a:cxn ang="0">
                    <a:pos x="8" y="0"/>
                  </a:cxn>
                </a:cxnLst>
                <a:rect l="0" t="0" r="r" b="b"/>
                <a:pathLst>
                  <a:path w="8" h="37">
                    <a:moveTo>
                      <a:pt x="0" y="37"/>
                    </a:moveTo>
                    <a:lnTo>
                      <a:pt x="3" y="18"/>
                    </a:lnTo>
                    <a:lnTo>
                      <a:pt x="8" y="0"/>
                    </a:lnTo>
                  </a:path>
                </a:pathLst>
              </a:custGeom>
              <a:noFill/>
              <a:ln w="12700">
                <a:solidFill>
                  <a:srgbClr val="000080"/>
                </a:solidFill>
                <a:prstDash val="solid"/>
                <a:round/>
                <a:headEnd/>
                <a:tailEnd/>
              </a:ln>
            </p:spPr>
            <p:txBody>
              <a:bodyPr/>
              <a:lstStyle/>
              <a:p>
                <a:endParaRPr lang="lt-LT"/>
              </a:p>
            </p:txBody>
          </p:sp>
          <p:sp>
            <p:nvSpPr>
              <p:cNvPr id="64580" name="Freeform 68"/>
              <p:cNvSpPr>
                <a:spLocks/>
              </p:cNvSpPr>
              <p:nvPr/>
            </p:nvSpPr>
            <p:spPr bwMode="auto">
              <a:xfrm>
                <a:off x="3952" y="781"/>
                <a:ext cx="9" cy="26"/>
              </a:xfrm>
              <a:custGeom>
                <a:avLst/>
                <a:gdLst/>
                <a:ahLst/>
                <a:cxnLst>
                  <a:cxn ang="0">
                    <a:pos x="0" y="26"/>
                  </a:cxn>
                  <a:cxn ang="0">
                    <a:pos x="3" y="11"/>
                  </a:cxn>
                  <a:cxn ang="0">
                    <a:pos x="9" y="0"/>
                  </a:cxn>
                </a:cxnLst>
                <a:rect l="0" t="0" r="r" b="b"/>
                <a:pathLst>
                  <a:path w="9" h="26">
                    <a:moveTo>
                      <a:pt x="0" y="26"/>
                    </a:moveTo>
                    <a:lnTo>
                      <a:pt x="3" y="11"/>
                    </a:lnTo>
                    <a:lnTo>
                      <a:pt x="9" y="0"/>
                    </a:lnTo>
                  </a:path>
                </a:pathLst>
              </a:custGeom>
              <a:noFill/>
              <a:ln w="12700">
                <a:solidFill>
                  <a:srgbClr val="000080"/>
                </a:solidFill>
                <a:prstDash val="solid"/>
                <a:round/>
                <a:headEnd/>
                <a:tailEnd/>
              </a:ln>
            </p:spPr>
            <p:txBody>
              <a:bodyPr/>
              <a:lstStyle/>
              <a:p>
                <a:endParaRPr lang="lt-LT"/>
              </a:p>
            </p:txBody>
          </p:sp>
          <p:sp>
            <p:nvSpPr>
              <p:cNvPr id="64581" name="Freeform 69"/>
              <p:cNvSpPr>
                <a:spLocks/>
              </p:cNvSpPr>
              <p:nvPr/>
            </p:nvSpPr>
            <p:spPr bwMode="auto">
              <a:xfrm>
                <a:off x="3961" y="774"/>
                <a:ext cx="8" cy="7"/>
              </a:xfrm>
              <a:custGeom>
                <a:avLst/>
                <a:gdLst/>
                <a:ahLst/>
                <a:cxnLst>
                  <a:cxn ang="0">
                    <a:pos x="0" y="7"/>
                  </a:cxn>
                  <a:cxn ang="0">
                    <a:pos x="2" y="0"/>
                  </a:cxn>
                  <a:cxn ang="0">
                    <a:pos x="8" y="0"/>
                  </a:cxn>
                </a:cxnLst>
                <a:rect l="0" t="0" r="r" b="b"/>
                <a:pathLst>
                  <a:path w="8" h="7">
                    <a:moveTo>
                      <a:pt x="0" y="7"/>
                    </a:moveTo>
                    <a:lnTo>
                      <a:pt x="2" y="0"/>
                    </a:lnTo>
                    <a:lnTo>
                      <a:pt x="8" y="0"/>
                    </a:lnTo>
                  </a:path>
                </a:pathLst>
              </a:custGeom>
              <a:noFill/>
              <a:ln w="12700">
                <a:solidFill>
                  <a:srgbClr val="000080"/>
                </a:solidFill>
                <a:prstDash val="solid"/>
                <a:round/>
                <a:headEnd/>
                <a:tailEnd/>
              </a:ln>
            </p:spPr>
            <p:txBody>
              <a:bodyPr/>
              <a:lstStyle/>
              <a:p>
                <a:endParaRPr lang="lt-LT"/>
              </a:p>
            </p:txBody>
          </p:sp>
          <p:sp>
            <p:nvSpPr>
              <p:cNvPr id="64582" name="Freeform 70"/>
              <p:cNvSpPr>
                <a:spLocks/>
              </p:cNvSpPr>
              <p:nvPr/>
            </p:nvSpPr>
            <p:spPr bwMode="auto">
              <a:xfrm>
                <a:off x="3969" y="774"/>
                <a:ext cx="8" cy="7"/>
              </a:xfrm>
              <a:custGeom>
                <a:avLst/>
                <a:gdLst/>
                <a:ahLst/>
                <a:cxnLst>
                  <a:cxn ang="0">
                    <a:pos x="0" y="0"/>
                  </a:cxn>
                  <a:cxn ang="0">
                    <a:pos x="3" y="0"/>
                  </a:cxn>
                  <a:cxn ang="0">
                    <a:pos x="8" y="7"/>
                  </a:cxn>
                </a:cxnLst>
                <a:rect l="0" t="0" r="r" b="b"/>
                <a:pathLst>
                  <a:path w="8" h="7">
                    <a:moveTo>
                      <a:pt x="0" y="0"/>
                    </a:moveTo>
                    <a:lnTo>
                      <a:pt x="3" y="0"/>
                    </a:lnTo>
                    <a:lnTo>
                      <a:pt x="8" y="7"/>
                    </a:lnTo>
                  </a:path>
                </a:pathLst>
              </a:custGeom>
              <a:noFill/>
              <a:ln w="12700">
                <a:solidFill>
                  <a:srgbClr val="000080"/>
                </a:solidFill>
                <a:prstDash val="solid"/>
                <a:round/>
                <a:headEnd/>
                <a:tailEnd/>
              </a:ln>
            </p:spPr>
            <p:txBody>
              <a:bodyPr/>
              <a:lstStyle/>
              <a:p>
                <a:endParaRPr lang="lt-LT"/>
              </a:p>
            </p:txBody>
          </p:sp>
          <p:sp>
            <p:nvSpPr>
              <p:cNvPr id="64583" name="Freeform 71"/>
              <p:cNvSpPr>
                <a:spLocks/>
              </p:cNvSpPr>
              <p:nvPr/>
            </p:nvSpPr>
            <p:spPr bwMode="auto">
              <a:xfrm>
                <a:off x="3977" y="781"/>
                <a:ext cx="8" cy="26"/>
              </a:xfrm>
              <a:custGeom>
                <a:avLst/>
                <a:gdLst/>
                <a:ahLst/>
                <a:cxnLst>
                  <a:cxn ang="0">
                    <a:pos x="0" y="0"/>
                  </a:cxn>
                  <a:cxn ang="0">
                    <a:pos x="3" y="11"/>
                  </a:cxn>
                  <a:cxn ang="0">
                    <a:pos x="8" y="26"/>
                  </a:cxn>
                </a:cxnLst>
                <a:rect l="0" t="0" r="r" b="b"/>
                <a:pathLst>
                  <a:path w="8" h="26">
                    <a:moveTo>
                      <a:pt x="0" y="0"/>
                    </a:moveTo>
                    <a:lnTo>
                      <a:pt x="3" y="11"/>
                    </a:lnTo>
                    <a:lnTo>
                      <a:pt x="8" y="26"/>
                    </a:lnTo>
                  </a:path>
                </a:pathLst>
              </a:custGeom>
              <a:noFill/>
              <a:ln w="12700">
                <a:solidFill>
                  <a:srgbClr val="000080"/>
                </a:solidFill>
                <a:prstDash val="solid"/>
                <a:round/>
                <a:headEnd/>
                <a:tailEnd/>
              </a:ln>
            </p:spPr>
            <p:txBody>
              <a:bodyPr/>
              <a:lstStyle/>
              <a:p>
                <a:endParaRPr lang="lt-LT"/>
              </a:p>
            </p:txBody>
          </p:sp>
          <p:sp>
            <p:nvSpPr>
              <p:cNvPr id="64584" name="Freeform 72"/>
              <p:cNvSpPr>
                <a:spLocks/>
              </p:cNvSpPr>
              <p:nvPr/>
            </p:nvSpPr>
            <p:spPr bwMode="auto">
              <a:xfrm>
                <a:off x="3985" y="807"/>
                <a:ext cx="9" cy="37"/>
              </a:xfrm>
              <a:custGeom>
                <a:avLst/>
                <a:gdLst/>
                <a:ahLst/>
                <a:cxnLst>
                  <a:cxn ang="0">
                    <a:pos x="0" y="0"/>
                  </a:cxn>
                  <a:cxn ang="0">
                    <a:pos x="3" y="18"/>
                  </a:cxn>
                  <a:cxn ang="0">
                    <a:pos x="9" y="37"/>
                  </a:cxn>
                </a:cxnLst>
                <a:rect l="0" t="0" r="r" b="b"/>
                <a:pathLst>
                  <a:path w="9" h="37">
                    <a:moveTo>
                      <a:pt x="0" y="0"/>
                    </a:moveTo>
                    <a:lnTo>
                      <a:pt x="3" y="18"/>
                    </a:lnTo>
                    <a:lnTo>
                      <a:pt x="9" y="37"/>
                    </a:lnTo>
                  </a:path>
                </a:pathLst>
              </a:custGeom>
              <a:noFill/>
              <a:ln w="12700">
                <a:solidFill>
                  <a:srgbClr val="000080"/>
                </a:solidFill>
                <a:prstDash val="solid"/>
                <a:round/>
                <a:headEnd/>
                <a:tailEnd/>
              </a:ln>
            </p:spPr>
            <p:txBody>
              <a:bodyPr/>
              <a:lstStyle/>
              <a:p>
                <a:endParaRPr lang="lt-LT"/>
              </a:p>
            </p:txBody>
          </p:sp>
          <p:sp>
            <p:nvSpPr>
              <p:cNvPr id="64585" name="Freeform 73"/>
              <p:cNvSpPr>
                <a:spLocks/>
              </p:cNvSpPr>
              <p:nvPr/>
            </p:nvSpPr>
            <p:spPr bwMode="auto">
              <a:xfrm>
                <a:off x="3994" y="844"/>
                <a:ext cx="8" cy="51"/>
              </a:xfrm>
              <a:custGeom>
                <a:avLst/>
                <a:gdLst/>
                <a:ahLst/>
                <a:cxnLst>
                  <a:cxn ang="0">
                    <a:pos x="0" y="0"/>
                  </a:cxn>
                  <a:cxn ang="0">
                    <a:pos x="2" y="25"/>
                  </a:cxn>
                  <a:cxn ang="0">
                    <a:pos x="8" y="51"/>
                  </a:cxn>
                </a:cxnLst>
                <a:rect l="0" t="0" r="r" b="b"/>
                <a:pathLst>
                  <a:path w="8" h="51">
                    <a:moveTo>
                      <a:pt x="0" y="0"/>
                    </a:moveTo>
                    <a:lnTo>
                      <a:pt x="2" y="25"/>
                    </a:lnTo>
                    <a:lnTo>
                      <a:pt x="8" y="51"/>
                    </a:lnTo>
                  </a:path>
                </a:pathLst>
              </a:custGeom>
              <a:noFill/>
              <a:ln w="12700">
                <a:solidFill>
                  <a:srgbClr val="000080"/>
                </a:solidFill>
                <a:prstDash val="solid"/>
                <a:round/>
                <a:headEnd/>
                <a:tailEnd/>
              </a:ln>
            </p:spPr>
            <p:txBody>
              <a:bodyPr/>
              <a:lstStyle/>
              <a:p>
                <a:endParaRPr lang="lt-LT"/>
              </a:p>
            </p:txBody>
          </p:sp>
          <p:sp>
            <p:nvSpPr>
              <p:cNvPr id="64586" name="Line 74"/>
              <p:cNvSpPr>
                <a:spLocks noChangeShapeType="1"/>
              </p:cNvSpPr>
              <p:nvPr/>
            </p:nvSpPr>
            <p:spPr bwMode="auto">
              <a:xfrm>
                <a:off x="4002" y="895"/>
                <a:ext cx="8" cy="58"/>
              </a:xfrm>
              <a:prstGeom prst="line">
                <a:avLst/>
              </a:prstGeom>
              <a:noFill/>
              <a:ln w="12700">
                <a:solidFill>
                  <a:srgbClr val="000080"/>
                </a:solidFill>
                <a:round/>
                <a:headEnd/>
                <a:tailEnd/>
              </a:ln>
            </p:spPr>
            <p:txBody>
              <a:bodyPr/>
              <a:lstStyle/>
              <a:p>
                <a:endParaRPr lang="lt-LT"/>
              </a:p>
            </p:txBody>
          </p:sp>
          <p:sp>
            <p:nvSpPr>
              <p:cNvPr id="64587" name="Freeform 75"/>
              <p:cNvSpPr>
                <a:spLocks/>
              </p:cNvSpPr>
              <p:nvPr/>
            </p:nvSpPr>
            <p:spPr bwMode="auto">
              <a:xfrm>
                <a:off x="4010" y="953"/>
                <a:ext cx="8" cy="66"/>
              </a:xfrm>
              <a:custGeom>
                <a:avLst/>
                <a:gdLst/>
                <a:ahLst/>
                <a:cxnLst>
                  <a:cxn ang="0">
                    <a:pos x="0" y="0"/>
                  </a:cxn>
                  <a:cxn ang="0">
                    <a:pos x="3" y="33"/>
                  </a:cxn>
                  <a:cxn ang="0">
                    <a:pos x="8" y="66"/>
                  </a:cxn>
                </a:cxnLst>
                <a:rect l="0" t="0" r="r" b="b"/>
                <a:pathLst>
                  <a:path w="8" h="66">
                    <a:moveTo>
                      <a:pt x="0" y="0"/>
                    </a:moveTo>
                    <a:lnTo>
                      <a:pt x="3" y="33"/>
                    </a:lnTo>
                    <a:lnTo>
                      <a:pt x="8" y="66"/>
                    </a:lnTo>
                  </a:path>
                </a:pathLst>
              </a:custGeom>
              <a:noFill/>
              <a:ln w="12700">
                <a:solidFill>
                  <a:srgbClr val="000080"/>
                </a:solidFill>
                <a:prstDash val="solid"/>
                <a:round/>
                <a:headEnd/>
                <a:tailEnd/>
              </a:ln>
            </p:spPr>
            <p:txBody>
              <a:bodyPr/>
              <a:lstStyle/>
              <a:p>
                <a:endParaRPr lang="lt-LT"/>
              </a:p>
            </p:txBody>
          </p:sp>
          <p:sp>
            <p:nvSpPr>
              <p:cNvPr id="64588" name="Line 76"/>
              <p:cNvSpPr>
                <a:spLocks noChangeShapeType="1"/>
              </p:cNvSpPr>
              <p:nvPr/>
            </p:nvSpPr>
            <p:spPr bwMode="auto">
              <a:xfrm>
                <a:off x="4018" y="1019"/>
                <a:ext cx="9" cy="70"/>
              </a:xfrm>
              <a:prstGeom prst="line">
                <a:avLst/>
              </a:prstGeom>
              <a:noFill/>
              <a:ln w="12700">
                <a:solidFill>
                  <a:srgbClr val="000080"/>
                </a:solidFill>
                <a:round/>
                <a:headEnd/>
                <a:tailEnd/>
              </a:ln>
            </p:spPr>
            <p:txBody>
              <a:bodyPr/>
              <a:lstStyle/>
              <a:p>
                <a:endParaRPr lang="lt-LT"/>
              </a:p>
            </p:txBody>
          </p:sp>
          <p:sp>
            <p:nvSpPr>
              <p:cNvPr id="64589" name="Line 77"/>
              <p:cNvSpPr>
                <a:spLocks noChangeShapeType="1"/>
              </p:cNvSpPr>
              <p:nvPr/>
            </p:nvSpPr>
            <p:spPr bwMode="auto">
              <a:xfrm>
                <a:off x="4027" y="1089"/>
                <a:ext cx="8" cy="70"/>
              </a:xfrm>
              <a:prstGeom prst="line">
                <a:avLst/>
              </a:prstGeom>
              <a:noFill/>
              <a:ln w="12700">
                <a:solidFill>
                  <a:srgbClr val="000080"/>
                </a:solidFill>
                <a:round/>
                <a:headEnd/>
                <a:tailEnd/>
              </a:ln>
            </p:spPr>
            <p:txBody>
              <a:bodyPr/>
              <a:lstStyle/>
              <a:p>
                <a:endParaRPr lang="lt-LT"/>
              </a:p>
            </p:txBody>
          </p:sp>
          <p:sp>
            <p:nvSpPr>
              <p:cNvPr id="64590" name="Line 78"/>
              <p:cNvSpPr>
                <a:spLocks noChangeShapeType="1"/>
              </p:cNvSpPr>
              <p:nvPr/>
            </p:nvSpPr>
            <p:spPr bwMode="auto">
              <a:xfrm>
                <a:off x="4035" y="1159"/>
                <a:ext cx="8" cy="65"/>
              </a:xfrm>
              <a:prstGeom prst="line">
                <a:avLst/>
              </a:prstGeom>
              <a:noFill/>
              <a:ln w="12700">
                <a:solidFill>
                  <a:srgbClr val="000080"/>
                </a:solidFill>
                <a:round/>
                <a:headEnd/>
                <a:tailEnd/>
              </a:ln>
            </p:spPr>
            <p:txBody>
              <a:bodyPr/>
              <a:lstStyle/>
              <a:p>
                <a:endParaRPr lang="lt-LT"/>
              </a:p>
            </p:txBody>
          </p:sp>
          <p:sp>
            <p:nvSpPr>
              <p:cNvPr id="64591" name="Line 79"/>
              <p:cNvSpPr>
                <a:spLocks noChangeShapeType="1"/>
              </p:cNvSpPr>
              <p:nvPr/>
            </p:nvSpPr>
            <p:spPr bwMode="auto">
              <a:xfrm>
                <a:off x="4043" y="1224"/>
                <a:ext cx="8" cy="63"/>
              </a:xfrm>
              <a:prstGeom prst="line">
                <a:avLst/>
              </a:prstGeom>
              <a:noFill/>
              <a:ln w="12700">
                <a:solidFill>
                  <a:srgbClr val="000080"/>
                </a:solidFill>
                <a:round/>
                <a:headEnd/>
                <a:tailEnd/>
              </a:ln>
            </p:spPr>
            <p:txBody>
              <a:bodyPr/>
              <a:lstStyle/>
              <a:p>
                <a:endParaRPr lang="lt-LT"/>
              </a:p>
            </p:txBody>
          </p:sp>
          <p:sp>
            <p:nvSpPr>
              <p:cNvPr id="64592" name="Freeform 80"/>
              <p:cNvSpPr>
                <a:spLocks/>
              </p:cNvSpPr>
              <p:nvPr/>
            </p:nvSpPr>
            <p:spPr bwMode="auto">
              <a:xfrm>
                <a:off x="4051" y="1287"/>
                <a:ext cx="6" cy="58"/>
              </a:xfrm>
              <a:custGeom>
                <a:avLst/>
                <a:gdLst/>
                <a:ahLst/>
                <a:cxnLst>
                  <a:cxn ang="0">
                    <a:pos x="0" y="0"/>
                  </a:cxn>
                  <a:cxn ang="0">
                    <a:pos x="3" y="29"/>
                  </a:cxn>
                  <a:cxn ang="0">
                    <a:pos x="6" y="58"/>
                  </a:cxn>
                </a:cxnLst>
                <a:rect l="0" t="0" r="r" b="b"/>
                <a:pathLst>
                  <a:path w="6" h="58">
                    <a:moveTo>
                      <a:pt x="0" y="0"/>
                    </a:moveTo>
                    <a:lnTo>
                      <a:pt x="3" y="29"/>
                    </a:lnTo>
                    <a:lnTo>
                      <a:pt x="6" y="58"/>
                    </a:lnTo>
                  </a:path>
                </a:pathLst>
              </a:custGeom>
              <a:noFill/>
              <a:ln w="12700">
                <a:solidFill>
                  <a:srgbClr val="000080"/>
                </a:solidFill>
                <a:prstDash val="solid"/>
                <a:round/>
                <a:headEnd/>
                <a:tailEnd/>
              </a:ln>
            </p:spPr>
            <p:txBody>
              <a:bodyPr/>
              <a:lstStyle/>
              <a:p>
                <a:endParaRPr lang="lt-LT"/>
              </a:p>
            </p:txBody>
          </p:sp>
          <p:sp>
            <p:nvSpPr>
              <p:cNvPr id="64593" name="Freeform 81"/>
              <p:cNvSpPr>
                <a:spLocks/>
              </p:cNvSpPr>
              <p:nvPr/>
            </p:nvSpPr>
            <p:spPr bwMode="auto">
              <a:xfrm>
                <a:off x="4057" y="1345"/>
                <a:ext cx="8" cy="48"/>
              </a:xfrm>
              <a:custGeom>
                <a:avLst/>
                <a:gdLst/>
                <a:ahLst/>
                <a:cxnLst>
                  <a:cxn ang="0">
                    <a:pos x="0" y="0"/>
                  </a:cxn>
                  <a:cxn ang="0">
                    <a:pos x="3" y="26"/>
                  </a:cxn>
                  <a:cxn ang="0">
                    <a:pos x="8" y="48"/>
                  </a:cxn>
                </a:cxnLst>
                <a:rect l="0" t="0" r="r" b="b"/>
                <a:pathLst>
                  <a:path w="8" h="48">
                    <a:moveTo>
                      <a:pt x="0" y="0"/>
                    </a:moveTo>
                    <a:lnTo>
                      <a:pt x="3" y="26"/>
                    </a:lnTo>
                    <a:lnTo>
                      <a:pt x="8" y="48"/>
                    </a:lnTo>
                  </a:path>
                </a:pathLst>
              </a:custGeom>
              <a:noFill/>
              <a:ln w="12700">
                <a:solidFill>
                  <a:srgbClr val="000080"/>
                </a:solidFill>
                <a:prstDash val="solid"/>
                <a:round/>
                <a:headEnd/>
                <a:tailEnd/>
              </a:ln>
            </p:spPr>
            <p:txBody>
              <a:bodyPr/>
              <a:lstStyle/>
              <a:p>
                <a:endParaRPr lang="lt-LT"/>
              </a:p>
            </p:txBody>
          </p:sp>
          <p:sp>
            <p:nvSpPr>
              <p:cNvPr id="64594" name="Freeform 82"/>
              <p:cNvSpPr>
                <a:spLocks/>
              </p:cNvSpPr>
              <p:nvPr/>
            </p:nvSpPr>
            <p:spPr bwMode="auto">
              <a:xfrm>
                <a:off x="4065" y="1393"/>
                <a:ext cx="8" cy="44"/>
              </a:xfrm>
              <a:custGeom>
                <a:avLst/>
                <a:gdLst/>
                <a:ahLst/>
                <a:cxnLst>
                  <a:cxn ang="0">
                    <a:pos x="0" y="0"/>
                  </a:cxn>
                  <a:cxn ang="0">
                    <a:pos x="3" y="22"/>
                  </a:cxn>
                  <a:cxn ang="0">
                    <a:pos x="8" y="44"/>
                  </a:cxn>
                </a:cxnLst>
                <a:rect l="0" t="0" r="r" b="b"/>
                <a:pathLst>
                  <a:path w="8" h="44">
                    <a:moveTo>
                      <a:pt x="0" y="0"/>
                    </a:moveTo>
                    <a:lnTo>
                      <a:pt x="3" y="22"/>
                    </a:lnTo>
                    <a:lnTo>
                      <a:pt x="8" y="44"/>
                    </a:lnTo>
                  </a:path>
                </a:pathLst>
              </a:custGeom>
              <a:noFill/>
              <a:ln w="12700">
                <a:solidFill>
                  <a:srgbClr val="000080"/>
                </a:solidFill>
                <a:prstDash val="solid"/>
                <a:round/>
                <a:headEnd/>
                <a:tailEnd/>
              </a:ln>
            </p:spPr>
            <p:txBody>
              <a:bodyPr/>
              <a:lstStyle/>
              <a:p>
                <a:endParaRPr lang="lt-LT"/>
              </a:p>
            </p:txBody>
          </p:sp>
          <p:sp>
            <p:nvSpPr>
              <p:cNvPr id="64595" name="Freeform 83"/>
              <p:cNvSpPr>
                <a:spLocks/>
              </p:cNvSpPr>
              <p:nvPr/>
            </p:nvSpPr>
            <p:spPr bwMode="auto">
              <a:xfrm>
                <a:off x="4073" y="1437"/>
                <a:ext cx="9" cy="37"/>
              </a:xfrm>
              <a:custGeom>
                <a:avLst/>
                <a:gdLst/>
                <a:ahLst/>
                <a:cxnLst>
                  <a:cxn ang="0">
                    <a:pos x="0" y="0"/>
                  </a:cxn>
                  <a:cxn ang="0">
                    <a:pos x="3" y="18"/>
                  </a:cxn>
                  <a:cxn ang="0">
                    <a:pos x="9" y="37"/>
                  </a:cxn>
                </a:cxnLst>
                <a:rect l="0" t="0" r="r" b="b"/>
                <a:pathLst>
                  <a:path w="9" h="37">
                    <a:moveTo>
                      <a:pt x="0" y="0"/>
                    </a:moveTo>
                    <a:lnTo>
                      <a:pt x="3" y="18"/>
                    </a:lnTo>
                    <a:lnTo>
                      <a:pt x="9" y="37"/>
                    </a:lnTo>
                  </a:path>
                </a:pathLst>
              </a:custGeom>
              <a:noFill/>
              <a:ln w="12700">
                <a:solidFill>
                  <a:srgbClr val="000080"/>
                </a:solidFill>
                <a:prstDash val="solid"/>
                <a:round/>
                <a:headEnd/>
                <a:tailEnd/>
              </a:ln>
            </p:spPr>
            <p:txBody>
              <a:bodyPr/>
              <a:lstStyle/>
              <a:p>
                <a:endParaRPr lang="lt-LT"/>
              </a:p>
            </p:txBody>
          </p:sp>
          <p:sp>
            <p:nvSpPr>
              <p:cNvPr id="64596" name="Freeform 84"/>
              <p:cNvSpPr>
                <a:spLocks/>
              </p:cNvSpPr>
              <p:nvPr/>
            </p:nvSpPr>
            <p:spPr bwMode="auto">
              <a:xfrm>
                <a:off x="4082" y="1474"/>
                <a:ext cx="8" cy="25"/>
              </a:xfrm>
              <a:custGeom>
                <a:avLst/>
                <a:gdLst/>
                <a:ahLst/>
                <a:cxnLst>
                  <a:cxn ang="0">
                    <a:pos x="0" y="0"/>
                  </a:cxn>
                  <a:cxn ang="0">
                    <a:pos x="2" y="14"/>
                  </a:cxn>
                  <a:cxn ang="0">
                    <a:pos x="8" y="25"/>
                  </a:cxn>
                </a:cxnLst>
                <a:rect l="0" t="0" r="r" b="b"/>
                <a:pathLst>
                  <a:path w="8" h="25">
                    <a:moveTo>
                      <a:pt x="0" y="0"/>
                    </a:moveTo>
                    <a:lnTo>
                      <a:pt x="2" y="14"/>
                    </a:lnTo>
                    <a:lnTo>
                      <a:pt x="8" y="25"/>
                    </a:lnTo>
                  </a:path>
                </a:pathLst>
              </a:custGeom>
              <a:noFill/>
              <a:ln w="12700">
                <a:solidFill>
                  <a:srgbClr val="000080"/>
                </a:solidFill>
                <a:prstDash val="solid"/>
                <a:round/>
                <a:headEnd/>
                <a:tailEnd/>
              </a:ln>
            </p:spPr>
            <p:txBody>
              <a:bodyPr/>
              <a:lstStyle/>
              <a:p>
                <a:endParaRPr lang="lt-LT"/>
              </a:p>
            </p:txBody>
          </p:sp>
          <p:sp>
            <p:nvSpPr>
              <p:cNvPr id="64597" name="Freeform 85"/>
              <p:cNvSpPr>
                <a:spLocks/>
              </p:cNvSpPr>
              <p:nvPr/>
            </p:nvSpPr>
            <p:spPr bwMode="auto">
              <a:xfrm>
                <a:off x="4090" y="1499"/>
                <a:ext cx="8" cy="26"/>
              </a:xfrm>
              <a:custGeom>
                <a:avLst/>
                <a:gdLst/>
                <a:ahLst/>
                <a:cxnLst>
                  <a:cxn ang="0">
                    <a:pos x="0" y="0"/>
                  </a:cxn>
                  <a:cxn ang="0">
                    <a:pos x="3" y="15"/>
                  </a:cxn>
                  <a:cxn ang="0">
                    <a:pos x="8" y="26"/>
                  </a:cxn>
                </a:cxnLst>
                <a:rect l="0" t="0" r="r" b="b"/>
                <a:pathLst>
                  <a:path w="8" h="26">
                    <a:moveTo>
                      <a:pt x="0" y="0"/>
                    </a:moveTo>
                    <a:lnTo>
                      <a:pt x="3" y="15"/>
                    </a:lnTo>
                    <a:lnTo>
                      <a:pt x="8" y="26"/>
                    </a:lnTo>
                  </a:path>
                </a:pathLst>
              </a:custGeom>
              <a:noFill/>
              <a:ln w="12700">
                <a:solidFill>
                  <a:srgbClr val="000080"/>
                </a:solidFill>
                <a:prstDash val="solid"/>
                <a:round/>
                <a:headEnd/>
                <a:tailEnd/>
              </a:ln>
            </p:spPr>
            <p:txBody>
              <a:bodyPr/>
              <a:lstStyle/>
              <a:p>
                <a:endParaRPr lang="lt-LT"/>
              </a:p>
            </p:txBody>
          </p:sp>
          <p:sp>
            <p:nvSpPr>
              <p:cNvPr id="64598" name="Freeform 86"/>
              <p:cNvSpPr>
                <a:spLocks/>
              </p:cNvSpPr>
              <p:nvPr/>
            </p:nvSpPr>
            <p:spPr bwMode="auto">
              <a:xfrm>
                <a:off x="4098" y="1525"/>
                <a:ext cx="8" cy="15"/>
              </a:xfrm>
              <a:custGeom>
                <a:avLst/>
                <a:gdLst/>
                <a:ahLst/>
                <a:cxnLst>
                  <a:cxn ang="0">
                    <a:pos x="0" y="0"/>
                  </a:cxn>
                  <a:cxn ang="0">
                    <a:pos x="3" y="7"/>
                  </a:cxn>
                  <a:cxn ang="0">
                    <a:pos x="8" y="15"/>
                  </a:cxn>
                </a:cxnLst>
                <a:rect l="0" t="0" r="r" b="b"/>
                <a:pathLst>
                  <a:path w="8" h="15">
                    <a:moveTo>
                      <a:pt x="0" y="0"/>
                    </a:moveTo>
                    <a:lnTo>
                      <a:pt x="3" y="7"/>
                    </a:lnTo>
                    <a:lnTo>
                      <a:pt x="8" y="15"/>
                    </a:lnTo>
                  </a:path>
                </a:pathLst>
              </a:custGeom>
              <a:noFill/>
              <a:ln w="12700">
                <a:solidFill>
                  <a:srgbClr val="000080"/>
                </a:solidFill>
                <a:prstDash val="solid"/>
                <a:round/>
                <a:headEnd/>
                <a:tailEnd/>
              </a:ln>
            </p:spPr>
            <p:txBody>
              <a:bodyPr/>
              <a:lstStyle/>
              <a:p>
                <a:endParaRPr lang="lt-LT"/>
              </a:p>
            </p:txBody>
          </p:sp>
          <p:sp>
            <p:nvSpPr>
              <p:cNvPr id="64599" name="Line 87"/>
              <p:cNvSpPr>
                <a:spLocks noChangeShapeType="1"/>
              </p:cNvSpPr>
              <p:nvPr/>
            </p:nvSpPr>
            <p:spPr bwMode="auto">
              <a:xfrm>
                <a:off x="4106" y="1540"/>
                <a:ext cx="9" cy="14"/>
              </a:xfrm>
              <a:prstGeom prst="line">
                <a:avLst/>
              </a:prstGeom>
              <a:noFill/>
              <a:ln w="12700">
                <a:solidFill>
                  <a:srgbClr val="000080"/>
                </a:solidFill>
                <a:round/>
                <a:headEnd/>
                <a:tailEnd/>
              </a:ln>
            </p:spPr>
            <p:txBody>
              <a:bodyPr/>
              <a:lstStyle/>
              <a:p>
                <a:endParaRPr lang="lt-LT"/>
              </a:p>
            </p:txBody>
          </p:sp>
          <p:sp>
            <p:nvSpPr>
              <p:cNvPr id="64600" name="Line 88"/>
              <p:cNvSpPr>
                <a:spLocks noChangeShapeType="1"/>
              </p:cNvSpPr>
              <p:nvPr/>
            </p:nvSpPr>
            <p:spPr bwMode="auto">
              <a:xfrm>
                <a:off x="4115" y="1554"/>
                <a:ext cx="8" cy="11"/>
              </a:xfrm>
              <a:prstGeom prst="line">
                <a:avLst/>
              </a:prstGeom>
              <a:noFill/>
              <a:ln w="12700">
                <a:solidFill>
                  <a:srgbClr val="000080"/>
                </a:solidFill>
                <a:round/>
                <a:headEnd/>
                <a:tailEnd/>
              </a:ln>
            </p:spPr>
            <p:txBody>
              <a:bodyPr/>
              <a:lstStyle/>
              <a:p>
                <a:endParaRPr lang="lt-LT"/>
              </a:p>
            </p:txBody>
          </p:sp>
          <p:sp>
            <p:nvSpPr>
              <p:cNvPr id="64601" name="Line 89"/>
              <p:cNvSpPr>
                <a:spLocks noChangeShapeType="1"/>
              </p:cNvSpPr>
              <p:nvPr/>
            </p:nvSpPr>
            <p:spPr bwMode="auto">
              <a:xfrm>
                <a:off x="4123" y="1565"/>
                <a:ext cx="8" cy="7"/>
              </a:xfrm>
              <a:prstGeom prst="line">
                <a:avLst/>
              </a:prstGeom>
              <a:noFill/>
              <a:ln w="12700">
                <a:solidFill>
                  <a:srgbClr val="000080"/>
                </a:solidFill>
                <a:round/>
                <a:headEnd/>
                <a:tailEnd/>
              </a:ln>
            </p:spPr>
            <p:txBody>
              <a:bodyPr/>
              <a:lstStyle/>
              <a:p>
                <a:endParaRPr lang="lt-LT"/>
              </a:p>
            </p:txBody>
          </p:sp>
          <p:sp>
            <p:nvSpPr>
              <p:cNvPr id="64602" name="Line 90"/>
              <p:cNvSpPr>
                <a:spLocks noChangeShapeType="1"/>
              </p:cNvSpPr>
              <p:nvPr/>
            </p:nvSpPr>
            <p:spPr bwMode="auto">
              <a:xfrm>
                <a:off x="4131" y="1572"/>
                <a:ext cx="8" cy="4"/>
              </a:xfrm>
              <a:prstGeom prst="line">
                <a:avLst/>
              </a:prstGeom>
              <a:noFill/>
              <a:ln w="12700">
                <a:solidFill>
                  <a:srgbClr val="000080"/>
                </a:solidFill>
                <a:round/>
                <a:headEnd/>
                <a:tailEnd/>
              </a:ln>
            </p:spPr>
            <p:txBody>
              <a:bodyPr/>
              <a:lstStyle/>
              <a:p>
                <a:endParaRPr lang="lt-LT"/>
              </a:p>
            </p:txBody>
          </p:sp>
          <p:sp>
            <p:nvSpPr>
              <p:cNvPr id="64603" name="Line 91"/>
              <p:cNvSpPr>
                <a:spLocks noChangeShapeType="1"/>
              </p:cNvSpPr>
              <p:nvPr/>
            </p:nvSpPr>
            <p:spPr bwMode="auto">
              <a:xfrm>
                <a:off x="4139" y="1576"/>
                <a:ext cx="9" cy="4"/>
              </a:xfrm>
              <a:prstGeom prst="line">
                <a:avLst/>
              </a:prstGeom>
              <a:noFill/>
              <a:ln w="12700">
                <a:solidFill>
                  <a:srgbClr val="000080"/>
                </a:solidFill>
                <a:round/>
                <a:headEnd/>
                <a:tailEnd/>
              </a:ln>
            </p:spPr>
            <p:txBody>
              <a:bodyPr/>
              <a:lstStyle/>
              <a:p>
                <a:endParaRPr lang="lt-LT"/>
              </a:p>
            </p:txBody>
          </p:sp>
          <p:sp>
            <p:nvSpPr>
              <p:cNvPr id="64604" name="Line 92"/>
              <p:cNvSpPr>
                <a:spLocks noChangeShapeType="1"/>
              </p:cNvSpPr>
              <p:nvPr/>
            </p:nvSpPr>
            <p:spPr bwMode="auto">
              <a:xfrm>
                <a:off x="4148" y="1580"/>
                <a:ext cx="8" cy="3"/>
              </a:xfrm>
              <a:prstGeom prst="line">
                <a:avLst/>
              </a:prstGeom>
              <a:noFill/>
              <a:ln w="12700">
                <a:solidFill>
                  <a:srgbClr val="000080"/>
                </a:solidFill>
                <a:round/>
                <a:headEnd/>
                <a:tailEnd/>
              </a:ln>
            </p:spPr>
            <p:txBody>
              <a:bodyPr/>
              <a:lstStyle/>
              <a:p>
                <a:endParaRPr lang="lt-LT"/>
              </a:p>
            </p:txBody>
          </p:sp>
          <p:sp>
            <p:nvSpPr>
              <p:cNvPr id="64605" name="Line 93"/>
              <p:cNvSpPr>
                <a:spLocks noChangeShapeType="1"/>
              </p:cNvSpPr>
              <p:nvPr/>
            </p:nvSpPr>
            <p:spPr bwMode="auto">
              <a:xfrm>
                <a:off x="4156" y="1583"/>
                <a:ext cx="8" cy="1"/>
              </a:xfrm>
              <a:prstGeom prst="line">
                <a:avLst/>
              </a:prstGeom>
              <a:noFill/>
              <a:ln w="12700">
                <a:solidFill>
                  <a:srgbClr val="000080"/>
                </a:solidFill>
                <a:round/>
                <a:headEnd/>
                <a:tailEnd/>
              </a:ln>
            </p:spPr>
            <p:txBody>
              <a:bodyPr/>
              <a:lstStyle/>
              <a:p>
                <a:endParaRPr lang="lt-LT"/>
              </a:p>
            </p:txBody>
          </p:sp>
          <p:sp>
            <p:nvSpPr>
              <p:cNvPr id="64606" name="Line 94"/>
              <p:cNvSpPr>
                <a:spLocks noChangeShapeType="1"/>
              </p:cNvSpPr>
              <p:nvPr/>
            </p:nvSpPr>
            <p:spPr bwMode="auto">
              <a:xfrm>
                <a:off x="4164" y="1583"/>
                <a:ext cx="8" cy="1"/>
              </a:xfrm>
              <a:prstGeom prst="line">
                <a:avLst/>
              </a:prstGeom>
              <a:noFill/>
              <a:ln w="12700">
                <a:solidFill>
                  <a:srgbClr val="000080"/>
                </a:solidFill>
                <a:round/>
                <a:headEnd/>
                <a:tailEnd/>
              </a:ln>
            </p:spPr>
            <p:txBody>
              <a:bodyPr/>
              <a:lstStyle/>
              <a:p>
                <a:endParaRPr lang="lt-LT"/>
              </a:p>
            </p:txBody>
          </p:sp>
          <p:sp>
            <p:nvSpPr>
              <p:cNvPr id="64607" name="Freeform 95"/>
              <p:cNvSpPr>
                <a:spLocks/>
              </p:cNvSpPr>
              <p:nvPr/>
            </p:nvSpPr>
            <p:spPr bwMode="auto">
              <a:xfrm>
                <a:off x="4172" y="1583"/>
                <a:ext cx="9" cy="4"/>
              </a:xfrm>
              <a:custGeom>
                <a:avLst/>
                <a:gdLst/>
                <a:ahLst/>
                <a:cxnLst>
                  <a:cxn ang="0">
                    <a:pos x="0" y="0"/>
                  </a:cxn>
                  <a:cxn ang="0">
                    <a:pos x="3" y="0"/>
                  </a:cxn>
                  <a:cxn ang="0">
                    <a:pos x="9" y="4"/>
                  </a:cxn>
                </a:cxnLst>
                <a:rect l="0" t="0" r="r" b="b"/>
                <a:pathLst>
                  <a:path w="9" h="4">
                    <a:moveTo>
                      <a:pt x="0" y="0"/>
                    </a:moveTo>
                    <a:lnTo>
                      <a:pt x="3" y="0"/>
                    </a:lnTo>
                    <a:lnTo>
                      <a:pt x="9" y="4"/>
                    </a:lnTo>
                  </a:path>
                </a:pathLst>
              </a:custGeom>
              <a:noFill/>
              <a:ln w="12700">
                <a:solidFill>
                  <a:srgbClr val="000080"/>
                </a:solidFill>
                <a:prstDash val="solid"/>
                <a:round/>
                <a:headEnd/>
                <a:tailEnd/>
              </a:ln>
            </p:spPr>
            <p:txBody>
              <a:bodyPr/>
              <a:lstStyle/>
              <a:p>
                <a:endParaRPr lang="lt-LT"/>
              </a:p>
            </p:txBody>
          </p:sp>
          <p:sp>
            <p:nvSpPr>
              <p:cNvPr id="64608" name="Line 96"/>
              <p:cNvSpPr>
                <a:spLocks noChangeShapeType="1"/>
              </p:cNvSpPr>
              <p:nvPr/>
            </p:nvSpPr>
            <p:spPr bwMode="auto">
              <a:xfrm>
                <a:off x="4181" y="1587"/>
                <a:ext cx="8" cy="1"/>
              </a:xfrm>
              <a:prstGeom prst="line">
                <a:avLst/>
              </a:prstGeom>
              <a:noFill/>
              <a:ln w="12700">
                <a:solidFill>
                  <a:srgbClr val="000080"/>
                </a:solidFill>
                <a:round/>
                <a:headEnd/>
                <a:tailEnd/>
              </a:ln>
            </p:spPr>
            <p:txBody>
              <a:bodyPr/>
              <a:lstStyle/>
              <a:p>
                <a:endParaRPr lang="lt-LT"/>
              </a:p>
            </p:txBody>
          </p:sp>
          <p:sp>
            <p:nvSpPr>
              <p:cNvPr id="64609" name="Line 97"/>
              <p:cNvSpPr>
                <a:spLocks noChangeShapeType="1"/>
              </p:cNvSpPr>
              <p:nvPr/>
            </p:nvSpPr>
            <p:spPr bwMode="auto">
              <a:xfrm>
                <a:off x="4189" y="1587"/>
                <a:ext cx="8" cy="1"/>
              </a:xfrm>
              <a:prstGeom prst="line">
                <a:avLst/>
              </a:prstGeom>
              <a:noFill/>
              <a:ln w="12700">
                <a:solidFill>
                  <a:srgbClr val="000080"/>
                </a:solidFill>
                <a:round/>
                <a:headEnd/>
                <a:tailEnd/>
              </a:ln>
            </p:spPr>
            <p:txBody>
              <a:bodyPr/>
              <a:lstStyle/>
              <a:p>
                <a:endParaRPr lang="lt-LT"/>
              </a:p>
            </p:txBody>
          </p:sp>
          <p:sp>
            <p:nvSpPr>
              <p:cNvPr id="64610" name="Line 98"/>
              <p:cNvSpPr>
                <a:spLocks noChangeShapeType="1"/>
              </p:cNvSpPr>
              <p:nvPr/>
            </p:nvSpPr>
            <p:spPr bwMode="auto">
              <a:xfrm>
                <a:off x="4197" y="1587"/>
                <a:ext cx="8" cy="1"/>
              </a:xfrm>
              <a:prstGeom prst="line">
                <a:avLst/>
              </a:prstGeom>
              <a:noFill/>
              <a:ln w="12700">
                <a:solidFill>
                  <a:srgbClr val="000080"/>
                </a:solidFill>
                <a:round/>
                <a:headEnd/>
                <a:tailEnd/>
              </a:ln>
            </p:spPr>
            <p:txBody>
              <a:bodyPr/>
              <a:lstStyle/>
              <a:p>
                <a:endParaRPr lang="lt-LT"/>
              </a:p>
            </p:txBody>
          </p:sp>
          <p:sp>
            <p:nvSpPr>
              <p:cNvPr id="64611" name="Line 99"/>
              <p:cNvSpPr>
                <a:spLocks noChangeShapeType="1"/>
              </p:cNvSpPr>
              <p:nvPr/>
            </p:nvSpPr>
            <p:spPr bwMode="auto">
              <a:xfrm>
                <a:off x="4205" y="1587"/>
                <a:ext cx="9" cy="1"/>
              </a:xfrm>
              <a:prstGeom prst="line">
                <a:avLst/>
              </a:prstGeom>
              <a:noFill/>
              <a:ln w="12700">
                <a:solidFill>
                  <a:srgbClr val="000080"/>
                </a:solidFill>
                <a:round/>
                <a:headEnd/>
                <a:tailEnd/>
              </a:ln>
            </p:spPr>
            <p:txBody>
              <a:bodyPr/>
              <a:lstStyle/>
              <a:p>
                <a:endParaRPr lang="lt-LT"/>
              </a:p>
            </p:txBody>
          </p:sp>
          <p:sp>
            <p:nvSpPr>
              <p:cNvPr id="64612" name="Line 100"/>
              <p:cNvSpPr>
                <a:spLocks noChangeShapeType="1"/>
              </p:cNvSpPr>
              <p:nvPr/>
            </p:nvSpPr>
            <p:spPr bwMode="auto">
              <a:xfrm>
                <a:off x="4214" y="1587"/>
                <a:ext cx="5" cy="1"/>
              </a:xfrm>
              <a:prstGeom prst="line">
                <a:avLst/>
              </a:prstGeom>
              <a:noFill/>
              <a:ln w="12700">
                <a:solidFill>
                  <a:srgbClr val="000080"/>
                </a:solidFill>
                <a:round/>
                <a:headEnd/>
                <a:tailEnd/>
              </a:ln>
            </p:spPr>
            <p:txBody>
              <a:bodyPr/>
              <a:lstStyle/>
              <a:p>
                <a:endParaRPr lang="lt-LT"/>
              </a:p>
            </p:txBody>
          </p:sp>
          <p:sp>
            <p:nvSpPr>
              <p:cNvPr id="64613" name="Line 101"/>
              <p:cNvSpPr>
                <a:spLocks noChangeShapeType="1"/>
              </p:cNvSpPr>
              <p:nvPr/>
            </p:nvSpPr>
            <p:spPr bwMode="auto">
              <a:xfrm>
                <a:off x="4219" y="1587"/>
                <a:ext cx="8" cy="1"/>
              </a:xfrm>
              <a:prstGeom prst="line">
                <a:avLst/>
              </a:prstGeom>
              <a:noFill/>
              <a:ln w="12700">
                <a:solidFill>
                  <a:srgbClr val="000080"/>
                </a:solidFill>
                <a:round/>
                <a:headEnd/>
                <a:tailEnd/>
              </a:ln>
            </p:spPr>
            <p:txBody>
              <a:bodyPr/>
              <a:lstStyle/>
              <a:p>
                <a:endParaRPr lang="lt-LT"/>
              </a:p>
            </p:txBody>
          </p:sp>
          <p:sp>
            <p:nvSpPr>
              <p:cNvPr id="64614" name="Line 102"/>
              <p:cNvSpPr>
                <a:spLocks noChangeShapeType="1"/>
              </p:cNvSpPr>
              <p:nvPr/>
            </p:nvSpPr>
            <p:spPr bwMode="auto">
              <a:xfrm>
                <a:off x="4227" y="1587"/>
                <a:ext cx="9" cy="1"/>
              </a:xfrm>
              <a:prstGeom prst="line">
                <a:avLst/>
              </a:prstGeom>
              <a:noFill/>
              <a:ln w="12700">
                <a:solidFill>
                  <a:srgbClr val="000080"/>
                </a:solidFill>
                <a:round/>
                <a:headEnd/>
                <a:tailEnd/>
              </a:ln>
            </p:spPr>
            <p:txBody>
              <a:bodyPr/>
              <a:lstStyle/>
              <a:p>
                <a:endParaRPr lang="lt-LT"/>
              </a:p>
            </p:txBody>
          </p:sp>
          <p:sp>
            <p:nvSpPr>
              <p:cNvPr id="64615" name="Line 103"/>
              <p:cNvSpPr>
                <a:spLocks noChangeShapeType="1"/>
              </p:cNvSpPr>
              <p:nvPr/>
            </p:nvSpPr>
            <p:spPr bwMode="auto">
              <a:xfrm>
                <a:off x="4236" y="1587"/>
                <a:ext cx="8" cy="1"/>
              </a:xfrm>
              <a:prstGeom prst="line">
                <a:avLst/>
              </a:prstGeom>
              <a:noFill/>
              <a:ln w="12700">
                <a:solidFill>
                  <a:srgbClr val="000080"/>
                </a:solidFill>
                <a:round/>
                <a:headEnd/>
                <a:tailEnd/>
              </a:ln>
            </p:spPr>
            <p:txBody>
              <a:bodyPr/>
              <a:lstStyle/>
              <a:p>
                <a:endParaRPr lang="lt-LT"/>
              </a:p>
            </p:txBody>
          </p:sp>
          <p:sp>
            <p:nvSpPr>
              <p:cNvPr id="64616" name="Line 104"/>
              <p:cNvSpPr>
                <a:spLocks noChangeShapeType="1"/>
              </p:cNvSpPr>
              <p:nvPr/>
            </p:nvSpPr>
            <p:spPr bwMode="auto">
              <a:xfrm>
                <a:off x="4244" y="1587"/>
                <a:ext cx="8" cy="1"/>
              </a:xfrm>
              <a:prstGeom prst="line">
                <a:avLst/>
              </a:prstGeom>
              <a:noFill/>
              <a:ln w="12700">
                <a:solidFill>
                  <a:srgbClr val="000080"/>
                </a:solidFill>
                <a:round/>
                <a:headEnd/>
                <a:tailEnd/>
              </a:ln>
            </p:spPr>
            <p:txBody>
              <a:bodyPr/>
              <a:lstStyle/>
              <a:p>
                <a:endParaRPr lang="lt-LT"/>
              </a:p>
            </p:txBody>
          </p:sp>
        </p:grpSp>
      </p:grpSp>
      <p:sp>
        <p:nvSpPr>
          <p:cNvPr id="64617" name="AutoShape 105"/>
          <p:cNvSpPr>
            <a:spLocks noChangeArrowheads="1"/>
          </p:cNvSpPr>
          <p:nvPr/>
        </p:nvSpPr>
        <p:spPr bwMode="auto">
          <a:xfrm>
            <a:off x="4067175" y="5300663"/>
            <a:ext cx="1009650" cy="215900"/>
          </a:xfrm>
          <a:prstGeom prst="rightArrow">
            <a:avLst>
              <a:gd name="adj1" fmla="val 50000"/>
              <a:gd name="adj2" fmla="val 116912"/>
            </a:avLst>
          </a:prstGeom>
          <a:solidFill>
            <a:schemeClr val="accent1"/>
          </a:solidFill>
          <a:ln w="9525">
            <a:solidFill>
              <a:schemeClr val="tx1"/>
            </a:solidFill>
            <a:miter lim="800000"/>
            <a:headEnd/>
            <a:tailEnd/>
          </a:ln>
          <a:effectLst/>
        </p:spPr>
        <p:txBody>
          <a:bodyPr wrap="none" anchor="ctr"/>
          <a:lstStyle/>
          <a:p>
            <a:endParaRPr lang="lt-L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617"/>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30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P spid="646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1692275" y="1988840"/>
            <a:ext cx="6119813" cy="2304255"/>
          </a:xfrm>
        </p:spPr>
        <p:txBody>
          <a:bodyPr/>
          <a:lstStyle/>
          <a:p>
            <a:r>
              <a:rPr lang="ru-RU" dirty="0" smtClean="0">
                <a:solidFill>
                  <a:schemeClr val="tx1"/>
                </a:solidFill>
              </a:rPr>
              <a:t>Валидация</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Индекс надёжности – </a:t>
            </a:r>
            <a:r>
              <a:rPr lang="lt-LT" dirty="0" smtClean="0"/>
              <a:t>LD</a:t>
            </a:r>
            <a:r>
              <a:rPr lang="lt-LT" baseline="-25000" dirty="0" smtClean="0"/>
              <a:t>50</a:t>
            </a:r>
            <a:endParaRPr lang="lt-LT" baseline="-25000" dirty="0"/>
          </a:p>
        </p:txBody>
      </p:sp>
      <p:sp>
        <p:nvSpPr>
          <p:cNvPr id="141" name="Content Placeholder 140"/>
          <p:cNvSpPr>
            <a:spLocks noGrp="1"/>
          </p:cNvSpPr>
          <p:nvPr>
            <p:ph idx="1"/>
          </p:nvPr>
        </p:nvSpPr>
        <p:spPr/>
        <p:txBody>
          <a:bodyPr/>
          <a:lstStyle/>
          <a:p>
            <a:r>
              <a:rPr lang="ru-RU" sz="2800" dirty="0" smtClean="0"/>
              <a:t>Зависимость </a:t>
            </a:r>
            <a:r>
              <a:rPr lang="en-US" sz="2800" dirty="0" smtClean="0"/>
              <a:t>RMSE </a:t>
            </a:r>
            <a:r>
              <a:rPr lang="ru-RU" sz="2800" dirty="0" smtClean="0"/>
              <a:t>рассчётов от </a:t>
            </a:r>
            <a:r>
              <a:rPr lang="en-US" sz="2800" dirty="0" smtClean="0"/>
              <a:t>RI </a:t>
            </a:r>
            <a:r>
              <a:rPr lang="ru-RU" sz="2800" dirty="0" smtClean="0"/>
              <a:t>на примере острой токсичности.</a:t>
            </a:r>
            <a:endParaRPr lang="lt-LT" sz="2800" dirty="0"/>
          </a:p>
        </p:txBody>
      </p:sp>
      <p:pic>
        <p:nvPicPr>
          <p:cNvPr id="200712" name="Picture 8"/>
          <p:cNvPicPr>
            <a:picLocks noChangeAspect="1" noChangeArrowheads="1"/>
          </p:cNvPicPr>
          <p:nvPr/>
        </p:nvPicPr>
        <p:blipFill>
          <a:blip r:embed="rId2" cstate="print"/>
          <a:srcRect/>
          <a:stretch>
            <a:fillRect/>
          </a:stretch>
        </p:blipFill>
        <p:spPr bwMode="auto">
          <a:xfrm>
            <a:off x="0" y="2924944"/>
            <a:ext cx="9144000" cy="33766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Индекс надёжности – </a:t>
            </a:r>
            <a:r>
              <a:rPr lang="lt-LT" dirty="0" smtClean="0"/>
              <a:t>IGC</a:t>
            </a:r>
            <a:r>
              <a:rPr lang="lt-LT" baseline="-25000" dirty="0" smtClean="0"/>
              <a:t>50</a:t>
            </a:r>
            <a:endParaRPr lang="lt-LT" baseline="-25000" dirty="0"/>
          </a:p>
        </p:txBody>
      </p:sp>
      <p:sp>
        <p:nvSpPr>
          <p:cNvPr id="141" name="Content Placeholder 140"/>
          <p:cNvSpPr>
            <a:spLocks noGrp="1"/>
          </p:cNvSpPr>
          <p:nvPr>
            <p:ph idx="1"/>
          </p:nvPr>
        </p:nvSpPr>
        <p:spPr>
          <a:xfrm>
            <a:off x="457200" y="1600201"/>
            <a:ext cx="8229600" cy="1036712"/>
          </a:xfrm>
        </p:spPr>
        <p:txBody>
          <a:bodyPr/>
          <a:lstStyle/>
          <a:p>
            <a:r>
              <a:rPr lang="ru-RU" sz="2800" dirty="0" smtClean="0"/>
              <a:t>Зависимость </a:t>
            </a:r>
            <a:r>
              <a:rPr lang="en-US" sz="2800" dirty="0" smtClean="0"/>
              <a:t>RMSE </a:t>
            </a:r>
            <a:r>
              <a:rPr lang="ru-RU" sz="2800" dirty="0" smtClean="0"/>
              <a:t>от </a:t>
            </a:r>
            <a:r>
              <a:rPr lang="en-US" sz="2800" dirty="0" smtClean="0"/>
              <a:t>RI </a:t>
            </a:r>
            <a:r>
              <a:rPr lang="ru-RU" sz="2800" dirty="0" smtClean="0"/>
              <a:t>на примере акватоксичности.</a:t>
            </a:r>
            <a:endParaRPr lang="lt-LT" sz="2800" dirty="0"/>
          </a:p>
        </p:txBody>
      </p:sp>
      <p:pic>
        <p:nvPicPr>
          <p:cNvPr id="5" name="Picture 61"/>
          <p:cNvPicPr preferRelativeResize="0">
            <a:picLocks noChangeAspect="1" noChangeArrowheads="1"/>
          </p:cNvPicPr>
          <p:nvPr/>
        </p:nvPicPr>
        <p:blipFill>
          <a:blip r:embed="rId2" cstate="print"/>
          <a:srcRect/>
          <a:stretch>
            <a:fillRect/>
          </a:stretch>
        </p:blipFill>
        <p:spPr bwMode="auto">
          <a:xfrm>
            <a:off x="1979712" y="2766437"/>
            <a:ext cx="5184576" cy="38309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Интерпретация</a:t>
            </a:r>
            <a:br>
              <a:rPr lang="ru-RU" dirty="0" smtClean="0"/>
            </a:br>
            <a:r>
              <a:rPr lang="ru-RU" dirty="0" smtClean="0"/>
              <a:t>Индекса надёжности</a:t>
            </a:r>
            <a:endParaRPr lang="lt-LT" dirty="0"/>
          </a:p>
        </p:txBody>
      </p:sp>
      <p:graphicFrame>
        <p:nvGraphicFramePr>
          <p:cNvPr id="4" name="Group 6582"/>
          <p:cNvGraphicFramePr>
            <a:graphicFrameLocks noGrp="1"/>
          </p:cNvGraphicFramePr>
          <p:nvPr/>
        </p:nvGraphicFramePr>
        <p:xfrm>
          <a:off x="1187624" y="2132856"/>
          <a:ext cx="7128792" cy="3134652"/>
        </p:xfrm>
        <a:graphic>
          <a:graphicData uri="http://schemas.openxmlformats.org/drawingml/2006/table">
            <a:tbl>
              <a:tblPr/>
              <a:tblGrid>
                <a:gridCol w="1944216"/>
                <a:gridCol w="2520280"/>
                <a:gridCol w="2664296"/>
              </a:tblGrid>
              <a:tr h="751327">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cs typeface="Arial" charset="0"/>
                        </a:rPr>
                        <a:t>Интервал значений</a:t>
                      </a:r>
                      <a:r>
                        <a:rPr kumimoji="0" lang="en-GB" sz="2400" b="0" i="0" u="none" strike="noStrike" cap="none" normalizeH="0" baseline="0" dirty="0" smtClean="0">
                          <a:ln>
                            <a:noFill/>
                          </a:ln>
                          <a:solidFill>
                            <a:schemeClr val="tx1"/>
                          </a:solidFill>
                          <a:effectLst/>
                          <a:latin typeface="Arial" charset="0"/>
                          <a:cs typeface="Arial" charset="0"/>
                        </a:rPr>
                        <a:t> RI</a:t>
                      </a:r>
                      <a:endParaRPr kumimoji="0" lang="en-GB" sz="2400" b="0" i="0" u="none" strike="noStrike" cap="none" normalizeH="0" baseline="0" dirty="0" smtClean="0">
                        <a:ln>
                          <a:noFill/>
                        </a:ln>
                        <a:solidFill>
                          <a:schemeClr val="tx1"/>
                        </a:solidFill>
                        <a:effectLst/>
                        <a:latin typeface="Times New Roman" pitchFamily="18" charset="0"/>
                      </a:endParaRPr>
                    </a:p>
                  </a:txBody>
                  <a:tcPr anchor="ct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cs typeface="Arial" charset="0"/>
                        </a:rPr>
                        <a:t>Надёжность рассчёта</a:t>
                      </a:r>
                      <a:endParaRPr kumimoji="0" lang="en-GB"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ru-RU" sz="2400" b="0" i="0" u="none" strike="noStrike" kern="1200" cap="none" normalizeH="0" baseline="0" dirty="0" smtClean="0">
                          <a:ln>
                            <a:noFill/>
                          </a:ln>
                          <a:solidFill>
                            <a:schemeClr val="tx1"/>
                          </a:solidFill>
                          <a:effectLst/>
                          <a:latin typeface="Arial" charset="0"/>
                          <a:ea typeface="+mn-ea"/>
                          <a:cs typeface="Arial" charset="0"/>
                        </a:rPr>
                        <a:t>Обозначение в программе</a:t>
                      </a:r>
                      <a:endParaRPr kumimoji="0" lang="en-GB" sz="24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r>
              <a:tr h="496244">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cs typeface="Arial" charset="0"/>
                        </a:rPr>
                        <a:t>&lt; 0.3</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FF0000"/>
                          </a:solidFill>
                          <a:effectLst/>
                          <a:latin typeface="Arial" charset="0"/>
                          <a:cs typeface="Arial" charset="0"/>
                        </a:rPr>
                        <a:t>Низкая</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FF0000"/>
                          </a:solidFill>
                          <a:effectLst/>
                          <a:latin typeface="Arial" charset="0"/>
                          <a:cs typeface="Arial" charset="0"/>
                        </a:rPr>
                        <a:t>Not Reliable</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496244">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cs typeface="Arial" charset="0"/>
                        </a:rPr>
                        <a:t>0.3 - 0.5</a:t>
                      </a:r>
                      <a:endParaRPr kumimoji="0" lang="en-GB" sz="2400" b="0" i="0" u="none" strike="noStrike" cap="none" normalizeH="0" baseline="0" dirty="0" smtClean="0">
                        <a:ln>
                          <a:noFill/>
                        </a:ln>
                        <a:solidFill>
                          <a:schemeClr val="tx1"/>
                        </a:solidFill>
                        <a:effectLst/>
                        <a:latin typeface="Times New Roman" pitchFamily="18"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FF9900"/>
                          </a:solidFill>
                          <a:effectLst/>
                          <a:latin typeface="Arial" charset="0"/>
                          <a:cs typeface="Arial" charset="0"/>
                        </a:rPr>
                        <a:t>Предельно допустимая</a:t>
                      </a:r>
                      <a:endParaRPr kumimoji="0" lang="en-GB"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FF9900"/>
                          </a:solidFill>
                          <a:effectLst/>
                          <a:latin typeface="Arial" charset="0"/>
                          <a:cs typeface="Arial" charset="0"/>
                        </a:rPr>
                        <a:t>Borderline</a:t>
                      </a:r>
                      <a:endParaRPr kumimoji="0" lang="en-GB"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cap="flat">
                      <a:noFill/>
                    </a:lnR>
                    <a:lnT>
                      <a:noFill/>
                    </a:lnT>
                    <a:lnB>
                      <a:noFill/>
                    </a:lnB>
                    <a:lnTlToBr>
                      <a:noFill/>
                    </a:lnTlToBr>
                    <a:lnBlToTr>
                      <a:noFill/>
                    </a:lnBlToTr>
                    <a:noFill/>
                  </a:tcPr>
                </a:tc>
              </a:tr>
              <a:tr h="496244">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smtClean="0">
                          <a:ln>
                            <a:noFill/>
                          </a:ln>
                          <a:solidFill>
                            <a:schemeClr val="tx1"/>
                          </a:solidFill>
                          <a:effectLst/>
                          <a:latin typeface="Arial" charset="0"/>
                          <a:cs typeface="Arial" charset="0"/>
                        </a:rPr>
                        <a:t>0.5 - 0.75</a:t>
                      </a:r>
                      <a:endParaRPr kumimoji="0" lang="en-GB" sz="2400" b="0" i="0" u="none" strike="noStrike" cap="none" normalizeH="0" baseline="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99CC00"/>
                          </a:solidFill>
                          <a:effectLst/>
                          <a:latin typeface="Arial" charset="0"/>
                          <a:cs typeface="Arial" charset="0"/>
                        </a:rPr>
                        <a:t>Средняя</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99CC00"/>
                          </a:solidFill>
                          <a:effectLst/>
                          <a:latin typeface="Arial" charset="0"/>
                          <a:cs typeface="Arial" charset="0"/>
                        </a:rPr>
                        <a:t>Moderate</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96244">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cs typeface="Arial" charset="0"/>
                        </a:rPr>
                        <a:t>&gt; 0.75</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8000"/>
                          </a:solidFill>
                          <a:effectLst/>
                          <a:latin typeface="Arial" charset="0"/>
                          <a:cs typeface="Arial" charset="0"/>
                        </a:rPr>
                        <a:t>Высокая</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008000"/>
                          </a:solidFill>
                          <a:effectLst/>
                          <a:latin typeface="Arial" charset="0"/>
                          <a:cs typeface="Arial" charset="0"/>
                        </a:rPr>
                        <a:t>High</a:t>
                      </a:r>
                      <a:endParaRPr kumimoji="0" lang="en-GB" sz="2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Примеры обучения</a:t>
            </a:r>
            <a:endParaRPr lang="lt-LT" dirty="0"/>
          </a:p>
        </p:txBody>
      </p:sp>
      <p:sp>
        <p:nvSpPr>
          <p:cNvPr id="3" name="Content Placeholder 2"/>
          <p:cNvSpPr>
            <a:spLocks noGrp="1"/>
          </p:cNvSpPr>
          <p:nvPr>
            <p:ph idx="1"/>
          </p:nvPr>
        </p:nvSpPr>
        <p:spPr/>
        <p:txBody>
          <a:bodyPr/>
          <a:lstStyle/>
          <a:p>
            <a:r>
              <a:rPr lang="ru-RU" sz="2800" dirty="0" smtClean="0"/>
              <a:t>Ингибиция </a:t>
            </a:r>
            <a:r>
              <a:rPr lang="en-US" sz="2800" dirty="0" smtClean="0"/>
              <a:t>CYP3A4 </a:t>
            </a:r>
            <a:r>
              <a:rPr lang="ru-RU" sz="2800" dirty="0" smtClean="0"/>
              <a:t>- адаптация к новому протоколу</a:t>
            </a:r>
            <a:r>
              <a:rPr lang="en-US" sz="2800" dirty="0" smtClean="0"/>
              <a:t>:</a:t>
            </a:r>
            <a:endParaRPr lang="en-US" dirty="0" smtClean="0"/>
          </a:p>
          <a:p>
            <a:pPr lvl="1"/>
            <a:r>
              <a:rPr lang="ru-RU" sz="2800" dirty="0" smtClean="0"/>
              <a:t>Схожий протокол</a:t>
            </a:r>
            <a:r>
              <a:rPr lang="en-US" sz="2800" dirty="0" smtClean="0"/>
              <a:t> (IC</a:t>
            </a:r>
            <a:r>
              <a:rPr lang="en-US" sz="2800" baseline="-25000" dirty="0" smtClean="0"/>
              <a:t>50</a:t>
            </a:r>
            <a:r>
              <a:rPr lang="en-US" sz="2800" dirty="0" smtClean="0"/>
              <a:t>&lt;40 </a:t>
            </a:r>
            <a:r>
              <a:rPr lang="ru-RU" sz="2800" dirty="0" smtClean="0"/>
              <a:t>мк</a:t>
            </a:r>
            <a:r>
              <a:rPr lang="en-US" sz="2800" dirty="0" smtClean="0"/>
              <a:t>M)</a:t>
            </a:r>
          </a:p>
          <a:p>
            <a:pPr lvl="1"/>
            <a:r>
              <a:rPr lang="ru-RU" sz="2800" dirty="0" smtClean="0"/>
              <a:t>Отличный протокол </a:t>
            </a:r>
            <a:r>
              <a:rPr lang="en-US" sz="2800" dirty="0" smtClean="0"/>
              <a:t>(IC</a:t>
            </a:r>
            <a:r>
              <a:rPr lang="en-US" sz="2800" baseline="-25000" dirty="0" smtClean="0"/>
              <a:t>50</a:t>
            </a:r>
            <a:r>
              <a:rPr lang="en-US" sz="2800" dirty="0" smtClean="0"/>
              <a:t>&lt;5 </a:t>
            </a:r>
            <a:r>
              <a:rPr lang="ru-RU" sz="2800" dirty="0" smtClean="0"/>
              <a:t>мк</a:t>
            </a:r>
            <a:r>
              <a:rPr lang="en-US" sz="2800" dirty="0" smtClean="0"/>
              <a:t>M)</a:t>
            </a:r>
          </a:p>
          <a:p>
            <a:pPr>
              <a:spcBef>
                <a:spcPts val="2000"/>
              </a:spcBef>
            </a:pPr>
            <a:r>
              <a:rPr lang="ru-RU" sz="2800" dirty="0" smtClean="0"/>
              <a:t>Ингибиция </a:t>
            </a:r>
            <a:r>
              <a:rPr lang="en-US" sz="2800" dirty="0" err="1" smtClean="0"/>
              <a:t>hERG</a:t>
            </a:r>
            <a:r>
              <a:rPr lang="en-US" sz="2800" dirty="0" smtClean="0"/>
              <a:t> </a:t>
            </a:r>
            <a:r>
              <a:rPr lang="ru-RU" sz="2800" dirty="0" smtClean="0"/>
              <a:t>– адаптация к новому химическому классу, расширение области применимости модели</a:t>
            </a:r>
            <a:endParaRPr lang="lt-L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sz="3200" dirty="0" smtClean="0"/>
              <a:t>CYP3A4: </a:t>
            </a:r>
            <a:r>
              <a:rPr lang="ru-RU" sz="3200" dirty="0" smtClean="0"/>
              <a:t>Процедура обучения</a:t>
            </a:r>
            <a:endParaRPr lang="lt-LT" sz="3200" dirty="0" smtClean="0"/>
          </a:p>
        </p:txBody>
      </p:sp>
      <p:sp>
        <p:nvSpPr>
          <p:cNvPr id="3" name="Rectangle 6"/>
          <p:cNvSpPr>
            <a:spLocks noChangeArrowheads="1"/>
          </p:cNvSpPr>
          <p:nvPr/>
        </p:nvSpPr>
        <p:spPr bwMode="auto">
          <a:xfrm>
            <a:off x="5722938" y="1438275"/>
            <a:ext cx="1720850" cy="1298575"/>
          </a:xfrm>
          <a:prstGeom prst="rect">
            <a:avLst/>
          </a:prstGeom>
          <a:solidFill>
            <a:srgbClr val="EAEAEA"/>
          </a:solidFill>
          <a:ln w="9525">
            <a:noFill/>
            <a:miter lim="800000"/>
            <a:headEnd/>
            <a:tailEnd/>
          </a:ln>
        </p:spPr>
        <p:txBody>
          <a:bodyPr wrap="none" anchor="ctr"/>
          <a:lstStyle/>
          <a:p>
            <a:pPr algn="ctr"/>
            <a:endParaRPr lang="lt-LT" sz="1200">
              <a:solidFill>
                <a:srgbClr val="1E1E50"/>
              </a:solidFill>
            </a:endParaRPr>
          </a:p>
        </p:txBody>
      </p:sp>
      <p:sp>
        <p:nvSpPr>
          <p:cNvPr id="4" name="AutoShape 7"/>
          <p:cNvSpPr>
            <a:spLocks noChangeArrowheads="1"/>
          </p:cNvSpPr>
          <p:nvPr/>
        </p:nvSpPr>
        <p:spPr bwMode="auto">
          <a:xfrm>
            <a:off x="5778500" y="4691063"/>
            <a:ext cx="1565275" cy="955675"/>
          </a:xfrm>
          <a:prstGeom prst="can">
            <a:avLst>
              <a:gd name="adj" fmla="val 25000"/>
            </a:avLst>
          </a:prstGeom>
          <a:solidFill>
            <a:srgbClr val="EAEAEA"/>
          </a:solidFill>
          <a:ln w="9525">
            <a:noFill/>
            <a:round/>
            <a:headEnd/>
            <a:tailEnd/>
          </a:ln>
        </p:spPr>
        <p:txBody>
          <a:bodyPr wrap="none" anchor="ctr"/>
          <a:lstStyle/>
          <a:p>
            <a:pPr algn="ctr"/>
            <a:endParaRPr lang="lt-LT" sz="600">
              <a:solidFill>
                <a:srgbClr val="1E1E50"/>
              </a:solidFill>
            </a:endParaRPr>
          </a:p>
        </p:txBody>
      </p:sp>
      <p:sp>
        <p:nvSpPr>
          <p:cNvPr id="6" name="AutoShape 9"/>
          <p:cNvSpPr>
            <a:spLocks noChangeArrowheads="1"/>
          </p:cNvSpPr>
          <p:nvPr/>
        </p:nvSpPr>
        <p:spPr bwMode="auto">
          <a:xfrm>
            <a:off x="1489075" y="4124325"/>
            <a:ext cx="2625725" cy="1752600"/>
          </a:xfrm>
          <a:prstGeom prst="can">
            <a:avLst>
              <a:gd name="adj" fmla="val 25000"/>
            </a:avLst>
          </a:prstGeom>
          <a:solidFill>
            <a:srgbClr val="EAEAEA"/>
          </a:solidFill>
          <a:ln w="9525">
            <a:noFill/>
            <a:round/>
            <a:headEnd/>
            <a:tailEnd/>
          </a:ln>
        </p:spPr>
        <p:txBody>
          <a:bodyPr wrap="none" anchor="ctr"/>
          <a:lstStyle/>
          <a:p>
            <a:pPr algn="ctr"/>
            <a:endParaRPr lang="lt-LT" sz="1200">
              <a:solidFill>
                <a:srgbClr val="1E1E50"/>
              </a:solidFill>
            </a:endParaRPr>
          </a:p>
        </p:txBody>
      </p:sp>
      <p:sp>
        <p:nvSpPr>
          <p:cNvPr id="7" name="AutoShape 10"/>
          <p:cNvSpPr>
            <a:spLocks noChangeArrowheads="1"/>
          </p:cNvSpPr>
          <p:nvPr/>
        </p:nvSpPr>
        <p:spPr bwMode="auto">
          <a:xfrm>
            <a:off x="1524000" y="1439863"/>
            <a:ext cx="2590800" cy="1770062"/>
          </a:xfrm>
          <a:prstGeom prst="can">
            <a:avLst>
              <a:gd name="adj" fmla="val 25000"/>
            </a:avLst>
          </a:prstGeom>
          <a:solidFill>
            <a:srgbClr val="EAEAEA"/>
          </a:solidFill>
          <a:ln w="9525">
            <a:noFill/>
            <a:round/>
            <a:headEnd/>
            <a:tailEnd/>
          </a:ln>
        </p:spPr>
        <p:txBody>
          <a:bodyPr wrap="none" anchor="ctr"/>
          <a:lstStyle/>
          <a:p>
            <a:pPr algn="ctr"/>
            <a:endParaRPr lang="lt-LT" sz="1200">
              <a:solidFill>
                <a:srgbClr val="1E1E50"/>
              </a:solidFill>
            </a:endParaRPr>
          </a:p>
        </p:txBody>
      </p:sp>
      <p:sp>
        <p:nvSpPr>
          <p:cNvPr id="8" name="AutoShape 11"/>
          <p:cNvSpPr>
            <a:spLocks noChangeArrowheads="1"/>
          </p:cNvSpPr>
          <p:nvPr/>
        </p:nvSpPr>
        <p:spPr bwMode="auto">
          <a:xfrm>
            <a:off x="1635125" y="1533525"/>
            <a:ext cx="2347913" cy="1603375"/>
          </a:xfrm>
          <a:prstGeom prst="can">
            <a:avLst>
              <a:gd name="adj" fmla="val 25000"/>
            </a:avLst>
          </a:prstGeom>
          <a:solidFill>
            <a:srgbClr val="99CCFF"/>
          </a:solidFill>
          <a:ln w="9525">
            <a:solidFill>
              <a:schemeClr val="tx1"/>
            </a:solidFill>
            <a:round/>
            <a:headEnd/>
            <a:tailEnd/>
          </a:ln>
        </p:spPr>
        <p:txBody>
          <a:bodyPr anchor="ctr"/>
          <a:lstStyle/>
          <a:p>
            <a:pPr algn="ctr"/>
            <a:endParaRPr lang="lt-LT" sz="1200" dirty="0">
              <a:solidFill>
                <a:srgbClr val="1E1E50"/>
              </a:solidFill>
            </a:endParaRPr>
          </a:p>
          <a:p>
            <a:pPr algn="ctr"/>
            <a:r>
              <a:rPr lang="ru-RU" sz="1400" dirty="0" smtClean="0">
                <a:solidFill>
                  <a:srgbClr val="1E1E50"/>
                </a:solidFill>
              </a:rPr>
              <a:t>Встроенная библиотека </a:t>
            </a:r>
            <a:r>
              <a:rPr lang="en-US" sz="1400" dirty="0" smtClean="0">
                <a:solidFill>
                  <a:srgbClr val="1E1E50"/>
                </a:solidFill>
              </a:rPr>
              <a:t> </a:t>
            </a:r>
            <a:r>
              <a:rPr lang="ru-RU" sz="1400" dirty="0" smtClean="0">
                <a:solidFill>
                  <a:srgbClr val="1E1E50"/>
                </a:solidFill>
              </a:rPr>
              <a:t>ингибиторов </a:t>
            </a:r>
            <a:r>
              <a:rPr lang="lt-LT" sz="1400" dirty="0" smtClean="0">
                <a:solidFill>
                  <a:srgbClr val="1E1E50"/>
                </a:solidFill>
              </a:rPr>
              <a:t>CYP3A4</a:t>
            </a:r>
            <a:r>
              <a:rPr lang="en-US" sz="1400" dirty="0" smtClean="0">
                <a:solidFill>
                  <a:srgbClr val="1E1E50"/>
                </a:solidFill>
              </a:rPr>
              <a:t> </a:t>
            </a:r>
            <a:r>
              <a:rPr lang="ru-RU" sz="1400" dirty="0" smtClean="0">
                <a:solidFill>
                  <a:srgbClr val="1E1E50"/>
                </a:solidFill>
              </a:rPr>
              <a:t/>
            </a:r>
            <a:br>
              <a:rPr lang="ru-RU" sz="1400" dirty="0" smtClean="0">
                <a:solidFill>
                  <a:srgbClr val="1E1E50"/>
                </a:solidFill>
              </a:rPr>
            </a:br>
            <a:r>
              <a:rPr lang="ru-RU" sz="1400" dirty="0" smtClean="0">
                <a:solidFill>
                  <a:srgbClr val="1E1E50"/>
                </a:solidFill>
              </a:rPr>
              <a:t>в </a:t>
            </a:r>
            <a:r>
              <a:rPr lang="en-US" sz="1400" dirty="0" smtClean="0">
                <a:solidFill>
                  <a:srgbClr val="1E1E50"/>
                </a:solidFill>
              </a:rPr>
              <a:t>ACD/</a:t>
            </a:r>
            <a:r>
              <a:rPr lang="lt-LT" sz="1400" dirty="0" smtClean="0">
                <a:solidFill>
                  <a:srgbClr val="1E1E50"/>
                </a:solidFill>
              </a:rPr>
              <a:t>Percepta</a:t>
            </a:r>
            <a:r>
              <a:rPr lang="en-US" sz="1400" dirty="0">
                <a:solidFill>
                  <a:srgbClr val="1E1E50"/>
                </a:solidFill>
              </a:rPr>
              <a:t/>
            </a:r>
            <a:br>
              <a:rPr lang="en-US" sz="1400" dirty="0">
                <a:solidFill>
                  <a:srgbClr val="1E1E50"/>
                </a:solidFill>
              </a:rPr>
            </a:br>
            <a:r>
              <a:rPr lang="en-US" sz="1400" dirty="0" smtClean="0">
                <a:solidFill>
                  <a:srgbClr val="1E1E50"/>
                </a:solidFill>
              </a:rPr>
              <a:t>(</a:t>
            </a:r>
            <a:r>
              <a:rPr lang="lt-LT" sz="1400" dirty="0" smtClean="0">
                <a:solidFill>
                  <a:srgbClr val="1E1E50"/>
                </a:solidFill>
              </a:rPr>
              <a:t>9844 </a:t>
            </a:r>
            <a:r>
              <a:rPr lang="ru-RU" sz="1400" dirty="0" smtClean="0">
                <a:solidFill>
                  <a:srgbClr val="1E1E50"/>
                </a:solidFill>
              </a:rPr>
              <a:t>соединений</a:t>
            </a:r>
            <a:r>
              <a:rPr lang="en-US" sz="1400" dirty="0" smtClean="0">
                <a:solidFill>
                  <a:srgbClr val="1E1E50"/>
                </a:solidFill>
              </a:rPr>
              <a:t>)</a:t>
            </a:r>
            <a:endParaRPr lang="lt-LT" sz="1400" dirty="0">
              <a:solidFill>
                <a:srgbClr val="1E1E50"/>
              </a:solidFill>
            </a:endParaRPr>
          </a:p>
        </p:txBody>
      </p:sp>
      <p:sp>
        <p:nvSpPr>
          <p:cNvPr id="9" name="AutoShape 12"/>
          <p:cNvSpPr>
            <a:spLocks noChangeArrowheads="1"/>
          </p:cNvSpPr>
          <p:nvPr/>
        </p:nvSpPr>
        <p:spPr bwMode="auto">
          <a:xfrm>
            <a:off x="1619250" y="4267200"/>
            <a:ext cx="2366963" cy="1514475"/>
          </a:xfrm>
          <a:prstGeom prst="can">
            <a:avLst>
              <a:gd name="adj" fmla="val 25000"/>
            </a:avLst>
          </a:prstGeom>
          <a:solidFill>
            <a:srgbClr val="99CCFF"/>
          </a:solidFill>
          <a:ln w="9525">
            <a:solidFill>
              <a:schemeClr val="tx1"/>
            </a:solidFill>
            <a:round/>
            <a:headEnd/>
            <a:tailEnd/>
          </a:ln>
        </p:spPr>
        <p:txBody>
          <a:bodyPr anchor="ctr"/>
          <a:lstStyle/>
          <a:p>
            <a:pPr algn="ctr"/>
            <a:endParaRPr lang="lt-LT" sz="800" dirty="0">
              <a:solidFill>
                <a:srgbClr val="1E1E50"/>
              </a:solidFill>
            </a:endParaRPr>
          </a:p>
          <a:p>
            <a:pPr algn="ctr"/>
            <a:r>
              <a:rPr lang="ru-RU" sz="1400" dirty="0" smtClean="0">
                <a:solidFill>
                  <a:srgbClr val="1E1E50"/>
                </a:solidFill>
              </a:rPr>
              <a:t>Новые данные из проекта </a:t>
            </a:r>
            <a:r>
              <a:rPr lang="en-US" sz="1400" dirty="0" err="1" smtClean="0">
                <a:solidFill>
                  <a:srgbClr val="1E1E50"/>
                </a:solidFill>
              </a:rPr>
              <a:t>PubChem</a:t>
            </a:r>
            <a:r>
              <a:rPr lang="en-US" sz="1400" dirty="0" smtClean="0">
                <a:solidFill>
                  <a:srgbClr val="1E1E50"/>
                </a:solidFill>
              </a:rPr>
              <a:t> </a:t>
            </a:r>
            <a:r>
              <a:rPr lang="en-US" sz="1400" dirty="0">
                <a:solidFill>
                  <a:srgbClr val="1E1E50"/>
                </a:solidFill>
              </a:rPr>
              <a:t/>
            </a:r>
            <a:br>
              <a:rPr lang="en-US" sz="1400" dirty="0">
                <a:solidFill>
                  <a:srgbClr val="1E1E50"/>
                </a:solidFill>
              </a:rPr>
            </a:br>
            <a:r>
              <a:rPr lang="en-US" sz="1400" dirty="0">
                <a:solidFill>
                  <a:srgbClr val="1E1E50"/>
                </a:solidFill>
              </a:rPr>
              <a:t>(</a:t>
            </a:r>
            <a:r>
              <a:rPr lang="en-US" sz="1400" dirty="0" smtClean="0">
                <a:solidFill>
                  <a:srgbClr val="1E1E50"/>
                </a:solidFill>
              </a:rPr>
              <a:t>8</a:t>
            </a:r>
            <a:r>
              <a:rPr lang="ru-RU" sz="1400" dirty="0" smtClean="0">
                <a:solidFill>
                  <a:srgbClr val="1E1E50"/>
                </a:solidFill>
              </a:rPr>
              <a:t>604</a:t>
            </a:r>
            <a:r>
              <a:rPr lang="en-US" sz="1400" dirty="0" smtClean="0">
                <a:solidFill>
                  <a:srgbClr val="1E1E50"/>
                </a:solidFill>
              </a:rPr>
              <a:t> </a:t>
            </a:r>
            <a:r>
              <a:rPr lang="ru-RU" sz="1400" dirty="0" smtClean="0">
                <a:solidFill>
                  <a:srgbClr val="1E1E50"/>
                </a:solidFill>
              </a:rPr>
              <a:t>соединения</a:t>
            </a:r>
            <a:r>
              <a:rPr lang="en-US" sz="1400" dirty="0" smtClean="0">
                <a:solidFill>
                  <a:srgbClr val="1E1E50"/>
                </a:solidFill>
              </a:rPr>
              <a:t>)</a:t>
            </a:r>
            <a:endParaRPr lang="en-US" sz="1400" dirty="0">
              <a:solidFill>
                <a:srgbClr val="1E1E50"/>
              </a:solidFill>
            </a:endParaRPr>
          </a:p>
        </p:txBody>
      </p:sp>
      <p:sp>
        <p:nvSpPr>
          <p:cNvPr id="10" name="Rectangle 15"/>
          <p:cNvSpPr>
            <a:spLocks noChangeArrowheads="1"/>
          </p:cNvSpPr>
          <p:nvPr/>
        </p:nvSpPr>
        <p:spPr bwMode="auto">
          <a:xfrm>
            <a:off x="5956300" y="1533525"/>
            <a:ext cx="1223963" cy="504825"/>
          </a:xfrm>
          <a:prstGeom prst="rect">
            <a:avLst/>
          </a:prstGeom>
          <a:solidFill>
            <a:srgbClr val="99CCFF"/>
          </a:solidFill>
          <a:ln w="9525">
            <a:solidFill>
              <a:schemeClr val="tx1"/>
            </a:solidFill>
            <a:miter lim="800000"/>
            <a:headEnd/>
            <a:tailEnd/>
          </a:ln>
        </p:spPr>
        <p:txBody>
          <a:bodyPr wrap="none" anchor="ctr"/>
          <a:lstStyle/>
          <a:p>
            <a:pPr algn="ctr"/>
            <a:r>
              <a:rPr lang="ru-RU" sz="1200" dirty="0" smtClean="0">
                <a:solidFill>
                  <a:srgbClr val="1E1E50"/>
                </a:solidFill>
              </a:rPr>
              <a:t>Базовый рассчёт</a:t>
            </a:r>
            <a:endParaRPr lang="lt-LT" sz="1200" dirty="0">
              <a:solidFill>
                <a:srgbClr val="1E1E50"/>
              </a:solidFill>
            </a:endParaRPr>
          </a:p>
        </p:txBody>
      </p:sp>
      <p:sp>
        <p:nvSpPr>
          <p:cNvPr id="11" name="AutoShape 16"/>
          <p:cNvSpPr>
            <a:spLocks noChangeArrowheads="1"/>
          </p:cNvSpPr>
          <p:nvPr/>
        </p:nvSpPr>
        <p:spPr bwMode="auto">
          <a:xfrm>
            <a:off x="5819775" y="2138363"/>
            <a:ext cx="1498600" cy="484187"/>
          </a:xfrm>
          <a:prstGeom prst="parallelogram">
            <a:avLst>
              <a:gd name="adj" fmla="val 77377"/>
            </a:avLst>
          </a:prstGeom>
          <a:solidFill>
            <a:srgbClr val="99CCFF"/>
          </a:solidFill>
          <a:ln w="9525">
            <a:solidFill>
              <a:schemeClr val="tx1"/>
            </a:solidFill>
            <a:miter lim="800000"/>
            <a:headEnd/>
            <a:tailEnd/>
          </a:ln>
        </p:spPr>
        <p:txBody>
          <a:bodyPr wrap="none" anchor="ctr"/>
          <a:lstStyle/>
          <a:p>
            <a:pPr algn="ctr"/>
            <a:r>
              <a:rPr lang="ru-RU" sz="1200" dirty="0" smtClean="0">
                <a:solidFill>
                  <a:srgbClr val="1E1E50"/>
                </a:solidFill>
              </a:rPr>
              <a:t>Встроенная </a:t>
            </a:r>
            <a:br>
              <a:rPr lang="ru-RU" sz="1200" dirty="0" smtClean="0">
                <a:solidFill>
                  <a:srgbClr val="1E1E50"/>
                </a:solidFill>
              </a:rPr>
            </a:br>
            <a:r>
              <a:rPr lang="ru-RU" sz="1200" dirty="0" smtClean="0">
                <a:solidFill>
                  <a:srgbClr val="1E1E50"/>
                </a:solidFill>
              </a:rPr>
              <a:t>библиотека</a:t>
            </a:r>
            <a:endParaRPr lang="en-US" sz="1200" dirty="0">
              <a:solidFill>
                <a:srgbClr val="1E1E50"/>
              </a:solidFill>
            </a:endParaRPr>
          </a:p>
        </p:txBody>
      </p:sp>
      <p:sp>
        <p:nvSpPr>
          <p:cNvPr id="12" name="AutoShape 17"/>
          <p:cNvSpPr>
            <a:spLocks noChangeArrowheads="1"/>
          </p:cNvSpPr>
          <p:nvPr/>
        </p:nvSpPr>
        <p:spPr bwMode="auto">
          <a:xfrm>
            <a:off x="5375275" y="2857500"/>
            <a:ext cx="1812925" cy="484188"/>
          </a:xfrm>
          <a:prstGeom prst="parallelogram">
            <a:avLst>
              <a:gd name="adj" fmla="val 93606"/>
            </a:avLst>
          </a:prstGeom>
          <a:solidFill>
            <a:srgbClr val="99CCFF"/>
          </a:solidFill>
          <a:ln w="9525">
            <a:solidFill>
              <a:schemeClr val="tx1"/>
            </a:solidFill>
            <a:miter lim="800000"/>
            <a:headEnd/>
            <a:tailEnd/>
          </a:ln>
        </p:spPr>
        <p:txBody>
          <a:bodyPr wrap="none" anchor="ctr"/>
          <a:lstStyle/>
          <a:p>
            <a:pPr algn="ctr"/>
            <a:r>
              <a:rPr lang="ru-RU" sz="1200" dirty="0" smtClean="0">
                <a:solidFill>
                  <a:srgbClr val="1E1E50"/>
                </a:solidFill>
              </a:rPr>
              <a:t>Библиотека</a:t>
            </a:r>
            <a:r>
              <a:rPr lang="en-US" sz="1200" dirty="0" smtClean="0">
                <a:solidFill>
                  <a:srgbClr val="1E1E50"/>
                </a:solidFill>
              </a:rPr>
              <a:t> </a:t>
            </a:r>
            <a:r>
              <a:rPr lang="en-US" sz="1200" dirty="0">
                <a:solidFill>
                  <a:srgbClr val="1E1E50"/>
                </a:solidFill>
              </a:rPr>
              <a:t>1</a:t>
            </a:r>
          </a:p>
        </p:txBody>
      </p:sp>
      <p:sp>
        <p:nvSpPr>
          <p:cNvPr id="13" name="AutoShape 18"/>
          <p:cNvSpPr>
            <a:spLocks noChangeArrowheads="1"/>
          </p:cNvSpPr>
          <p:nvPr/>
        </p:nvSpPr>
        <p:spPr bwMode="auto">
          <a:xfrm>
            <a:off x="5591175" y="3465513"/>
            <a:ext cx="1812925" cy="484187"/>
          </a:xfrm>
          <a:prstGeom prst="parallelogram">
            <a:avLst>
              <a:gd name="adj" fmla="val 93607"/>
            </a:avLst>
          </a:prstGeom>
          <a:solidFill>
            <a:srgbClr val="99CCFF"/>
          </a:solidFill>
          <a:ln w="9525">
            <a:solidFill>
              <a:schemeClr val="tx1"/>
            </a:solidFill>
            <a:miter lim="800000"/>
            <a:headEnd/>
            <a:tailEnd/>
          </a:ln>
        </p:spPr>
        <p:txBody>
          <a:bodyPr wrap="none" anchor="ctr"/>
          <a:lstStyle/>
          <a:p>
            <a:pPr algn="ctr"/>
            <a:r>
              <a:rPr lang="ru-RU" sz="1200" dirty="0" smtClean="0">
                <a:solidFill>
                  <a:srgbClr val="1E1E50"/>
                </a:solidFill>
              </a:rPr>
              <a:t>Библиотека</a:t>
            </a:r>
            <a:r>
              <a:rPr lang="en-US" sz="1200" dirty="0" smtClean="0">
                <a:solidFill>
                  <a:srgbClr val="1E1E50"/>
                </a:solidFill>
              </a:rPr>
              <a:t> </a:t>
            </a:r>
            <a:r>
              <a:rPr lang="en-US" sz="1200" dirty="0">
                <a:solidFill>
                  <a:srgbClr val="1E1E50"/>
                </a:solidFill>
              </a:rPr>
              <a:t>2</a:t>
            </a:r>
          </a:p>
        </p:txBody>
      </p:sp>
      <p:sp>
        <p:nvSpPr>
          <p:cNvPr id="14" name="AutoShape 19"/>
          <p:cNvSpPr>
            <a:spLocks noChangeArrowheads="1"/>
          </p:cNvSpPr>
          <p:nvPr/>
        </p:nvSpPr>
        <p:spPr bwMode="auto">
          <a:xfrm>
            <a:off x="5819775" y="4083050"/>
            <a:ext cx="1812925" cy="484188"/>
          </a:xfrm>
          <a:prstGeom prst="parallelogram">
            <a:avLst>
              <a:gd name="adj" fmla="val 93606"/>
            </a:avLst>
          </a:prstGeom>
          <a:solidFill>
            <a:srgbClr val="99CCFF"/>
          </a:solidFill>
          <a:ln w="9525">
            <a:solidFill>
              <a:schemeClr val="tx1"/>
            </a:solidFill>
            <a:miter lim="800000"/>
            <a:headEnd/>
            <a:tailEnd/>
          </a:ln>
        </p:spPr>
        <p:txBody>
          <a:bodyPr wrap="none" anchor="ctr"/>
          <a:lstStyle/>
          <a:p>
            <a:pPr algn="ctr"/>
            <a:r>
              <a:rPr lang="ru-RU" sz="1200" dirty="0" smtClean="0">
                <a:solidFill>
                  <a:srgbClr val="1E1E50"/>
                </a:solidFill>
              </a:rPr>
              <a:t>Библиотека</a:t>
            </a:r>
            <a:r>
              <a:rPr lang="en-US" sz="1200" dirty="0" smtClean="0">
                <a:solidFill>
                  <a:srgbClr val="1E1E50"/>
                </a:solidFill>
              </a:rPr>
              <a:t> </a:t>
            </a:r>
            <a:r>
              <a:rPr lang="en-US" sz="1200" dirty="0">
                <a:solidFill>
                  <a:srgbClr val="1E1E50"/>
                </a:solidFill>
              </a:rPr>
              <a:t>3</a:t>
            </a:r>
          </a:p>
        </p:txBody>
      </p:sp>
      <p:sp>
        <p:nvSpPr>
          <p:cNvPr id="15" name="AutoShape 20"/>
          <p:cNvSpPr>
            <a:spLocks noChangeArrowheads="1"/>
          </p:cNvSpPr>
          <p:nvPr/>
        </p:nvSpPr>
        <p:spPr bwMode="auto">
          <a:xfrm>
            <a:off x="5919788" y="4773613"/>
            <a:ext cx="1295400" cy="792162"/>
          </a:xfrm>
          <a:prstGeom prst="can">
            <a:avLst>
              <a:gd name="adj" fmla="val 25000"/>
            </a:avLst>
          </a:prstGeom>
          <a:solidFill>
            <a:srgbClr val="99CCFF"/>
          </a:solidFill>
          <a:ln w="9525">
            <a:solidFill>
              <a:schemeClr val="tx1"/>
            </a:solidFill>
            <a:round/>
            <a:headEnd/>
            <a:tailEnd/>
          </a:ln>
        </p:spPr>
        <p:txBody>
          <a:bodyPr anchor="ctr"/>
          <a:lstStyle/>
          <a:p>
            <a:pPr algn="ctr"/>
            <a:endParaRPr lang="en-US" sz="600" dirty="0">
              <a:solidFill>
                <a:srgbClr val="1E1E50"/>
              </a:solidFill>
            </a:endParaRPr>
          </a:p>
          <a:p>
            <a:pPr algn="ctr"/>
            <a:r>
              <a:rPr lang="ru-RU" sz="1200" dirty="0" smtClean="0">
                <a:solidFill>
                  <a:srgbClr val="1E1E50"/>
                </a:solidFill>
              </a:rPr>
              <a:t>Валидация</a:t>
            </a:r>
            <a:br>
              <a:rPr lang="ru-RU" sz="1200" dirty="0" smtClean="0">
                <a:solidFill>
                  <a:srgbClr val="1E1E50"/>
                </a:solidFill>
              </a:rPr>
            </a:br>
            <a:r>
              <a:rPr lang="ru-RU" sz="1200" dirty="0" smtClean="0">
                <a:solidFill>
                  <a:srgbClr val="1E1E50"/>
                </a:solidFill>
              </a:rPr>
              <a:t>(</a:t>
            </a:r>
            <a:r>
              <a:rPr lang="en-US" sz="1200" dirty="0" smtClean="0">
                <a:solidFill>
                  <a:srgbClr val="1E1E50"/>
                </a:solidFill>
              </a:rPr>
              <a:t>50</a:t>
            </a:r>
            <a:r>
              <a:rPr lang="en-US" sz="1200" dirty="0">
                <a:solidFill>
                  <a:srgbClr val="1E1E50"/>
                </a:solidFill>
              </a:rPr>
              <a:t>% </a:t>
            </a:r>
            <a:r>
              <a:rPr lang="ru-RU" sz="1200" dirty="0" smtClean="0">
                <a:solidFill>
                  <a:srgbClr val="1E1E50"/>
                </a:solidFill>
              </a:rPr>
              <a:t>новых данных)</a:t>
            </a:r>
            <a:endParaRPr lang="lt-LT" sz="1200" dirty="0">
              <a:solidFill>
                <a:srgbClr val="1E1E50"/>
              </a:solidFill>
            </a:endParaRPr>
          </a:p>
        </p:txBody>
      </p:sp>
      <p:cxnSp>
        <p:nvCxnSpPr>
          <p:cNvPr id="16" name="AutoShape 21"/>
          <p:cNvCxnSpPr>
            <a:cxnSpLocks noChangeShapeType="1"/>
            <a:stCxn id="11" idx="3"/>
            <a:endCxn id="12" idx="5"/>
          </p:cNvCxnSpPr>
          <p:nvPr/>
        </p:nvCxnSpPr>
        <p:spPr bwMode="auto">
          <a:xfrm rot="5400000">
            <a:off x="5753100" y="2471738"/>
            <a:ext cx="477838" cy="779462"/>
          </a:xfrm>
          <a:prstGeom prst="curvedConnector4">
            <a:avLst>
              <a:gd name="adj1" fmla="val 24255"/>
              <a:gd name="adj2" fmla="val 158454"/>
            </a:avLst>
          </a:prstGeom>
          <a:noFill/>
          <a:ln w="9525">
            <a:solidFill>
              <a:schemeClr val="tx1"/>
            </a:solidFill>
            <a:round/>
            <a:headEnd/>
            <a:tailEnd type="triangle" w="med" len="med"/>
          </a:ln>
        </p:spPr>
      </p:cxnSp>
      <p:sp>
        <p:nvSpPr>
          <p:cNvPr id="17" name="AutoShape 22"/>
          <p:cNvSpPr>
            <a:spLocks noChangeArrowheads="1"/>
          </p:cNvSpPr>
          <p:nvPr/>
        </p:nvSpPr>
        <p:spPr bwMode="auto">
          <a:xfrm>
            <a:off x="4114800" y="4592638"/>
            <a:ext cx="1657350" cy="1150937"/>
          </a:xfrm>
          <a:prstGeom prst="rightArrow">
            <a:avLst>
              <a:gd name="adj1" fmla="val 50000"/>
              <a:gd name="adj2" fmla="val 45620"/>
            </a:avLst>
          </a:prstGeom>
          <a:solidFill>
            <a:srgbClr val="EAEAEA"/>
          </a:solidFill>
          <a:ln w="9525">
            <a:noFill/>
            <a:miter lim="800000"/>
            <a:headEnd/>
            <a:tailEnd/>
          </a:ln>
        </p:spPr>
        <p:txBody>
          <a:bodyPr wrap="none" anchor="ctr"/>
          <a:lstStyle/>
          <a:p>
            <a:pPr algn="ctr"/>
            <a:endParaRPr lang="lt-LT" sz="1200">
              <a:solidFill>
                <a:srgbClr val="1E1E50"/>
              </a:solidFill>
            </a:endParaRPr>
          </a:p>
        </p:txBody>
      </p:sp>
      <p:cxnSp>
        <p:nvCxnSpPr>
          <p:cNvPr id="18" name="AutoShape 23"/>
          <p:cNvCxnSpPr>
            <a:cxnSpLocks noChangeShapeType="1"/>
            <a:stCxn id="12" idx="2"/>
            <a:endCxn id="13" idx="5"/>
          </p:cNvCxnSpPr>
          <p:nvPr/>
        </p:nvCxnSpPr>
        <p:spPr bwMode="auto">
          <a:xfrm flipH="1">
            <a:off x="5818188" y="3100388"/>
            <a:ext cx="1143000" cy="608012"/>
          </a:xfrm>
          <a:prstGeom prst="curvedConnector5">
            <a:avLst>
              <a:gd name="adj1" fmla="val -39861"/>
              <a:gd name="adj2" fmla="val 49606"/>
              <a:gd name="adj3" fmla="val 139861"/>
            </a:avLst>
          </a:prstGeom>
          <a:noFill/>
          <a:ln w="9525">
            <a:solidFill>
              <a:schemeClr val="tx1"/>
            </a:solidFill>
            <a:round/>
            <a:headEnd/>
            <a:tailEnd type="triangle" w="med" len="med"/>
          </a:ln>
        </p:spPr>
      </p:cxnSp>
      <p:cxnSp>
        <p:nvCxnSpPr>
          <p:cNvPr id="19" name="AutoShape 24"/>
          <p:cNvCxnSpPr>
            <a:cxnSpLocks noChangeShapeType="1"/>
            <a:stCxn id="13" idx="2"/>
            <a:endCxn id="14" idx="5"/>
          </p:cNvCxnSpPr>
          <p:nvPr/>
        </p:nvCxnSpPr>
        <p:spPr bwMode="auto">
          <a:xfrm flipH="1">
            <a:off x="6046788" y="3708400"/>
            <a:ext cx="1130300" cy="617538"/>
          </a:xfrm>
          <a:prstGeom prst="curvedConnector5">
            <a:avLst>
              <a:gd name="adj1" fmla="val -40310"/>
              <a:gd name="adj2" fmla="val 49616"/>
              <a:gd name="adj3" fmla="val 140310"/>
            </a:avLst>
          </a:prstGeom>
          <a:noFill/>
          <a:ln w="9525">
            <a:solidFill>
              <a:schemeClr val="tx1"/>
            </a:solidFill>
            <a:round/>
            <a:headEnd/>
            <a:tailEnd type="triangle" w="med" len="med"/>
          </a:ln>
        </p:spPr>
      </p:cxnSp>
      <p:cxnSp>
        <p:nvCxnSpPr>
          <p:cNvPr id="20" name="AutoShape 25"/>
          <p:cNvCxnSpPr>
            <a:cxnSpLocks noChangeShapeType="1"/>
            <a:stCxn id="9" idx="4"/>
            <a:endCxn id="12" idx="5"/>
          </p:cNvCxnSpPr>
          <p:nvPr/>
        </p:nvCxnSpPr>
        <p:spPr bwMode="auto">
          <a:xfrm flipV="1">
            <a:off x="3986213" y="3100388"/>
            <a:ext cx="1616075" cy="1924050"/>
          </a:xfrm>
          <a:prstGeom prst="curvedConnector3">
            <a:avLst>
              <a:gd name="adj1" fmla="val 50000"/>
            </a:avLst>
          </a:prstGeom>
          <a:noFill/>
          <a:ln w="9525">
            <a:solidFill>
              <a:schemeClr val="tx1"/>
            </a:solidFill>
            <a:round/>
            <a:headEnd/>
            <a:tailEnd type="triangle" w="med" len="med"/>
          </a:ln>
        </p:spPr>
      </p:cxnSp>
      <p:cxnSp>
        <p:nvCxnSpPr>
          <p:cNvPr id="21" name="AutoShape 26"/>
          <p:cNvCxnSpPr>
            <a:cxnSpLocks noChangeShapeType="1"/>
            <a:stCxn id="9" idx="4"/>
            <a:endCxn id="13" idx="5"/>
          </p:cNvCxnSpPr>
          <p:nvPr/>
        </p:nvCxnSpPr>
        <p:spPr bwMode="auto">
          <a:xfrm flipV="1">
            <a:off x="3986213" y="3708400"/>
            <a:ext cx="1831975" cy="1316038"/>
          </a:xfrm>
          <a:prstGeom prst="curvedConnector3">
            <a:avLst>
              <a:gd name="adj1" fmla="val 50000"/>
            </a:avLst>
          </a:prstGeom>
          <a:noFill/>
          <a:ln w="9525">
            <a:solidFill>
              <a:schemeClr val="tx1"/>
            </a:solidFill>
            <a:round/>
            <a:headEnd/>
            <a:tailEnd type="triangle" w="med" len="med"/>
          </a:ln>
        </p:spPr>
      </p:cxnSp>
      <p:cxnSp>
        <p:nvCxnSpPr>
          <p:cNvPr id="22" name="AutoShape 27"/>
          <p:cNvCxnSpPr>
            <a:cxnSpLocks noChangeShapeType="1"/>
            <a:stCxn id="9" idx="4"/>
            <a:endCxn id="14" idx="5"/>
          </p:cNvCxnSpPr>
          <p:nvPr/>
        </p:nvCxnSpPr>
        <p:spPr bwMode="auto">
          <a:xfrm flipV="1">
            <a:off x="3986213" y="4325938"/>
            <a:ext cx="2060575" cy="698500"/>
          </a:xfrm>
          <a:prstGeom prst="curvedConnector3">
            <a:avLst>
              <a:gd name="adj1" fmla="val 50000"/>
            </a:avLst>
          </a:prstGeom>
          <a:noFill/>
          <a:ln w="9525">
            <a:solidFill>
              <a:schemeClr val="tx1"/>
            </a:solidFill>
            <a:round/>
            <a:headEnd/>
            <a:tailEnd type="triangle" w="med" len="med"/>
          </a:ln>
        </p:spPr>
      </p:cxnSp>
      <p:sp>
        <p:nvSpPr>
          <p:cNvPr id="23" name="AutoShape 29"/>
          <p:cNvSpPr>
            <a:spLocks noChangeArrowheads="1"/>
          </p:cNvSpPr>
          <p:nvPr/>
        </p:nvSpPr>
        <p:spPr bwMode="auto">
          <a:xfrm>
            <a:off x="4038600" y="1511300"/>
            <a:ext cx="1690688" cy="1150938"/>
          </a:xfrm>
          <a:prstGeom prst="rightArrow">
            <a:avLst>
              <a:gd name="adj1" fmla="val 50000"/>
              <a:gd name="adj2" fmla="val 33657"/>
            </a:avLst>
          </a:prstGeom>
          <a:solidFill>
            <a:srgbClr val="EAEAEA"/>
          </a:solidFill>
          <a:ln w="9525">
            <a:noFill/>
            <a:miter lim="800000"/>
            <a:headEnd/>
            <a:tailEnd/>
          </a:ln>
        </p:spPr>
        <p:txBody>
          <a:bodyPr wrap="none" anchor="ctr"/>
          <a:lstStyle/>
          <a:p>
            <a:pPr algn="ctr"/>
            <a:endParaRPr lang="lt-LT" sz="1200">
              <a:solidFill>
                <a:srgbClr val="1E1E50"/>
              </a:solidFill>
            </a:endParaRPr>
          </a:p>
        </p:txBody>
      </p:sp>
      <p:sp>
        <p:nvSpPr>
          <p:cNvPr id="26" name="Text Box 8984"/>
          <p:cNvSpPr txBox="1">
            <a:spLocks noChangeArrowheads="1"/>
          </p:cNvSpPr>
          <p:nvPr/>
        </p:nvSpPr>
        <p:spPr bwMode="auto">
          <a:xfrm>
            <a:off x="2743200" y="3286125"/>
            <a:ext cx="2209800" cy="738664"/>
          </a:xfrm>
          <a:prstGeom prst="rect">
            <a:avLst/>
          </a:prstGeom>
          <a:noFill/>
          <a:ln w="9525">
            <a:noFill/>
            <a:miter lim="800000"/>
            <a:headEnd/>
            <a:tailEnd/>
          </a:ln>
        </p:spPr>
        <p:txBody>
          <a:bodyPr>
            <a:spAutoFit/>
          </a:bodyPr>
          <a:lstStyle/>
          <a:p>
            <a:r>
              <a:rPr lang="ru-RU" sz="1400" dirty="0" smtClean="0"/>
              <a:t>Данные </a:t>
            </a:r>
            <a:r>
              <a:rPr lang="en-US" sz="1400" dirty="0" err="1" smtClean="0"/>
              <a:t>PubChem</a:t>
            </a:r>
            <a:r>
              <a:rPr lang="en-US" sz="1400" dirty="0" smtClean="0"/>
              <a:t> </a:t>
            </a:r>
            <a:r>
              <a:rPr lang="ru-RU" sz="1400" dirty="0" smtClean="0"/>
              <a:t>порциями добавляются в библиотеку</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animBg="1"/>
      <p:bldP spid="23" grpId="0" animBg="1"/>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lvl="1"/>
            <a:r>
              <a:rPr lang="ru-RU" sz="3200" dirty="0" smtClean="0"/>
              <a:t>Обучение данными </a:t>
            </a:r>
            <a:r>
              <a:rPr lang="en-US" sz="3200" dirty="0" smtClean="0"/>
              <a:t>IC</a:t>
            </a:r>
            <a:r>
              <a:rPr lang="en-US" sz="3200" baseline="-25000" dirty="0" smtClean="0"/>
              <a:t>50</a:t>
            </a:r>
            <a:r>
              <a:rPr lang="en-US" sz="3200" dirty="0" smtClean="0"/>
              <a:t>&lt;40 </a:t>
            </a:r>
            <a:r>
              <a:rPr lang="ru-RU" sz="3200" dirty="0" smtClean="0"/>
              <a:t>мк</a:t>
            </a:r>
            <a:r>
              <a:rPr lang="en-US" sz="3200" dirty="0" smtClean="0"/>
              <a:t>M</a:t>
            </a:r>
            <a:endParaRPr lang="lt-LT" sz="4000" dirty="0"/>
          </a:p>
        </p:txBody>
      </p:sp>
      <p:sp>
        <p:nvSpPr>
          <p:cNvPr id="20482" name="Content Placeholder 3"/>
          <p:cNvSpPr>
            <a:spLocks noGrp="1"/>
          </p:cNvSpPr>
          <p:nvPr>
            <p:ph idx="1"/>
          </p:nvPr>
        </p:nvSpPr>
        <p:spPr/>
        <p:txBody>
          <a:bodyPr/>
          <a:lstStyle/>
          <a:p>
            <a:pPr eaLnBrk="1" hangingPunct="1"/>
            <a:r>
              <a:rPr lang="ru-RU" sz="2400" dirty="0" smtClean="0">
                <a:latin typeface="Arial" charset="0"/>
              </a:rPr>
              <a:t>Процент надёжных рассчётов увеличивается вместе с</a:t>
            </a:r>
            <a:r>
              <a:rPr lang="en-US" sz="2400" dirty="0" smtClean="0">
                <a:latin typeface="Arial" charset="0"/>
              </a:rPr>
              <a:t> </a:t>
            </a:r>
            <a:r>
              <a:rPr lang="ru-RU" sz="2400" dirty="0" smtClean="0">
                <a:latin typeface="Arial" charset="0"/>
              </a:rPr>
              <a:t>количеством соединений из</a:t>
            </a:r>
            <a:r>
              <a:rPr lang="en-US" sz="2400" dirty="0" smtClean="0">
                <a:latin typeface="Arial" charset="0"/>
              </a:rPr>
              <a:t> </a:t>
            </a:r>
            <a:r>
              <a:rPr lang="en-US" sz="2400" dirty="0" err="1" smtClean="0">
                <a:latin typeface="Arial" charset="0"/>
              </a:rPr>
              <a:t>PubChem</a:t>
            </a:r>
            <a:r>
              <a:rPr lang="ru-RU" sz="2400" dirty="0" smtClean="0">
                <a:latin typeface="Arial" charset="0"/>
              </a:rPr>
              <a:t>, внесённых в библиотеку:</a:t>
            </a:r>
            <a:endParaRPr lang="en-US" sz="2400" dirty="0" smtClean="0">
              <a:latin typeface="Arial" charset="0"/>
            </a:endParaRPr>
          </a:p>
        </p:txBody>
      </p:sp>
      <p:graphicFrame>
        <p:nvGraphicFramePr>
          <p:cNvPr id="15" name="Chart 14"/>
          <p:cNvGraphicFramePr>
            <a:graphicFrameLocks noChangeAspect="1"/>
          </p:cNvGraphicFramePr>
          <p:nvPr/>
        </p:nvGraphicFramePr>
        <p:xfrm>
          <a:off x="1600200" y="2880000"/>
          <a:ext cx="5486400" cy="32918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a:graphicFrameLocks noChangeAspect="1"/>
          </p:cNvGraphicFramePr>
          <p:nvPr/>
        </p:nvGraphicFramePr>
        <p:xfrm>
          <a:off x="1600200" y="2880000"/>
          <a:ext cx="5486400" cy="32918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p:cNvGraphicFramePr>
            <a:graphicFrameLocks noChangeAspect="1"/>
          </p:cNvGraphicFramePr>
          <p:nvPr/>
        </p:nvGraphicFramePr>
        <p:xfrm>
          <a:off x="1600200" y="2880000"/>
          <a:ext cx="5486400" cy="32918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hart 17"/>
          <p:cNvGraphicFramePr>
            <a:graphicFrameLocks noChangeAspect="1"/>
          </p:cNvGraphicFramePr>
          <p:nvPr/>
        </p:nvGraphicFramePr>
        <p:xfrm>
          <a:off x="1600200" y="2880000"/>
          <a:ext cx="5486400" cy="32918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Chart 18"/>
          <p:cNvGraphicFramePr>
            <a:graphicFrameLocks noChangeAspect="1"/>
          </p:cNvGraphicFramePr>
          <p:nvPr/>
        </p:nvGraphicFramePr>
        <p:xfrm>
          <a:off x="1600200" y="2880000"/>
          <a:ext cx="5486400" cy="3291840"/>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7"/>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8"/>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384"/>
            <a:ext cx="8229600" cy="1143000"/>
          </a:xfrm>
        </p:spPr>
        <p:txBody>
          <a:bodyPr/>
          <a:lstStyle/>
          <a:p>
            <a:r>
              <a:rPr lang="ru-RU" sz="3200" dirty="0" smtClean="0"/>
              <a:t>Обучение данными </a:t>
            </a:r>
            <a:r>
              <a:rPr lang="en-US" sz="3200" dirty="0" smtClean="0"/>
              <a:t>IC</a:t>
            </a:r>
            <a:r>
              <a:rPr lang="en-US" sz="3200" baseline="-25000" dirty="0" smtClean="0"/>
              <a:t>50</a:t>
            </a:r>
            <a:r>
              <a:rPr lang="en-US" sz="3200" dirty="0" smtClean="0"/>
              <a:t>&lt;</a:t>
            </a:r>
            <a:r>
              <a:rPr lang="ru-RU" sz="3200" dirty="0" smtClean="0"/>
              <a:t>5</a:t>
            </a:r>
            <a:r>
              <a:rPr lang="en-US" sz="3200" dirty="0" smtClean="0"/>
              <a:t> </a:t>
            </a:r>
            <a:r>
              <a:rPr lang="ru-RU" sz="3200" dirty="0" smtClean="0"/>
              <a:t>мк</a:t>
            </a:r>
            <a:r>
              <a:rPr lang="en-US" sz="3200" dirty="0" smtClean="0"/>
              <a:t>M</a:t>
            </a:r>
            <a:endParaRPr lang="lt-LT" sz="3200" dirty="0"/>
          </a:p>
        </p:txBody>
      </p:sp>
      <p:sp>
        <p:nvSpPr>
          <p:cNvPr id="21506" name="Content Placeholder 2"/>
          <p:cNvSpPr>
            <a:spLocks noGrp="1"/>
          </p:cNvSpPr>
          <p:nvPr>
            <p:ph idx="1"/>
          </p:nvPr>
        </p:nvSpPr>
        <p:spPr>
          <a:xfrm>
            <a:off x="457200" y="2198513"/>
            <a:ext cx="8229600" cy="438399"/>
          </a:xfrm>
        </p:spPr>
        <p:txBody>
          <a:bodyPr/>
          <a:lstStyle/>
          <a:p>
            <a:pPr eaLnBrk="1" hangingPunct="1">
              <a:lnSpc>
                <a:spcPct val="90000"/>
              </a:lnSpc>
              <a:buFont typeface="Arial" charset="0"/>
              <a:buNone/>
            </a:pPr>
            <a:r>
              <a:rPr lang="ru-RU" sz="2400" dirty="0" smtClean="0">
                <a:latin typeface="Arial" charset="0"/>
              </a:rPr>
              <a:t>Базовая модель</a:t>
            </a:r>
            <a:r>
              <a:rPr lang="en-US" sz="2400" dirty="0" smtClean="0">
                <a:latin typeface="Arial" charset="0"/>
              </a:rPr>
              <a:t>:</a:t>
            </a:r>
          </a:p>
        </p:txBody>
      </p:sp>
      <p:sp>
        <p:nvSpPr>
          <p:cNvPr id="21507" name="Content Placeholder 6"/>
          <p:cNvSpPr>
            <a:spLocks noGrp="1"/>
          </p:cNvSpPr>
          <p:nvPr>
            <p:ph sz="half" idx="4294967295"/>
          </p:nvPr>
        </p:nvSpPr>
        <p:spPr>
          <a:xfrm>
            <a:off x="251520" y="1071563"/>
            <a:ext cx="8532440" cy="609600"/>
          </a:xfrm>
        </p:spPr>
        <p:txBody>
          <a:bodyPr/>
          <a:lstStyle/>
          <a:p>
            <a:pPr algn="ctr" eaLnBrk="1" hangingPunct="1">
              <a:lnSpc>
                <a:spcPct val="90000"/>
              </a:lnSpc>
              <a:buFontTx/>
              <a:buNone/>
            </a:pPr>
            <a:r>
              <a:rPr lang="ru-RU" sz="2400" dirty="0" smtClean="0">
                <a:latin typeface="Arial" charset="0"/>
              </a:rPr>
              <a:t>Положительное предсказательное значение:</a:t>
            </a:r>
          </a:p>
          <a:p>
            <a:pPr algn="ctr" eaLnBrk="1" hangingPunct="1">
              <a:lnSpc>
                <a:spcPct val="90000"/>
              </a:lnSpc>
              <a:buFontTx/>
              <a:buNone/>
            </a:pPr>
            <a:r>
              <a:rPr lang="lt-LT" sz="2400" dirty="0" smtClean="0">
                <a:latin typeface="Arial" charset="0"/>
              </a:rPr>
              <a:t>PPV</a:t>
            </a:r>
            <a:r>
              <a:rPr lang="ru-RU" sz="2400" dirty="0" smtClean="0">
                <a:latin typeface="Arial" charset="0"/>
              </a:rPr>
              <a:t> </a:t>
            </a:r>
            <a:r>
              <a:rPr lang="en-US" sz="2400" dirty="0" smtClean="0">
                <a:latin typeface="Arial" charset="0"/>
              </a:rPr>
              <a:t>= TP/(TP+FP)</a:t>
            </a:r>
            <a:endParaRPr lang="lt-LT" sz="2400" dirty="0" smtClean="0">
              <a:latin typeface="Arial" charset="0"/>
            </a:endParaRPr>
          </a:p>
        </p:txBody>
      </p:sp>
      <p:graphicFrame>
        <p:nvGraphicFramePr>
          <p:cNvPr id="4" name="Table 3"/>
          <p:cNvGraphicFramePr>
            <a:graphicFrameLocks noGrp="1"/>
          </p:cNvGraphicFramePr>
          <p:nvPr/>
        </p:nvGraphicFramePr>
        <p:xfrm>
          <a:off x="899592" y="2815761"/>
          <a:ext cx="1805325" cy="1806952"/>
        </p:xfrm>
        <a:graphic>
          <a:graphicData uri="http://schemas.openxmlformats.org/drawingml/2006/table">
            <a:tbl>
              <a:tblPr firstRow="1" bandRow="1">
                <a:tableStyleId>{5940675A-B579-460E-94D1-54222C63F5DA}</a:tableStyleId>
              </a:tblPr>
              <a:tblGrid>
                <a:gridCol w="397644"/>
                <a:gridCol w="621030"/>
                <a:gridCol w="786651"/>
              </a:tblGrid>
              <a:tr h="422849">
                <a:tc>
                  <a:txBody>
                    <a:bodyPr/>
                    <a:lstStyle/>
                    <a:p>
                      <a:endParaRPr lang="lt-LT" sz="2000" dirty="0"/>
                    </a:p>
                  </a:txBody>
                  <a:tcPr>
                    <a:noFill/>
                  </a:tcPr>
                </a:tc>
                <a:tc gridSpan="2">
                  <a:txBody>
                    <a:bodyPr/>
                    <a:lstStyle/>
                    <a:p>
                      <a:r>
                        <a:rPr lang="ru-RU" sz="2000" dirty="0" smtClean="0"/>
                        <a:t>Экспери-мент</a:t>
                      </a:r>
                      <a:endParaRPr lang="lt-LT" sz="2000" dirty="0"/>
                    </a:p>
                  </a:txBody>
                  <a:tcPr>
                    <a:noFill/>
                  </a:tcPr>
                </a:tc>
                <a:tc hMerge="1">
                  <a:txBody>
                    <a:bodyPr/>
                    <a:lstStyle/>
                    <a:p>
                      <a:pPr algn="l"/>
                      <a:endParaRPr lang="lt-LT" sz="3200" dirty="0"/>
                    </a:p>
                  </a:txBody>
                  <a:tcPr/>
                </a:tc>
              </a:tr>
              <a:tr h="552956">
                <a:tc rowSpan="2">
                  <a:txBody>
                    <a:bodyPr/>
                    <a:lstStyle/>
                    <a:p>
                      <a:r>
                        <a:rPr lang="ru-RU" sz="2000" dirty="0" smtClean="0"/>
                        <a:t>Рассчёт</a:t>
                      </a:r>
                      <a:endParaRPr lang="lt-LT" sz="2000" dirty="0"/>
                    </a:p>
                  </a:txBody>
                  <a:tcPr vert="vert270">
                    <a:noFill/>
                  </a:tcPr>
                </a:tc>
                <a:tc>
                  <a:txBody>
                    <a:bodyPr/>
                    <a:lstStyle/>
                    <a:p>
                      <a:r>
                        <a:rPr lang="en-US" sz="2800" dirty="0" smtClean="0"/>
                        <a:t>TP</a:t>
                      </a:r>
                      <a:endParaRPr lang="lt-LT" sz="2800" dirty="0"/>
                    </a:p>
                  </a:txBody>
                  <a:tcPr>
                    <a:solidFill>
                      <a:srgbClr val="FFFF66"/>
                    </a:solidFill>
                  </a:tcPr>
                </a:tc>
                <a:tc>
                  <a:txBody>
                    <a:bodyPr/>
                    <a:lstStyle/>
                    <a:p>
                      <a:pPr algn="l"/>
                      <a:r>
                        <a:rPr lang="en-US" sz="2800" dirty="0" smtClean="0"/>
                        <a:t>FN</a:t>
                      </a:r>
                      <a:endParaRPr lang="lt-LT" sz="2800" dirty="0"/>
                    </a:p>
                  </a:txBody>
                  <a:tcPr/>
                </a:tc>
              </a:tr>
              <a:tr h="552956">
                <a:tc vMerge="1">
                  <a:txBody>
                    <a:bodyPr/>
                    <a:lstStyle/>
                    <a:p>
                      <a:endParaRPr lang="lt-LT" sz="3200" dirty="0"/>
                    </a:p>
                  </a:txBody>
                  <a:tcPr>
                    <a:solidFill>
                      <a:srgbClr val="FFFF66"/>
                    </a:solidFill>
                  </a:tcPr>
                </a:tc>
                <a:tc>
                  <a:txBody>
                    <a:bodyPr/>
                    <a:lstStyle/>
                    <a:p>
                      <a:r>
                        <a:rPr lang="en-US" sz="2800" dirty="0" smtClean="0"/>
                        <a:t>FP</a:t>
                      </a:r>
                      <a:endParaRPr lang="lt-LT" sz="2800" dirty="0"/>
                    </a:p>
                  </a:txBody>
                  <a:tcPr>
                    <a:solidFill>
                      <a:srgbClr val="FFA0A0"/>
                    </a:solidFill>
                  </a:tcPr>
                </a:tc>
                <a:tc>
                  <a:txBody>
                    <a:bodyPr/>
                    <a:lstStyle/>
                    <a:p>
                      <a:r>
                        <a:rPr lang="en-US" sz="2800" dirty="0" smtClean="0"/>
                        <a:t>TN</a:t>
                      </a:r>
                      <a:endParaRPr lang="lt-LT" sz="2800" dirty="0"/>
                    </a:p>
                  </a:txBody>
                  <a:tcPr/>
                </a:tc>
              </a:tr>
            </a:tbl>
          </a:graphicData>
        </a:graphic>
      </p:graphicFrame>
      <p:sp>
        <p:nvSpPr>
          <p:cNvPr id="21516" name="Content Placeholder 2"/>
          <p:cNvSpPr txBox="1">
            <a:spLocks/>
          </p:cNvSpPr>
          <p:nvPr/>
        </p:nvSpPr>
        <p:spPr bwMode="auto">
          <a:xfrm>
            <a:off x="539552" y="5517232"/>
            <a:ext cx="8026102" cy="1140718"/>
          </a:xfrm>
          <a:prstGeom prst="rect">
            <a:avLst/>
          </a:prstGeom>
          <a:noFill/>
          <a:ln w="9525">
            <a:noFill/>
            <a:miter lim="800000"/>
            <a:headEnd/>
            <a:tailEnd/>
          </a:ln>
        </p:spPr>
        <p:txBody>
          <a:bodyPr/>
          <a:lstStyle/>
          <a:p>
            <a:pPr marL="342900" indent="-342900">
              <a:lnSpc>
                <a:spcPct val="90000"/>
              </a:lnSpc>
              <a:spcBef>
                <a:spcPct val="20000"/>
              </a:spcBef>
            </a:pPr>
            <a:r>
              <a:rPr lang="ru-RU" sz="2400" dirty="0" smtClean="0"/>
              <a:t>Результаты обучения</a:t>
            </a:r>
            <a:r>
              <a:rPr lang="en-US" sz="2400" dirty="0" smtClean="0"/>
              <a:t>:</a:t>
            </a:r>
            <a:endParaRPr lang="en-US" sz="2400" dirty="0"/>
          </a:p>
          <a:p>
            <a:pPr marL="342900" indent="-342900">
              <a:lnSpc>
                <a:spcPct val="90000"/>
              </a:lnSpc>
              <a:spcBef>
                <a:spcPct val="20000"/>
              </a:spcBef>
              <a:buFont typeface="Arial" charset="0"/>
              <a:buChar char="•"/>
            </a:pPr>
            <a:r>
              <a:rPr lang="ru-RU" sz="2000" dirty="0" smtClean="0"/>
              <a:t>Увеличение </a:t>
            </a:r>
            <a:r>
              <a:rPr lang="lt-LT" sz="2000" dirty="0" smtClean="0"/>
              <a:t>PPV</a:t>
            </a:r>
            <a:endParaRPr lang="en-US" sz="2000" dirty="0"/>
          </a:p>
          <a:p>
            <a:pPr marL="342900" indent="-342900">
              <a:lnSpc>
                <a:spcPct val="90000"/>
              </a:lnSpc>
              <a:spcBef>
                <a:spcPct val="20000"/>
              </a:spcBef>
              <a:buFont typeface="Arial" charset="0"/>
              <a:buChar char="•"/>
            </a:pPr>
            <a:r>
              <a:rPr lang="ru-RU" sz="2000" dirty="0" smtClean="0"/>
              <a:t>Увеличение процента надёжных рассчётов</a:t>
            </a:r>
            <a:endParaRPr lang="en-US" sz="2000" dirty="0"/>
          </a:p>
        </p:txBody>
      </p:sp>
      <p:sp>
        <p:nvSpPr>
          <p:cNvPr id="21517" name="AutoShape 8906"/>
          <p:cNvSpPr>
            <a:spLocks noChangeArrowheads="1"/>
          </p:cNvSpPr>
          <p:nvPr/>
        </p:nvSpPr>
        <p:spPr bwMode="auto">
          <a:xfrm rot="5400000" flipH="1" flipV="1">
            <a:off x="1123429" y="4816027"/>
            <a:ext cx="957263" cy="201613"/>
          </a:xfrm>
          <a:prstGeom prst="rightArrow">
            <a:avLst>
              <a:gd name="adj1" fmla="val 54917"/>
              <a:gd name="adj2" fmla="val 180117"/>
            </a:avLst>
          </a:prstGeom>
          <a:solidFill>
            <a:srgbClr val="FFA0A0"/>
          </a:solidFill>
          <a:ln w="9525">
            <a:solidFill>
              <a:srgbClr val="C00000"/>
            </a:solidFill>
            <a:miter lim="800000"/>
            <a:headEnd/>
            <a:tailEnd/>
          </a:ln>
        </p:spPr>
        <p:txBody>
          <a:bodyPr wrap="none" anchor="ctr"/>
          <a:lstStyle/>
          <a:p>
            <a:endParaRPr lang="en-US">
              <a:latin typeface="Calibri" pitchFamily="34" charset="0"/>
            </a:endParaRPr>
          </a:p>
        </p:txBody>
      </p:sp>
      <p:graphicFrame>
        <p:nvGraphicFramePr>
          <p:cNvPr id="15" name="Chart 14"/>
          <p:cNvGraphicFramePr/>
          <p:nvPr/>
        </p:nvGraphicFramePr>
        <p:xfrm>
          <a:off x="3491880" y="234888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5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5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graphicEl>
                                              <a:chart seriesIdx="-3" categoryIdx="-3" bldStep="gridLegend"/>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graphicEl>
                                              <a:chart seriesIdx="-4" categoryIdx="0" bldStep="category"/>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graphicEl>
                                              <a:chart seriesIdx="-4" categoryIdx="1" bldStep="category"/>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graphicEl>
                                              <a:chart seriesIdx="-4" categoryIdx="2" bldStep="category"/>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graphicEl>
                                              <a:chart seriesIdx="-4" categoryIdx="3" bldStep="category"/>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graphicEl>
                                              <a:chart seriesIdx="-4" categoryIdx="4" bldStep="category"/>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graphicEl>
                                              <a:chart seriesIdx="-4" categoryIdx="5"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uild="p"/>
      <p:bldP spid="21507" grpId="0" build="p"/>
      <p:bldP spid="21516" grpId="0"/>
      <p:bldP spid="21517" grpId="0" animBg="1"/>
      <p:bldGraphic spid="15" grpId="0" uiExpand="1">
        <p:bldSub>
          <a:bldChart bld="category"/>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pPr eaLnBrk="1" hangingPunct="1"/>
            <a:r>
              <a:rPr lang="en-US" dirty="0" err="1" smtClean="0"/>
              <a:t>hERG</a:t>
            </a:r>
            <a:r>
              <a:rPr lang="en-US" dirty="0" smtClean="0"/>
              <a:t>: </a:t>
            </a:r>
            <a:r>
              <a:rPr lang="ru-RU" dirty="0" smtClean="0"/>
              <a:t>П</a:t>
            </a:r>
            <a:r>
              <a:rPr lang="ru-RU" dirty="0" smtClean="0"/>
              <a:t>роцедура </a:t>
            </a:r>
            <a:r>
              <a:rPr lang="ru-RU" dirty="0" smtClean="0"/>
              <a:t>обучения</a:t>
            </a:r>
            <a:endParaRPr lang="en-US" dirty="0" smtClean="0"/>
          </a:p>
        </p:txBody>
      </p:sp>
      <p:sp>
        <p:nvSpPr>
          <p:cNvPr id="1028" name="Content Placeholder 4"/>
          <p:cNvSpPr>
            <a:spLocks noGrp="1"/>
          </p:cNvSpPr>
          <p:nvPr>
            <p:ph idx="1"/>
          </p:nvPr>
        </p:nvSpPr>
        <p:spPr>
          <a:xfrm>
            <a:off x="500062" y="4725144"/>
            <a:ext cx="8392417" cy="1656606"/>
          </a:xfrm>
        </p:spPr>
        <p:txBody>
          <a:bodyPr/>
          <a:lstStyle/>
          <a:p>
            <a:r>
              <a:rPr lang="en-US" sz="2400" dirty="0" smtClean="0"/>
              <a:t>21 </a:t>
            </a:r>
            <a:r>
              <a:rPr lang="ru-RU" sz="2400" dirty="0" smtClean="0"/>
              <a:t>молекула</a:t>
            </a:r>
            <a:r>
              <a:rPr lang="en-US" sz="2400" dirty="0" smtClean="0"/>
              <a:t>:</a:t>
            </a:r>
            <a:r>
              <a:rPr lang="ru-RU" sz="2800" dirty="0" smtClean="0"/>
              <a:t> </a:t>
            </a:r>
            <a:r>
              <a:rPr lang="en-US" sz="2400" dirty="0" smtClean="0"/>
              <a:t>13 </a:t>
            </a:r>
            <a:r>
              <a:rPr lang="ru-RU" sz="2400" dirty="0" smtClean="0"/>
              <a:t>ингибиторов</a:t>
            </a:r>
            <a:r>
              <a:rPr lang="en-US" sz="2400" dirty="0" smtClean="0"/>
              <a:t>, 8 </a:t>
            </a:r>
            <a:r>
              <a:rPr lang="ru-RU" sz="2400" dirty="0" smtClean="0"/>
              <a:t>не ингибиторов</a:t>
            </a:r>
          </a:p>
          <a:p>
            <a:r>
              <a:rPr lang="en-US" sz="2400" dirty="0" smtClean="0"/>
              <a:t>10 </a:t>
            </a:r>
            <a:r>
              <a:rPr lang="ru-RU" sz="2400" dirty="0" smtClean="0"/>
              <a:t>молекул попарно внесены в библиотеку</a:t>
            </a:r>
          </a:p>
          <a:p>
            <a:r>
              <a:rPr lang="en-US" sz="2400" dirty="0" smtClean="0"/>
              <a:t>11 </a:t>
            </a:r>
            <a:r>
              <a:rPr lang="ru-RU" sz="2400" dirty="0" smtClean="0"/>
              <a:t>молекул использованы для валидации</a:t>
            </a:r>
            <a:endParaRPr lang="en-US" sz="2400" dirty="0" smtClean="0"/>
          </a:p>
        </p:txBody>
      </p:sp>
      <p:grpSp>
        <p:nvGrpSpPr>
          <p:cNvPr id="2" name="Group 5"/>
          <p:cNvGrpSpPr/>
          <p:nvPr/>
        </p:nvGrpSpPr>
        <p:grpSpPr>
          <a:xfrm>
            <a:off x="2276475" y="1857425"/>
            <a:ext cx="4352925" cy="2579687"/>
            <a:chOff x="2047875" y="1857425"/>
            <a:chExt cx="4352925" cy="2579687"/>
          </a:xfrm>
        </p:grpSpPr>
        <p:graphicFrame>
          <p:nvGraphicFramePr>
            <p:cNvPr id="1026" name="Object 24"/>
            <p:cNvGraphicFramePr>
              <a:graphicFrameLocks noChangeAspect="1"/>
            </p:cNvGraphicFramePr>
            <p:nvPr/>
          </p:nvGraphicFramePr>
          <p:xfrm>
            <a:off x="2047875" y="1857425"/>
            <a:ext cx="4352925" cy="2439987"/>
          </p:xfrm>
          <a:graphic>
            <a:graphicData uri="http://schemas.openxmlformats.org/presentationml/2006/ole">
              <p:oleObj spid="_x0000_s197634" name="CS ChemDraw Drawing" r:id="rId3" imgW="3129915" imgH="1752219" progId="MDLDrawOLE.MDLDrawObject.1">
                <p:embed/>
              </p:oleObj>
            </a:graphicData>
          </a:graphic>
        </p:graphicFrame>
        <p:sp>
          <p:nvSpPr>
            <p:cNvPr id="1029" name="Rectangle 5"/>
            <p:cNvSpPr>
              <a:spLocks noChangeArrowheads="1"/>
            </p:cNvSpPr>
            <p:nvPr/>
          </p:nvSpPr>
          <p:spPr bwMode="auto">
            <a:xfrm>
              <a:off x="2143125" y="4160113"/>
              <a:ext cx="4162425" cy="276999"/>
            </a:xfrm>
            <a:prstGeom prst="rect">
              <a:avLst/>
            </a:prstGeom>
            <a:noFill/>
            <a:ln w="9525">
              <a:noFill/>
              <a:miter lim="800000"/>
              <a:headEnd/>
              <a:tailEnd/>
            </a:ln>
          </p:spPr>
          <p:txBody>
            <a:bodyPr wrap="square">
              <a:spAutoFit/>
            </a:bodyPr>
            <a:lstStyle/>
            <a:p>
              <a:r>
                <a:rPr lang="en-US" sz="1200" dirty="0"/>
                <a:t>Zhu et al.</a:t>
              </a:r>
              <a:r>
                <a:rPr lang="en-US" sz="1200" i="1" dirty="0"/>
                <a:t> </a:t>
              </a:r>
              <a:r>
                <a:rPr lang="en-US" sz="1200" i="1" dirty="0" err="1"/>
                <a:t>Bioorg</a:t>
              </a:r>
              <a:r>
                <a:rPr lang="en-US" sz="1200" i="1" dirty="0"/>
                <a:t> Med </a:t>
              </a:r>
              <a:r>
                <a:rPr lang="en-US" sz="1200" i="1" dirty="0" err="1"/>
                <a:t>Chem</a:t>
              </a:r>
              <a:r>
                <a:rPr lang="en-US" sz="1200" i="1" dirty="0"/>
                <a:t> </a:t>
              </a:r>
              <a:r>
                <a:rPr lang="en-US" sz="1200" i="1" dirty="0" err="1"/>
                <a:t>Lett</a:t>
              </a:r>
              <a:r>
                <a:rPr lang="en-US" sz="1200" dirty="0"/>
                <a:t>. </a:t>
              </a:r>
              <a:r>
                <a:rPr lang="en-US" sz="1200" b="1" dirty="0"/>
                <a:t>2006,</a:t>
              </a:r>
              <a:r>
                <a:rPr lang="en-US" sz="1200" dirty="0"/>
                <a:t>16, 5507.</a:t>
              </a: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611188" y="1557338"/>
            <a:ext cx="8243887" cy="1569660"/>
          </a:xfrm>
          <a:prstGeom prst="rect">
            <a:avLst/>
          </a:prstGeom>
          <a:noFill/>
          <a:ln w="9525">
            <a:noFill/>
            <a:miter lim="800000"/>
            <a:headEnd/>
            <a:tailEnd/>
          </a:ln>
          <a:effectLst/>
        </p:spPr>
        <p:txBody>
          <a:bodyPr>
            <a:spAutoFit/>
          </a:bodyPr>
          <a:lstStyle/>
          <a:p>
            <a:r>
              <a:rPr lang="ru-RU" sz="2400" dirty="0" smtClean="0">
                <a:solidFill>
                  <a:schemeClr val="tx1"/>
                </a:solidFill>
                <a:latin typeface="Arial" charset="0"/>
              </a:rPr>
              <a:t>Любая модель вне зависимости </a:t>
            </a:r>
            <a:r>
              <a:rPr lang="ru-RU" sz="2400" dirty="0" smtClean="0"/>
              <a:t>от дескрипторов и статистических методов, используемых </a:t>
            </a:r>
            <a:r>
              <a:rPr lang="ru-RU" sz="2400" dirty="0" smtClean="0">
                <a:solidFill>
                  <a:schemeClr val="tx1"/>
                </a:solidFill>
                <a:latin typeface="Arial" charset="0"/>
              </a:rPr>
              <a:t>при разработке, не может достичь</a:t>
            </a:r>
            <a:r>
              <a:rPr lang="en-US" sz="2400" dirty="0" smtClean="0">
                <a:solidFill>
                  <a:schemeClr val="tx1"/>
                </a:solidFill>
                <a:latin typeface="Arial" charset="0"/>
              </a:rPr>
              <a:t> </a:t>
            </a:r>
            <a:r>
              <a:rPr lang="ru-RU" sz="2400" dirty="0" smtClean="0">
                <a:solidFill>
                  <a:schemeClr val="tx1"/>
                </a:solidFill>
                <a:latin typeface="Arial" charset="0"/>
              </a:rPr>
              <a:t>лучшей точности, чем данные, на которых она основана</a:t>
            </a:r>
            <a:r>
              <a:rPr lang="lt-LT" sz="2400" dirty="0" smtClean="0">
                <a:solidFill>
                  <a:schemeClr val="tx1"/>
                </a:solidFill>
                <a:latin typeface="Arial" charset="0"/>
              </a:rPr>
              <a:t>.</a:t>
            </a:r>
            <a:endParaRPr lang="en-US" sz="2400" dirty="0">
              <a:solidFill>
                <a:schemeClr val="tx1"/>
              </a:solidFill>
              <a:latin typeface="Arial" charset="0"/>
            </a:endParaRPr>
          </a:p>
        </p:txBody>
      </p:sp>
      <p:sp>
        <p:nvSpPr>
          <p:cNvPr id="5" name="Title 4"/>
          <p:cNvSpPr>
            <a:spLocks noGrp="1"/>
          </p:cNvSpPr>
          <p:nvPr>
            <p:ph type="title"/>
          </p:nvPr>
        </p:nvSpPr>
        <p:spPr/>
        <p:txBody>
          <a:bodyPr/>
          <a:lstStyle/>
          <a:p>
            <a:r>
              <a:rPr lang="ru-RU" dirty="0" smtClean="0"/>
              <a:t>Принципы моделирования</a:t>
            </a:r>
            <a:endParaRPr lang="lt-LT"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371600" y="1643064"/>
          <a:ext cx="6095999" cy="4614896"/>
        </p:xfrm>
        <a:graphic>
          <a:graphicData uri="http://schemas.openxmlformats.org/drawingml/2006/table">
            <a:tbl>
              <a:tblPr firstRow="1" bandRow="1">
                <a:tableStyleId>{5C22544A-7EE6-4342-B048-85BDC9FD1C3A}</a:tableStyleId>
              </a:tblPr>
              <a:tblGrid>
                <a:gridCol w="870857"/>
                <a:gridCol w="870857"/>
                <a:gridCol w="870857"/>
                <a:gridCol w="870857"/>
                <a:gridCol w="870857"/>
                <a:gridCol w="870857"/>
                <a:gridCol w="870857"/>
              </a:tblGrid>
              <a:tr h="354992">
                <a:tc>
                  <a:txBody>
                    <a:bodyPr/>
                    <a:lstStyle/>
                    <a:p>
                      <a:pPr algn="ctr"/>
                      <a:endParaRPr lang="en-US" sz="1600" b="0" dirty="0">
                        <a:latin typeface="Verdana" pitchFamily="34" charset="0"/>
                      </a:endParaRPr>
                    </a:p>
                  </a:txBody>
                  <a:tcPr>
                    <a:solidFill>
                      <a:schemeClr val="bg1"/>
                    </a:solidFill>
                  </a:tcPr>
                </a:tc>
                <a:tc gridSpan="6">
                  <a:txBody>
                    <a:bodyPr/>
                    <a:lstStyle/>
                    <a:p>
                      <a:pPr algn="ctr"/>
                      <a:r>
                        <a:rPr lang="ru-RU" sz="1600" b="0" dirty="0" smtClean="0">
                          <a:solidFill>
                            <a:schemeClr val="tx1"/>
                          </a:solidFill>
                          <a:latin typeface="Verdana" pitchFamily="34" charset="0"/>
                        </a:rPr>
                        <a:t>Количество добавленных молекул</a:t>
                      </a:r>
                      <a:endParaRPr lang="en-US" sz="1600" b="0" dirty="0">
                        <a:solidFill>
                          <a:schemeClr val="tx1"/>
                        </a:solidFill>
                        <a:latin typeface="Verdana" pitchFamily="34" charset="0"/>
                      </a:endParaRPr>
                    </a:p>
                  </a:txBody>
                  <a:tcPr>
                    <a:solidFill>
                      <a:schemeClr val="bg1"/>
                    </a:solidFill>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r>
              <a:tr h="354992">
                <a:tc>
                  <a:txBody>
                    <a:bodyPr/>
                    <a:lstStyle/>
                    <a:p>
                      <a:pPr algn="ctr"/>
                      <a:r>
                        <a:rPr lang="ru-RU" sz="1600" b="0" dirty="0" smtClean="0">
                          <a:latin typeface="Verdana" pitchFamily="34" charset="0"/>
                        </a:rPr>
                        <a:t>Эксп</a:t>
                      </a:r>
                      <a:r>
                        <a:rPr lang="en-US" sz="1600" b="0" dirty="0" smtClean="0">
                          <a:latin typeface="Verdana" pitchFamily="34" charset="0"/>
                        </a:rPr>
                        <a:t>.</a:t>
                      </a:r>
                      <a:endParaRPr lang="en-US" sz="1600" b="0" dirty="0">
                        <a:latin typeface="Verdana" pitchFamily="34" charset="0"/>
                      </a:endParaRPr>
                    </a:p>
                  </a:txBody>
                  <a:tcPr>
                    <a:lnB w="12700" cap="flat" cmpd="sng" algn="ctr">
                      <a:solidFill>
                        <a:schemeClr val="bg1"/>
                      </a:solidFill>
                      <a:prstDash val="solid"/>
                      <a:round/>
                      <a:headEnd type="none" w="med" len="med"/>
                      <a:tailEnd type="none" w="med" len="med"/>
                    </a:lnB>
                    <a:solidFill>
                      <a:schemeClr val="bg1"/>
                    </a:solidFill>
                  </a:tcPr>
                </a:tc>
                <a:tc>
                  <a:txBody>
                    <a:bodyPr/>
                    <a:lstStyle/>
                    <a:p>
                      <a:endParaRPr lang="en-US" sz="1600" b="0" dirty="0">
                        <a:latin typeface="Verdana" pitchFamily="34" charset="0"/>
                      </a:endParaRPr>
                    </a:p>
                  </a:txBody>
                  <a:tcPr>
                    <a:lnB w="12700" cap="flat" cmpd="sng" algn="ctr">
                      <a:solidFill>
                        <a:schemeClr val="bg1"/>
                      </a:solidFill>
                      <a:prstDash val="solid"/>
                      <a:round/>
                      <a:headEnd type="none" w="med" len="med"/>
                      <a:tailEnd type="none" w="med" len="med"/>
                    </a:lnB>
                    <a:solidFill>
                      <a:schemeClr val="bg1"/>
                    </a:solidFill>
                  </a:tcPr>
                </a:tc>
                <a:tc>
                  <a:txBody>
                    <a:bodyPr/>
                    <a:lstStyle/>
                    <a:p>
                      <a:pPr algn="ctr"/>
                      <a:r>
                        <a:rPr lang="en-US" sz="1600" b="0" dirty="0" smtClean="0">
                          <a:latin typeface="Verdana" pitchFamily="34" charset="0"/>
                        </a:rPr>
                        <a:t>0</a:t>
                      </a:r>
                      <a:endParaRPr lang="en-US" sz="1600" b="0" dirty="0">
                        <a:latin typeface="Verdana" pitchFamily="34" charset="0"/>
                      </a:endParaRPr>
                    </a:p>
                  </a:txBody>
                  <a:tcPr>
                    <a:solidFill>
                      <a:schemeClr val="bg1"/>
                    </a:solidFill>
                  </a:tcPr>
                </a:tc>
                <a:tc>
                  <a:txBody>
                    <a:bodyPr/>
                    <a:lstStyle/>
                    <a:p>
                      <a:pPr algn="ctr"/>
                      <a:r>
                        <a:rPr lang="lt-LT" sz="1600" b="0" dirty="0" smtClean="0">
                          <a:latin typeface="Verdana" pitchFamily="34" charset="0"/>
                        </a:rPr>
                        <a:t>2</a:t>
                      </a:r>
                      <a:endParaRPr lang="en-US" sz="1600" b="0" dirty="0">
                        <a:latin typeface="Verdana" pitchFamily="34" charset="0"/>
                      </a:endParaRPr>
                    </a:p>
                  </a:txBody>
                  <a:tcPr>
                    <a:solidFill>
                      <a:schemeClr val="bg1"/>
                    </a:solidFill>
                  </a:tcPr>
                </a:tc>
                <a:tc>
                  <a:txBody>
                    <a:bodyPr/>
                    <a:lstStyle/>
                    <a:p>
                      <a:pPr algn="ctr"/>
                      <a:r>
                        <a:rPr lang="lt-LT" sz="1600" b="0" dirty="0" smtClean="0">
                          <a:latin typeface="Verdana" pitchFamily="34" charset="0"/>
                        </a:rPr>
                        <a:t>4</a:t>
                      </a:r>
                      <a:endParaRPr lang="en-US" sz="1600" b="0" dirty="0">
                        <a:latin typeface="Verdana" pitchFamily="34" charset="0"/>
                      </a:endParaRPr>
                    </a:p>
                  </a:txBody>
                  <a:tcPr>
                    <a:solidFill>
                      <a:schemeClr val="bg1"/>
                    </a:solidFill>
                  </a:tcPr>
                </a:tc>
                <a:tc>
                  <a:txBody>
                    <a:bodyPr/>
                    <a:lstStyle/>
                    <a:p>
                      <a:pPr algn="ctr"/>
                      <a:r>
                        <a:rPr lang="lt-LT" sz="1600" b="0" dirty="0" smtClean="0">
                          <a:latin typeface="Verdana" pitchFamily="34" charset="0"/>
                        </a:rPr>
                        <a:t>6</a:t>
                      </a:r>
                      <a:endParaRPr lang="en-US" sz="1600" b="0" dirty="0">
                        <a:latin typeface="Verdana" pitchFamily="34" charset="0"/>
                      </a:endParaRPr>
                    </a:p>
                  </a:txBody>
                  <a:tcPr>
                    <a:solidFill>
                      <a:schemeClr val="bg1"/>
                    </a:solidFill>
                  </a:tcPr>
                </a:tc>
                <a:tc>
                  <a:txBody>
                    <a:bodyPr/>
                    <a:lstStyle/>
                    <a:p>
                      <a:pPr algn="ctr"/>
                      <a:r>
                        <a:rPr lang="lt-LT" sz="1600" b="0" dirty="0" smtClean="0">
                          <a:latin typeface="Verdana" pitchFamily="34" charset="0"/>
                        </a:rPr>
                        <a:t>10</a:t>
                      </a:r>
                      <a:endParaRPr lang="en-US" sz="1600" b="0" dirty="0">
                        <a:latin typeface="Verdana" pitchFamily="34" charset="0"/>
                      </a:endParaRPr>
                    </a:p>
                  </a:txBody>
                  <a:tcPr>
                    <a:solidFill>
                      <a:schemeClr val="bg1"/>
                    </a:solidFill>
                  </a:tcPr>
                </a:tc>
              </a:tr>
              <a:tr h="354992">
                <a:tc rowSpan="7">
                  <a:txBody>
                    <a:bodyPr/>
                    <a:lstStyle/>
                    <a:p>
                      <a:pPr algn="ctr"/>
                      <a:r>
                        <a:rPr lang="ru-RU" sz="1600" b="0" dirty="0" smtClean="0">
                          <a:latin typeface="Verdana" pitchFamily="34" charset="0"/>
                        </a:rPr>
                        <a:t>Ингибиторы</a:t>
                      </a:r>
                      <a:endParaRPr lang="en-US" sz="1600" b="0" dirty="0">
                        <a:latin typeface="Verdana" pitchFamily="34" charset="0"/>
                      </a:endParaRPr>
                    </a:p>
                  </a:txBody>
                  <a:tcPr vert="vert270" anchor="ct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rowSpan="7">
                  <a:txBody>
                    <a:bodyPr/>
                    <a:lstStyle/>
                    <a:p>
                      <a:endParaRPr lang="en-US" sz="1600" b="0" dirty="0">
                        <a:latin typeface="Verdana" pitchFamily="34" charset="0"/>
                      </a:endParaRPr>
                    </a:p>
                  </a:txBody>
                  <a:tcPr vert="vert270" anchor="ct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spcAft>
                          <a:spcPts val="0"/>
                        </a:spcAft>
                      </a:pPr>
                      <a:r>
                        <a:rPr lang="en-US" sz="800" b="0" i="0" strike="noStrike" baseline="0" dirty="0" smtClean="0">
                          <a:latin typeface="Times New Roman"/>
                          <a:ea typeface="Times New Roman"/>
                          <a:cs typeface="Times New Roman"/>
                        </a:rPr>
                        <a:t>0,46(0,12)</a:t>
                      </a:r>
                      <a:endParaRPr lang="en-US" sz="800" b="0" i="0" strike="noStrike" baseline="0" dirty="0">
                        <a:latin typeface="Times New Roman"/>
                        <a:ea typeface="Times New Roman"/>
                        <a:cs typeface="Times New Roman"/>
                      </a:endParaRP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0,66(0,49)</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0,8(0,66)</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0,8(0,71)</a:t>
                      </a:r>
                    </a:p>
                  </a:txBody>
                  <a:tcPr marL="68580" marR="68580" marT="0" marB="0" anchor="ctr">
                    <a:solidFill>
                      <a:srgbClr val="FF0000"/>
                    </a:solidFill>
                  </a:tcPr>
                </a:tc>
                <a:tc>
                  <a:txBody>
                    <a:bodyPr/>
                    <a:lstStyle/>
                    <a:p>
                      <a:pPr algn="ctr">
                        <a:spcAft>
                          <a:spcPts val="0"/>
                        </a:spcAft>
                      </a:pPr>
                      <a:r>
                        <a:rPr lang="en-US" sz="800" b="0" i="0" strike="noStrike" baseline="0">
                          <a:latin typeface="Times New Roman"/>
                          <a:ea typeface="Times New Roman"/>
                          <a:cs typeface="Times New Roman"/>
                        </a:rPr>
                        <a:t>0,9(0,7)</a:t>
                      </a:r>
                    </a:p>
                  </a:txBody>
                  <a:tcPr marL="68580" marR="68580" marT="0" marB="0" anchor="ctr">
                    <a:solidFill>
                      <a:srgbClr val="FF0000"/>
                    </a:solidFill>
                  </a:tcPr>
                </a:tc>
              </a:tr>
              <a:tr h="354992">
                <a:tc vMerge="1">
                  <a:txBody>
                    <a:bodyPr/>
                    <a:lstStyle/>
                    <a:p>
                      <a:pPr algn="ctr"/>
                      <a:endParaRPr lang="en-US" dirty="0"/>
                    </a:p>
                  </a:txBody>
                  <a:tcPr>
                    <a:solidFill>
                      <a:schemeClr val="bg1"/>
                    </a:solidFill>
                  </a:tcPr>
                </a:tc>
                <a:tc vMerge="1">
                  <a:txBody>
                    <a:bodyPr/>
                    <a:lstStyle/>
                    <a:p>
                      <a:pPr algn="ctr"/>
                      <a:endParaRPr lang="en-US" dirty="0"/>
                    </a:p>
                  </a:txBody>
                  <a:tcPr>
                    <a:noFill/>
                  </a:tcPr>
                </a:tc>
                <a:tc>
                  <a:txBody>
                    <a:bodyPr/>
                    <a:lstStyle/>
                    <a:p>
                      <a:pPr algn="ctr">
                        <a:spcAft>
                          <a:spcPts val="0"/>
                        </a:spcAft>
                      </a:pPr>
                      <a:r>
                        <a:rPr lang="en-US" sz="800" b="0" i="0" strike="noStrike" baseline="0" dirty="0">
                          <a:latin typeface="Times New Roman"/>
                          <a:ea typeface="Times New Roman"/>
                          <a:cs typeface="Times New Roman"/>
                        </a:rPr>
                        <a:t>0,68(0,15)</a:t>
                      </a:r>
                    </a:p>
                  </a:txBody>
                  <a:tcPr marL="68580" marR="68580" marT="0" marB="0" anchor="ctr">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0,84(0,49)</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0,89(0,64)</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0,89(0,56)</a:t>
                      </a:r>
                    </a:p>
                  </a:txBody>
                  <a:tcPr marL="68580" marR="68580" marT="0" marB="0" anchor="ctr">
                    <a:solidFill>
                      <a:srgbClr val="FF0000"/>
                    </a:solidFill>
                  </a:tcPr>
                </a:tc>
                <a:tc>
                  <a:txBody>
                    <a:bodyPr/>
                    <a:lstStyle/>
                    <a:p>
                      <a:pPr algn="ctr">
                        <a:spcAft>
                          <a:spcPts val="0"/>
                        </a:spcAft>
                      </a:pPr>
                      <a:r>
                        <a:rPr lang="en-US" sz="800" b="0" i="0" strike="noStrike" baseline="0">
                          <a:latin typeface="Times New Roman"/>
                          <a:ea typeface="Times New Roman"/>
                          <a:cs typeface="Times New Roman"/>
                        </a:rPr>
                        <a:t>0,92(0,59)</a:t>
                      </a:r>
                    </a:p>
                  </a:txBody>
                  <a:tcPr marL="68580" marR="68580" marT="0" marB="0" anchor="ctr">
                    <a:solidFill>
                      <a:srgbClr val="FF0000"/>
                    </a:solidFill>
                  </a:tcPr>
                </a:tc>
              </a:tr>
              <a:tr h="354992">
                <a:tc vMerge="1">
                  <a:txBody>
                    <a:bodyPr/>
                    <a:lstStyle/>
                    <a:p>
                      <a:pPr algn="ctr"/>
                      <a:endParaRPr lang="en-US" dirty="0"/>
                    </a:p>
                  </a:txBody>
                  <a:tcPr>
                    <a:solidFill>
                      <a:schemeClr val="bg1"/>
                    </a:solidFill>
                  </a:tcPr>
                </a:tc>
                <a:tc vMerge="1">
                  <a:txBody>
                    <a:bodyPr/>
                    <a:lstStyle/>
                    <a:p>
                      <a:pPr algn="ctr"/>
                      <a:endParaRPr lang="en-US" dirty="0"/>
                    </a:p>
                  </a:txBody>
                  <a:tcPr>
                    <a:noFill/>
                  </a:tcPr>
                </a:tc>
                <a:tc>
                  <a:txBody>
                    <a:bodyPr/>
                    <a:lstStyle/>
                    <a:p>
                      <a:pPr algn="ctr">
                        <a:spcAft>
                          <a:spcPts val="0"/>
                        </a:spcAft>
                      </a:pPr>
                      <a:r>
                        <a:rPr lang="en-US" sz="800" b="0" i="0" strike="noStrike" baseline="0" dirty="0">
                          <a:latin typeface="Times New Roman"/>
                          <a:ea typeface="Times New Roman"/>
                          <a:cs typeface="Times New Roman"/>
                        </a:rPr>
                        <a:t>0,42(0,13)</a:t>
                      </a:r>
                    </a:p>
                  </a:txBody>
                  <a:tcPr marL="68580" marR="68580" marT="0" marB="0" anchor="ctr">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0,64(0,38)</a:t>
                      </a:r>
                    </a:p>
                  </a:txBody>
                  <a:tcPr marL="68580" marR="68580" marT="0" marB="0" anchor="ctr">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0,82(0,58)</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0,82(0,7)</a:t>
                      </a:r>
                    </a:p>
                  </a:txBody>
                  <a:tcPr marL="68580" marR="68580" marT="0" marB="0" anchor="ctr">
                    <a:solidFill>
                      <a:srgbClr val="FF0000"/>
                    </a:solidFill>
                  </a:tcPr>
                </a:tc>
                <a:tc>
                  <a:txBody>
                    <a:bodyPr/>
                    <a:lstStyle/>
                    <a:p>
                      <a:pPr algn="ctr">
                        <a:spcAft>
                          <a:spcPts val="0"/>
                        </a:spcAft>
                      </a:pPr>
                      <a:r>
                        <a:rPr lang="en-US" sz="800" b="0" i="0" strike="noStrike" baseline="0">
                          <a:latin typeface="Times New Roman"/>
                          <a:ea typeface="Times New Roman"/>
                          <a:cs typeface="Times New Roman"/>
                        </a:rPr>
                        <a:t>0,91(0,72)</a:t>
                      </a:r>
                    </a:p>
                  </a:txBody>
                  <a:tcPr marL="68580" marR="68580" marT="0" marB="0" anchor="ctr">
                    <a:solidFill>
                      <a:srgbClr val="FF0000"/>
                    </a:solidFill>
                  </a:tcPr>
                </a:tc>
              </a:tr>
              <a:tr h="354992">
                <a:tc vMerge="1">
                  <a:txBody>
                    <a:bodyPr/>
                    <a:lstStyle/>
                    <a:p>
                      <a:pPr algn="ctr"/>
                      <a:endParaRPr lang="en-US" dirty="0"/>
                    </a:p>
                  </a:txBody>
                  <a:tcPr>
                    <a:lnB w="38100" cap="flat" cmpd="sng" algn="ctr">
                      <a:solidFill>
                        <a:schemeClr val="bg1"/>
                      </a:solidFill>
                      <a:prstDash val="solid"/>
                      <a:round/>
                      <a:headEnd type="none" w="med" len="med"/>
                      <a:tailEnd type="none" w="med" len="med"/>
                    </a:lnB>
                    <a:solidFill>
                      <a:schemeClr val="bg1"/>
                    </a:solidFill>
                  </a:tcPr>
                </a:tc>
                <a:tc vMerge="1">
                  <a:txBody>
                    <a:bodyPr/>
                    <a:lstStyle/>
                    <a:p>
                      <a:pPr algn="ctr"/>
                      <a:endParaRPr lang="en-US" dirty="0"/>
                    </a:p>
                  </a:txBody>
                  <a:tcPr>
                    <a:lnB w="38100" cap="flat" cmpd="sng" algn="ctr">
                      <a:solidFill>
                        <a:schemeClr val="bg1"/>
                      </a:solidFill>
                      <a:prstDash val="solid"/>
                      <a:round/>
                      <a:headEnd type="none" w="med" len="med"/>
                      <a:tailEnd type="none" w="med" len="med"/>
                    </a:lnB>
                    <a:noFill/>
                  </a:tcPr>
                </a:tc>
                <a:tc>
                  <a:txBody>
                    <a:bodyPr/>
                    <a:lstStyle/>
                    <a:p>
                      <a:pPr algn="ctr">
                        <a:spcAft>
                          <a:spcPts val="0"/>
                        </a:spcAft>
                      </a:pPr>
                      <a:r>
                        <a:rPr lang="en-US" sz="800" b="0" i="0" strike="noStrike" baseline="0">
                          <a:latin typeface="Times New Roman"/>
                          <a:ea typeface="Times New Roman"/>
                          <a:cs typeface="Times New Roman"/>
                        </a:rPr>
                        <a:t>0,42(0,11)</a:t>
                      </a:r>
                    </a:p>
                  </a:txBody>
                  <a:tcPr marL="68580" marR="68580" marT="0" marB="0" anchor="ct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0,67(0,34)</a:t>
                      </a:r>
                    </a:p>
                  </a:txBody>
                  <a:tcPr marL="68580" marR="68580" marT="0" marB="0" anchor="ct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0,81(0,58)</a:t>
                      </a:r>
                    </a:p>
                  </a:txBody>
                  <a:tcPr marL="68580" marR="68580" marT="0" marB="0" anchor="ct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0,81(0,34)</a:t>
                      </a:r>
                    </a:p>
                  </a:txBody>
                  <a:tcPr marL="68580" marR="68580" marT="0" marB="0" anchor="ct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0,9(0,57)</a:t>
                      </a:r>
                    </a:p>
                  </a:txBody>
                  <a:tcPr marL="68580" marR="68580" marT="0" marB="0" anchor="ctr">
                    <a:lnB w="12700" cap="flat" cmpd="sng" algn="ctr">
                      <a:solidFill>
                        <a:schemeClr val="bg1"/>
                      </a:solidFill>
                      <a:prstDash val="solid"/>
                      <a:round/>
                      <a:headEnd type="none" w="med" len="med"/>
                      <a:tailEnd type="none" w="med" len="med"/>
                    </a:lnB>
                    <a:solidFill>
                      <a:srgbClr val="FF0000"/>
                    </a:solidFill>
                  </a:tcPr>
                </a:tc>
              </a:tr>
              <a:tr h="354992">
                <a:tc vMerge="1">
                  <a:txBody>
                    <a:bodyPr/>
                    <a:lstStyle/>
                    <a:p>
                      <a:pPr algn="ctr"/>
                      <a:endParaRPr lang="en-US" dirty="0"/>
                    </a:p>
                  </a:txBody>
                  <a:tcPr>
                    <a:lnT w="38100" cap="flat" cmpd="sng" algn="ctr">
                      <a:solidFill>
                        <a:schemeClr val="bg1"/>
                      </a:solidFill>
                      <a:prstDash val="solid"/>
                      <a:round/>
                      <a:headEnd type="none" w="med" len="med"/>
                      <a:tailEnd type="none" w="med" len="med"/>
                    </a:lnT>
                    <a:solidFill>
                      <a:schemeClr val="bg1"/>
                    </a:solidFill>
                  </a:tcPr>
                </a:tc>
                <a:tc vMerge="1">
                  <a:txBody>
                    <a:bodyPr/>
                    <a:lstStyle/>
                    <a:p>
                      <a:pPr algn="ctr"/>
                      <a:endParaRPr lang="en-US" dirty="0"/>
                    </a:p>
                  </a:txBody>
                  <a:tcPr>
                    <a:lnT w="38100" cap="flat" cmpd="sng" algn="ctr">
                      <a:solidFill>
                        <a:schemeClr val="bg1"/>
                      </a:solidFill>
                      <a:prstDash val="solid"/>
                      <a:round/>
                      <a:headEnd type="none" w="med" len="med"/>
                      <a:tailEnd type="none" w="med" len="med"/>
                    </a:lnT>
                    <a:noFill/>
                  </a:tcPr>
                </a:tc>
                <a:tc>
                  <a:txBody>
                    <a:bodyPr/>
                    <a:lstStyle/>
                    <a:p>
                      <a:pPr algn="ctr">
                        <a:spcAft>
                          <a:spcPts val="0"/>
                        </a:spcAft>
                      </a:pPr>
                      <a:r>
                        <a:rPr lang="en-US" sz="800" b="0" i="0" strike="noStrike" baseline="0">
                          <a:latin typeface="Times New Roman"/>
                          <a:ea typeface="Times New Roman"/>
                          <a:cs typeface="Times New Roman"/>
                        </a:rPr>
                        <a:t>0,59(0,23)</a:t>
                      </a:r>
                    </a:p>
                  </a:txBody>
                  <a:tcPr marL="68580" marR="68580" marT="0" marB="0" anchor="ctr">
                    <a:lnT w="12700" cap="flat" cmpd="sng" algn="ctr">
                      <a:solidFill>
                        <a:schemeClr val="bg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0,73(0,33)</a:t>
                      </a:r>
                    </a:p>
                  </a:txBody>
                  <a:tcPr marL="68580" marR="68580" marT="0" marB="0" anchor="ctr">
                    <a:lnT w="12700" cap="flat" cmpd="sng" algn="ctr">
                      <a:solidFill>
                        <a:schemeClr val="bg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0,88(0,46)</a:t>
                      </a:r>
                    </a:p>
                  </a:txBody>
                  <a:tcPr marL="68580" marR="68580" marT="0" marB="0" anchor="ctr">
                    <a:lnT w="12700" cap="flat" cmpd="sng" algn="ctr">
                      <a:solidFill>
                        <a:schemeClr val="bg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0,88(0,47)</a:t>
                      </a:r>
                    </a:p>
                  </a:txBody>
                  <a:tcPr marL="68580" marR="68580" marT="0" marB="0" anchor="ctr">
                    <a:lnT w="12700" cap="flat" cmpd="sng" algn="ctr">
                      <a:solidFill>
                        <a:schemeClr val="bg1"/>
                      </a:solidFill>
                      <a:prstDash val="solid"/>
                      <a:round/>
                      <a:headEnd type="none" w="med" len="med"/>
                      <a:tailEnd type="none" w="med" len="med"/>
                    </a:lnT>
                    <a:solidFill>
                      <a:srgbClr val="FF0000"/>
                    </a:solidFill>
                  </a:tcPr>
                </a:tc>
                <a:tc>
                  <a:txBody>
                    <a:bodyPr/>
                    <a:lstStyle/>
                    <a:p>
                      <a:pPr algn="ctr">
                        <a:spcAft>
                          <a:spcPts val="0"/>
                        </a:spcAft>
                      </a:pPr>
                      <a:r>
                        <a:rPr lang="en-US" sz="800" b="0" i="0" strike="noStrike" baseline="0">
                          <a:latin typeface="Times New Roman"/>
                          <a:ea typeface="Times New Roman"/>
                          <a:cs typeface="Times New Roman"/>
                        </a:rPr>
                        <a:t>0,93(0,65)</a:t>
                      </a:r>
                    </a:p>
                  </a:txBody>
                  <a:tcPr marL="68580" marR="68580" marT="0" marB="0" anchor="ctr">
                    <a:lnT w="12700" cap="flat" cmpd="sng" algn="ctr">
                      <a:solidFill>
                        <a:schemeClr val="bg1"/>
                      </a:solidFill>
                      <a:prstDash val="solid"/>
                      <a:round/>
                      <a:headEnd type="none" w="med" len="med"/>
                      <a:tailEnd type="none" w="med" len="med"/>
                    </a:lnT>
                    <a:solidFill>
                      <a:srgbClr val="FF0000"/>
                    </a:solidFill>
                  </a:tcPr>
                </a:tc>
              </a:tr>
              <a:tr h="354992">
                <a:tc vMerge="1">
                  <a:txBody>
                    <a:bodyPr/>
                    <a:lstStyle/>
                    <a:p>
                      <a:pPr algn="ctr"/>
                      <a:endParaRPr lang="en-US" dirty="0"/>
                    </a:p>
                  </a:txBody>
                  <a:tcPr>
                    <a:solidFill>
                      <a:schemeClr val="bg1"/>
                    </a:solidFill>
                  </a:tcPr>
                </a:tc>
                <a:tc vMerge="1">
                  <a:txBody>
                    <a:bodyPr/>
                    <a:lstStyle/>
                    <a:p>
                      <a:pPr algn="ctr"/>
                      <a:endParaRPr lang="en-US" dirty="0"/>
                    </a:p>
                  </a:txBody>
                  <a:tcPr>
                    <a:noFill/>
                  </a:tcPr>
                </a:tc>
                <a:tc>
                  <a:txBody>
                    <a:bodyPr/>
                    <a:lstStyle/>
                    <a:p>
                      <a:pPr algn="ctr">
                        <a:spcAft>
                          <a:spcPts val="0"/>
                        </a:spcAft>
                      </a:pPr>
                      <a:r>
                        <a:rPr lang="en-US" sz="800" b="0" i="0" strike="noStrike" baseline="0">
                          <a:latin typeface="Times New Roman"/>
                          <a:ea typeface="Times New Roman"/>
                          <a:cs typeface="Times New Roman"/>
                        </a:rPr>
                        <a:t>0,53(0,21)</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0,66(0,29)</a:t>
                      </a:r>
                    </a:p>
                  </a:txBody>
                  <a:tcPr marL="68580" marR="68580" marT="0" marB="0" anchor="ctr">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0,77(0,31)</a:t>
                      </a:r>
                    </a:p>
                  </a:txBody>
                  <a:tcPr marL="68580" marR="68580" marT="0" marB="0" anchor="ctr">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0,77(0,29)</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0,74(0,46)</a:t>
                      </a:r>
                    </a:p>
                  </a:txBody>
                  <a:tcPr marL="68580" marR="68580" marT="0" marB="0" anchor="ctr">
                    <a:solidFill>
                      <a:srgbClr val="FF0000"/>
                    </a:solidFill>
                  </a:tcPr>
                </a:tc>
              </a:tr>
              <a:tr h="354992">
                <a:tc vMerge="1">
                  <a:txBody>
                    <a:bodyPr/>
                    <a:lstStyle/>
                    <a:p>
                      <a:pPr algn="ctr"/>
                      <a:endParaRPr lang="en-US" dirty="0"/>
                    </a:p>
                  </a:txBody>
                  <a:tcPr>
                    <a:lnB w="38100" cap="flat" cmpd="sng" algn="ctr">
                      <a:solidFill>
                        <a:schemeClr val="tx1"/>
                      </a:solidFill>
                      <a:prstDash val="solid"/>
                      <a:round/>
                      <a:headEnd type="none" w="med" len="med"/>
                      <a:tailEnd type="none" w="med" len="med"/>
                    </a:lnB>
                    <a:solidFill>
                      <a:schemeClr val="bg1"/>
                    </a:solidFill>
                  </a:tcPr>
                </a:tc>
                <a:tc vMerge="1">
                  <a:txBody>
                    <a:bodyPr/>
                    <a:lstStyle/>
                    <a:p>
                      <a:pPr algn="ctr"/>
                      <a:endParaRPr lang="en-US" dirty="0"/>
                    </a:p>
                  </a:txBody>
                  <a:tcPr>
                    <a:lnB w="38100" cap="flat" cmpd="sng" algn="ctr">
                      <a:solidFill>
                        <a:schemeClr val="tx1"/>
                      </a:solidFill>
                      <a:prstDash val="solid"/>
                      <a:round/>
                      <a:headEnd type="none" w="med" len="med"/>
                      <a:tailEnd type="none" w="med" len="med"/>
                    </a:lnB>
                    <a:noFill/>
                  </a:tcPr>
                </a:tc>
                <a:tc>
                  <a:txBody>
                    <a:bodyPr/>
                    <a:lstStyle/>
                    <a:p>
                      <a:pPr algn="ctr">
                        <a:spcAft>
                          <a:spcPts val="0"/>
                        </a:spcAft>
                      </a:pPr>
                      <a:r>
                        <a:rPr lang="en-US" sz="800" b="0" i="0" strike="noStrike" baseline="0">
                          <a:latin typeface="Times New Roman"/>
                          <a:ea typeface="Times New Roman"/>
                          <a:cs typeface="Times New Roman"/>
                        </a:rPr>
                        <a:t>0,68(0,21)</a:t>
                      </a:r>
                    </a:p>
                  </a:txBody>
                  <a:tcPr marL="68580" marR="68580" marT="0" marB="0" anchor="ctr">
                    <a:lnB w="381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0,73(0,24)</a:t>
                      </a:r>
                    </a:p>
                  </a:txBody>
                  <a:tcPr marL="68580" marR="68580" marT="0" marB="0" anchor="ctr">
                    <a:lnB w="381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0,84(0,36)</a:t>
                      </a:r>
                    </a:p>
                  </a:txBody>
                  <a:tcPr marL="68580" marR="68580" marT="0" marB="0" anchor="ctr">
                    <a:lnB w="381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0,84(0,5)</a:t>
                      </a:r>
                    </a:p>
                  </a:txBody>
                  <a:tcPr marL="68580" marR="68580" marT="0" marB="0" anchor="ctr">
                    <a:lnB w="38100" cap="flat" cmpd="sng" algn="ctr">
                      <a:solidFill>
                        <a:schemeClr val="tx1"/>
                      </a:solidFill>
                      <a:prstDash val="solid"/>
                      <a:round/>
                      <a:headEnd type="none" w="med" len="med"/>
                      <a:tailEnd type="none" w="med" len="med"/>
                    </a:lnB>
                    <a:solidFill>
                      <a:srgbClr val="FF0000"/>
                    </a:solidFill>
                  </a:tcPr>
                </a:tc>
                <a:tc>
                  <a:txBody>
                    <a:bodyPr/>
                    <a:lstStyle/>
                    <a:p>
                      <a:pPr algn="ctr">
                        <a:spcAft>
                          <a:spcPts val="0"/>
                        </a:spcAft>
                      </a:pPr>
                      <a:r>
                        <a:rPr lang="en-US" sz="800" b="0" i="0" strike="noStrike" baseline="0">
                          <a:latin typeface="Times New Roman"/>
                          <a:ea typeface="Times New Roman"/>
                          <a:cs typeface="Times New Roman"/>
                        </a:rPr>
                        <a:t>0,85(0,28)</a:t>
                      </a:r>
                    </a:p>
                  </a:txBody>
                  <a:tcPr marL="68580" marR="68580" marT="0" marB="0" anchor="ctr">
                    <a:lnB w="38100" cap="flat" cmpd="sng" algn="ctr">
                      <a:solidFill>
                        <a:schemeClr val="tx1"/>
                      </a:solidFill>
                      <a:prstDash val="solid"/>
                      <a:round/>
                      <a:headEnd type="none" w="med" len="med"/>
                      <a:tailEnd type="none" w="med" len="med"/>
                    </a:lnB>
                    <a:solidFill>
                      <a:srgbClr val="FF0000"/>
                    </a:solidFill>
                  </a:tcPr>
                </a:tc>
              </a:tr>
              <a:tr h="354992">
                <a:tc rowSpan="4">
                  <a:txBody>
                    <a:bodyPr/>
                    <a:lstStyle/>
                    <a:p>
                      <a:pPr algn="ctr"/>
                      <a:r>
                        <a:rPr lang="ru-RU" sz="1600" b="0" dirty="0" smtClean="0">
                          <a:latin typeface="Verdana" pitchFamily="34" charset="0"/>
                        </a:rPr>
                        <a:t>Не ингибиторы</a:t>
                      </a:r>
                      <a:endParaRPr lang="en-US" sz="1600" b="0" dirty="0">
                        <a:latin typeface="Verdana" pitchFamily="34" charset="0"/>
                      </a:endParaRPr>
                    </a:p>
                  </a:txBody>
                  <a:tcPr vert="vert270" anchor="ctr">
                    <a:lnT w="38100" cap="flat" cmpd="sng" algn="ctr">
                      <a:solidFill>
                        <a:schemeClr val="tx1"/>
                      </a:solidFill>
                      <a:prstDash val="solid"/>
                      <a:round/>
                      <a:headEnd type="none" w="med" len="med"/>
                      <a:tailEnd type="none" w="med" len="med"/>
                    </a:lnT>
                    <a:solidFill>
                      <a:schemeClr val="bg1"/>
                    </a:solidFill>
                  </a:tcPr>
                </a:tc>
                <a:tc rowSpan="4">
                  <a:txBody>
                    <a:bodyPr/>
                    <a:lstStyle/>
                    <a:p>
                      <a:endParaRPr lang="en-US" sz="1600" b="0" dirty="0">
                        <a:latin typeface="Verdana" pitchFamily="34" charset="0"/>
                      </a:endParaRPr>
                    </a:p>
                  </a:txBody>
                  <a:tcPr vert="vert270" anchor="ctr">
                    <a:lnT w="38100" cap="flat" cmpd="sng" algn="ctr">
                      <a:solidFill>
                        <a:schemeClr val="tx1"/>
                      </a:solidFill>
                      <a:prstDash val="solid"/>
                      <a:round/>
                      <a:headEnd type="none" w="med" len="med"/>
                      <a:tailEnd type="none" w="med" len="med"/>
                    </a:lnT>
                    <a:noFill/>
                  </a:tcPr>
                </a:tc>
                <a:tc>
                  <a:txBody>
                    <a:bodyPr/>
                    <a:lstStyle/>
                    <a:p>
                      <a:pPr algn="ctr">
                        <a:spcAft>
                          <a:spcPts val="0"/>
                        </a:spcAft>
                      </a:pPr>
                      <a:r>
                        <a:rPr lang="en-US" sz="800" b="0" i="0" strike="noStrike" baseline="0">
                          <a:latin typeface="Times New Roman"/>
                          <a:ea typeface="Times New Roman"/>
                          <a:cs typeface="Times New Roman"/>
                        </a:rPr>
                        <a:t>0,12(0,2)</a:t>
                      </a:r>
                    </a:p>
                  </a:txBody>
                  <a:tcPr marL="68580" marR="68580" marT="0" marB="0" anchor="ctr">
                    <a:lnT w="381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0,17(0,43)</a:t>
                      </a:r>
                    </a:p>
                  </a:txBody>
                  <a:tcPr marL="68580" marR="68580" marT="0" marB="0" anchor="ctr">
                    <a:lnT w="381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0,2(0,57)</a:t>
                      </a:r>
                    </a:p>
                  </a:txBody>
                  <a:tcPr marL="68580" marR="68580" marT="0" marB="0" anchor="ctr">
                    <a:lnT w="381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0,2(0,57)</a:t>
                      </a:r>
                    </a:p>
                  </a:txBody>
                  <a:tcPr marL="68580" marR="68580" marT="0" marB="0" anchor="ctr">
                    <a:lnT w="381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0,1(0,7)</a:t>
                      </a:r>
                    </a:p>
                  </a:txBody>
                  <a:tcPr marL="68580" marR="68580" marT="0" marB="0" anchor="ctr">
                    <a:lnT w="38100" cap="flat" cmpd="sng" algn="ctr">
                      <a:solidFill>
                        <a:schemeClr val="tx1"/>
                      </a:solidFill>
                      <a:prstDash val="solid"/>
                      <a:round/>
                      <a:headEnd type="none" w="med" len="med"/>
                      <a:tailEnd type="none" w="med" len="med"/>
                    </a:lnT>
                    <a:solidFill>
                      <a:schemeClr val="bg1">
                        <a:lumMod val="85000"/>
                      </a:schemeClr>
                    </a:solidFill>
                  </a:tcPr>
                </a:tc>
              </a:tr>
              <a:tr h="354992">
                <a:tc vMerge="1">
                  <a:txBody>
                    <a:bodyPr/>
                    <a:lstStyle/>
                    <a:p>
                      <a:pPr algn="ctr"/>
                      <a:endParaRPr lang="en-US" dirty="0"/>
                    </a:p>
                  </a:txBody>
                  <a:tcPr vert="vert270">
                    <a:solidFill>
                      <a:schemeClr val="bg1"/>
                    </a:solidFill>
                  </a:tcPr>
                </a:tc>
                <a:tc vMerge="1">
                  <a:txBody>
                    <a:bodyPr/>
                    <a:lstStyle/>
                    <a:p>
                      <a:pPr algn="ctr"/>
                      <a:endParaRPr lang="en-US" dirty="0"/>
                    </a:p>
                  </a:txBody>
                  <a:tcPr vert="vert270">
                    <a:noFill/>
                  </a:tcPr>
                </a:tc>
                <a:tc>
                  <a:txBody>
                    <a:bodyPr/>
                    <a:lstStyle/>
                    <a:p>
                      <a:pPr algn="ctr">
                        <a:spcAft>
                          <a:spcPts val="0"/>
                        </a:spcAft>
                      </a:pPr>
                      <a:r>
                        <a:rPr lang="en-US" sz="800" b="0" i="0" strike="noStrike" baseline="0">
                          <a:latin typeface="Times New Roman"/>
                          <a:ea typeface="Times New Roman"/>
                          <a:cs typeface="Times New Roman"/>
                        </a:rPr>
                        <a:t>0,11(0,12)</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0,18(0,39)</a:t>
                      </a:r>
                    </a:p>
                  </a:txBody>
                  <a:tcPr marL="68580" marR="68580" marT="0" marB="0" anchor="ctr">
                    <a:solidFill>
                      <a:srgbClr val="92D050"/>
                    </a:solidFill>
                  </a:tcPr>
                </a:tc>
                <a:tc>
                  <a:txBody>
                    <a:bodyPr/>
                    <a:lstStyle/>
                    <a:p>
                      <a:pPr algn="ctr">
                        <a:spcAft>
                          <a:spcPts val="0"/>
                        </a:spcAft>
                      </a:pPr>
                      <a:r>
                        <a:rPr lang="en-US" sz="800" b="0" i="0" strike="noStrike" baseline="0">
                          <a:latin typeface="Times New Roman"/>
                          <a:ea typeface="Times New Roman"/>
                          <a:cs typeface="Times New Roman"/>
                        </a:rPr>
                        <a:t>0,24(0,63)</a:t>
                      </a:r>
                    </a:p>
                  </a:txBody>
                  <a:tcPr marL="68580" marR="68580" marT="0" marB="0" anchor="ctr">
                    <a:solidFill>
                      <a:schemeClr val="bg1">
                        <a:lumMod val="85000"/>
                      </a:schemeClr>
                    </a:solidFill>
                  </a:tcPr>
                </a:tc>
                <a:tc>
                  <a:txBody>
                    <a:bodyPr/>
                    <a:lstStyle/>
                    <a:p>
                      <a:pPr algn="ctr">
                        <a:spcAft>
                          <a:spcPts val="0"/>
                        </a:spcAft>
                      </a:pPr>
                      <a:r>
                        <a:rPr lang="en-US" sz="800" b="0" i="0" strike="noStrike" baseline="0" dirty="0">
                          <a:latin typeface="Times New Roman"/>
                          <a:ea typeface="Times New Roman"/>
                          <a:cs typeface="Times New Roman"/>
                        </a:rPr>
                        <a:t>0,24(0,6)</a:t>
                      </a:r>
                    </a:p>
                  </a:txBody>
                  <a:tcPr marL="68580" marR="68580" marT="0" marB="0" anchor="ctr">
                    <a:solidFill>
                      <a:srgbClr val="92D050"/>
                    </a:solidFill>
                  </a:tcPr>
                </a:tc>
                <a:tc>
                  <a:txBody>
                    <a:bodyPr/>
                    <a:lstStyle/>
                    <a:p>
                      <a:pPr algn="ctr">
                        <a:spcAft>
                          <a:spcPts val="0"/>
                        </a:spcAft>
                      </a:pPr>
                      <a:r>
                        <a:rPr lang="en-US" sz="800" b="0" i="0" strike="noStrike" baseline="0" dirty="0">
                          <a:latin typeface="Times New Roman"/>
                          <a:ea typeface="Times New Roman"/>
                          <a:cs typeface="Times New Roman"/>
                        </a:rPr>
                        <a:t>0,19(0,6)</a:t>
                      </a:r>
                    </a:p>
                  </a:txBody>
                  <a:tcPr marL="68580" marR="68580" marT="0" marB="0" anchor="ctr">
                    <a:solidFill>
                      <a:srgbClr val="92D050"/>
                    </a:solidFill>
                  </a:tcPr>
                </a:tc>
              </a:tr>
              <a:tr h="354992">
                <a:tc vMerge="1">
                  <a:txBody>
                    <a:bodyPr/>
                    <a:lstStyle/>
                    <a:p>
                      <a:pPr algn="ctr"/>
                      <a:endParaRPr lang="en-US" dirty="0"/>
                    </a:p>
                  </a:txBody>
                  <a:tcPr>
                    <a:solidFill>
                      <a:schemeClr val="bg1"/>
                    </a:solidFill>
                  </a:tcPr>
                </a:tc>
                <a:tc vMerge="1">
                  <a:txBody>
                    <a:bodyPr/>
                    <a:lstStyle/>
                    <a:p>
                      <a:pPr algn="ctr"/>
                      <a:endParaRPr lang="en-US" dirty="0"/>
                    </a:p>
                  </a:txBody>
                  <a:tcPr>
                    <a:noFill/>
                  </a:tcPr>
                </a:tc>
                <a:tc>
                  <a:txBody>
                    <a:bodyPr/>
                    <a:lstStyle/>
                    <a:p>
                      <a:pPr algn="ctr">
                        <a:spcAft>
                          <a:spcPts val="0"/>
                        </a:spcAft>
                      </a:pPr>
                      <a:r>
                        <a:rPr lang="en-US" sz="800" b="0" i="0" strike="noStrike" baseline="0">
                          <a:latin typeface="Times New Roman"/>
                          <a:ea typeface="Times New Roman"/>
                          <a:cs typeface="Times New Roman"/>
                        </a:rPr>
                        <a:t>0,12(0,14)</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0,18(0,42)</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0,24(0,59)</a:t>
                      </a:r>
                    </a:p>
                  </a:txBody>
                  <a:tcPr marL="68580" marR="68580" marT="0" marB="0" anchor="ctr">
                    <a:solidFill>
                      <a:srgbClr val="92D050"/>
                    </a:solidFill>
                  </a:tcPr>
                </a:tc>
                <a:tc>
                  <a:txBody>
                    <a:bodyPr/>
                    <a:lstStyle/>
                    <a:p>
                      <a:pPr algn="ctr">
                        <a:spcAft>
                          <a:spcPts val="0"/>
                        </a:spcAft>
                      </a:pPr>
                      <a:r>
                        <a:rPr lang="en-US" sz="800" b="0" i="0" strike="noStrike" baseline="0" dirty="0">
                          <a:latin typeface="Times New Roman"/>
                          <a:ea typeface="Times New Roman"/>
                          <a:cs typeface="Times New Roman"/>
                        </a:rPr>
                        <a:t>0,24(0,75)</a:t>
                      </a:r>
                    </a:p>
                  </a:txBody>
                  <a:tcPr marL="68580" marR="68580" marT="0" marB="0" anchor="ctr">
                    <a:solidFill>
                      <a:srgbClr val="92D050"/>
                    </a:solidFill>
                  </a:tcPr>
                </a:tc>
                <a:tc>
                  <a:txBody>
                    <a:bodyPr/>
                    <a:lstStyle/>
                    <a:p>
                      <a:pPr algn="ctr">
                        <a:spcAft>
                          <a:spcPts val="0"/>
                        </a:spcAft>
                      </a:pPr>
                      <a:r>
                        <a:rPr lang="en-US" sz="800" b="0" i="0" strike="noStrike" baseline="0" dirty="0">
                          <a:latin typeface="Times New Roman"/>
                          <a:ea typeface="Times New Roman"/>
                          <a:cs typeface="Times New Roman"/>
                        </a:rPr>
                        <a:t>0,19(0,63)</a:t>
                      </a:r>
                    </a:p>
                  </a:txBody>
                  <a:tcPr marL="68580" marR="68580" marT="0" marB="0" anchor="ctr">
                    <a:solidFill>
                      <a:srgbClr val="92D050"/>
                    </a:solidFill>
                  </a:tcPr>
                </a:tc>
              </a:tr>
              <a:tr h="354992">
                <a:tc vMerge="1">
                  <a:txBody>
                    <a:bodyPr/>
                    <a:lstStyle/>
                    <a:p>
                      <a:pPr algn="ctr"/>
                      <a:endParaRPr lang="en-US" dirty="0"/>
                    </a:p>
                  </a:txBody>
                  <a:tcPr>
                    <a:solidFill>
                      <a:schemeClr val="bg1"/>
                    </a:solidFill>
                  </a:tcPr>
                </a:tc>
                <a:tc vMerge="1">
                  <a:txBody>
                    <a:bodyPr/>
                    <a:lstStyle/>
                    <a:p>
                      <a:pPr algn="ctr"/>
                      <a:endParaRPr lang="en-US" dirty="0"/>
                    </a:p>
                  </a:txBody>
                  <a:tcPr>
                    <a:noFill/>
                  </a:tcPr>
                </a:tc>
                <a:tc>
                  <a:txBody>
                    <a:bodyPr/>
                    <a:lstStyle/>
                    <a:p>
                      <a:pPr algn="ctr">
                        <a:spcAft>
                          <a:spcPts val="0"/>
                        </a:spcAft>
                      </a:pPr>
                      <a:r>
                        <a:rPr lang="en-US" sz="800" b="0" i="0" strike="noStrike" baseline="0">
                          <a:latin typeface="Times New Roman"/>
                          <a:ea typeface="Times New Roman"/>
                          <a:cs typeface="Times New Roman"/>
                        </a:rPr>
                        <a:t>0,09(0,11)</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0,12(0,45)</a:t>
                      </a:r>
                    </a:p>
                  </a:txBody>
                  <a:tcPr marL="68580" marR="68580" marT="0" marB="0" anchor="ctr">
                    <a:solidFill>
                      <a:schemeClr val="bg1">
                        <a:lumMod val="85000"/>
                      </a:schemeClr>
                    </a:solidFill>
                  </a:tcPr>
                </a:tc>
                <a:tc>
                  <a:txBody>
                    <a:bodyPr/>
                    <a:lstStyle/>
                    <a:p>
                      <a:pPr algn="ctr">
                        <a:spcAft>
                          <a:spcPts val="0"/>
                        </a:spcAft>
                      </a:pPr>
                      <a:r>
                        <a:rPr lang="en-US" sz="800" b="0" i="0" strike="noStrike" baseline="0">
                          <a:latin typeface="Times New Roman"/>
                          <a:ea typeface="Times New Roman"/>
                          <a:cs typeface="Times New Roman"/>
                        </a:rPr>
                        <a:t>0,17(0,63)</a:t>
                      </a:r>
                    </a:p>
                  </a:txBody>
                  <a:tcPr marL="68580" marR="68580" marT="0" marB="0" anchor="ctr">
                    <a:solidFill>
                      <a:srgbClr val="92D050"/>
                    </a:solidFill>
                  </a:tcPr>
                </a:tc>
                <a:tc>
                  <a:txBody>
                    <a:bodyPr/>
                    <a:lstStyle/>
                    <a:p>
                      <a:pPr algn="ctr">
                        <a:spcAft>
                          <a:spcPts val="0"/>
                        </a:spcAft>
                      </a:pPr>
                      <a:r>
                        <a:rPr lang="en-US" sz="800" b="0" i="0" strike="noStrike" baseline="0" dirty="0">
                          <a:latin typeface="Times New Roman"/>
                          <a:ea typeface="Times New Roman"/>
                          <a:cs typeface="Times New Roman"/>
                        </a:rPr>
                        <a:t>0,17(0,79)</a:t>
                      </a:r>
                    </a:p>
                  </a:txBody>
                  <a:tcPr marL="68580" marR="68580" marT="0" marB="0" anchor="ctr">
                    <a:solidFill>
                      <a:srgbClr val="92D050"/>
                    </a:solidFill>
                  </a:tcPr>
                </a:tc>
                <a:tc>
                  <a:txBody>
                    <a:bodyPr/>
                    <a:lstStyle/>
                    <a:p>
                      <a:pPr algn="ctr">
                        <a:spcAft>
                          <a:spcPts val="0"/>
                        </a:spcAft>
                      </a:pPr>
                      <a:r>
                        <a:rPr lang="en-US" sz="800" b="0" i="0" strike="noStrike" baseline="0" dirty="0">
                          <a:latin typeface="Times New Roman"/>
                          <a:ea typeface="Times New Roman"/>
                          <a:cs typeface="Times New Roman"/>
                        </a:rPr>
                        <a:t>0,14(0,65)</a:t>
                      </a:r>
                    </a:p>
                  </a:txBody>
                  <a:tcPr marL="68580" marR="68580" marT="0" marB="0" anchor="ctr">
                    <a:solidFill>
                      <a:srgbClr val="92D050"/>
                    </a:solidFill>
                  </a:tcPr>
                </a:tc>
              </a:tr>
            </a:tbl>
          </a:graphicData>
        </a:graphic>
      </p:graphicFrame>
      <p:grpSp>
        <p:nvGrpSpPr>
          <p:cNvPr id="2" name="Group 17"/>
          <p:cNvGrpSpPr>
            <a:grpSpLocks/>
          </p:cNvGrpSpPr>
          <p:nvPr/>
        </p:nvGrpSpPr>
        <p:grpSpPr bwMode="auto">
          <a:xfrm>
            <a:off x="2133600" y="2296491"/>
            <a:ext cx="881062" cy="4050334"/>
            <a:chOff x="1904194" y="1543050"/>
            <a:chExt cx="1022350" cy="4760913"/>
          </a:xfrm>
        </p:grpSpPr>
        <p:pic>
          <p:nvPicPr>
            <p:cNvPr id="3080" name="Picture 8"/>
            <p:cNvPicPr>
              <a:picLocks noChangeAspect="1" noChangeArrowheads="1"/>
            </p:cNvPicPr>
            <p:nvPr/>
          </p:nvPicPr>
          <p:blipFill>
            <a:blip r:embed="rId2" cstate="print"/>
            <a:srcRect/>
            <a:stretch>
              <a:fillRect/>
            </a:stretch>
          </p:blipFill>
          <p:spPr bwMode="auto">
            <a:xfrm>
              <a:off x="1992301" y="4572000"/>
              <a:ext cx="846137" cy="500063"/>
            </a:xfrm>
            <a:prstGeom prst="rect">
              <a:avLst/>
            </a:prstGeom>
            <a:noFill/>
            <a:ln w="9525">
              <a:noFill/>
              <a:miter lim="800000"/>
              <a:headEnd/>
              <a:tailEnd/>
            </a:ln>
          </p:spPr>
        </p:pic>
        <p:pic>
          <p:nvPicPr>
            <p:cNvPr id="3081" name="Picture 9"/>
            <p:cNvPicPr>
              <a:picLocks noChangeAspect="1" noChangeArrowheads="1"/>
            </p:cNvPicPr>
            <p:nvPr/>
          </p:nvPicPr>
          <p:blipFill>
            <a:blip r:embed="rId3" cstate="print"/>
            <a:srcRect/>
            <a:stretch>
              <a:fillRect/>
            </a:stretch>
          </p:blipFill>
          <p:spPr bwMode="auto">
            <a:xfrm>
              <a:off x="1904194" y="5045075"/>
              <a:ext cx="1022350" cy="417513"/>
            </a:xfrm>
            <a:prstGeom prst="rect">
              <a:avLst/>
            </a:prstGeom>
            <a:noFill/>
            <a:ln w="9525">
              <a:noFill/>
              <a:miter lim="800000"/>
              <a:headEnd/>
              <a:tailEnd/>
            </a:ln>
          </p:spPr>
        </p:pic>
        <p:pic>
          <p:nvPicPr>
            <p:cNvPr id="3082" name="Picture 10"/>
            <p:cNvPicPr>
              <a:picLocks noChangeAspect="1" noChangeArrowheads="1"/>
            </p:cNvPicPr>
            <p:nvPr/>
          </p:nvPicPr>
          <p:blipFill>
            <a:blip r:embed="rId4" cstate="print"/>
            <a:srcRect/>
            <a:stretch>
              <a:fillRect/>
            </a:stretch>
          </p:blipFill>
          <p:spPr bwMode="auto">
            <a:xfrm>
              <a:off x="1970075" y="5440363"/>
              <a:ext cx="890588" cy="417512"/>
            </a:xfrm>
            <a:prstGeom prst="rect">
              <a:avLst/>
            </a:prstGeom>
            <a:noFill/>
            <a:ln w="9525">
              <a:noFill/>
              <a:miter lim="800000"/>
              <a:headEnd/>
              <a:tailEnd/>
            </a:ln>
          </p:spPr>
        </p:pic>
        <p:pic>
          <p:nvPicPr>
            <p:cNvPr id="3083" name="Picture 11"/>
            <p:cNvPicPr>
              <a:picLocks noChangeAspect="1" noChangeArrowheads="1"/>
            </p:cNvPicPr>
            <p:nvPr/>
          </p:nvPicPr>
          <p:blipFill>
            <a:blip r:embed="rId5" cstate="print"/>
            <a:srcRect/>
            <a:stretch>
              <a:fillRect/>
            </a:stretch>
          </p:blipFill>
          <p:spPr bwMode="auto">
            <a:xfrm>
              <a:off x="2056594" y="5730875"/>
              <a:ext cx="717550" cy="573088"/>
            </a:xfrm>
            <a:prstGeom prst="rect">
              <a:avLst/>
            </a:prstGeom>
            <a:noFill/>
            <a:ln w="9525">
              <a:noFill/>
              <a:miter lim="800000"/>
              <a:headEnd/>
              <a:tailEnd/>
            </a:ln>
          </p:spPr>
        </p:pic>
        <p:pic>
          <p:nvPicPr>
            <p:cNvPr id="3084" name="Picture 12"/>
            <p:cNvPicPr>
              <a:picLocks noChangeAspect="1" noChangeArrowheads="1"/>
            </p:cNvPicPr>
            <p:nvPr/>
          </p:nvPicPr>
          <p:blipFill>
            <a:blip r:embed="rId6" cstate="print"/>
            <a:srcRect/>
            <a:stretch>
              <a:fillRect/>
            </a:stretch>
          </p:blipFill>
          <p:spPr bwMode="auto">
            <a:xfrm>
              <a:off x="2015319" y="1543050"/>
              <a:ext cx="800100" cy="457200"/>
            </a:xfrm>
            <a:prstGeom prst="rect">
              <a:avLst/>
            </a:prstGeom>
            <a:noFill/>
            <a:ln w="9525">
              <a:noFill/>
              <a:miter lim="800000"/>
              <a:headEnd/>
              <a:tailEnd/>
            </a:ln>
          </p:spPr>
        </p:pic>
        <p:pic>
          <p:nvPicPr>
            <p:cNvPr id="3085" name="Picture 13"/>
            <p:cNvPicPr>
              <a:picLocks noChangeAspect="1" noChangeArrowheads="1"/>
            </p:cNvPicPr>
            <p:nvPr/>
          </p:nvPicPr>
          <p:blipFill>
            <a:blip r:embed="rId7" cstate="print"/>
            <a:srcRect/>
            <a:stretch>
              <a:fillRect/>
            </a:stretch>
          </p:blipFill>
          <p:spPr bwMode="auto">
            <a:xfrm>
              <a:off x="2015319" y="2005013"/>
              <a:ext cx="800100" cy="457200"/>
            </a:xfrm>
            <a:prstGeom prst="rect">
              <a:avLst/>
            </a:prstGeom>
            <a:noFill/>
            <a:ln w="9525">
              <a:noFill/>
              <a:miter lim="800000"/>
              <a:headEnd/>
              <a:tailEnd/>
            </a:ln>
          </p:spPr>
        </p:pic>
        <p:pic>
          <p:nvPicPr>
            <p:cNvPr id="3086" name="Picture 14"/>
            <p:cNvPicPr>
              <a:picLocks noChangeAspect="1" noChangeArrowheads="1"/>
            </p:cNvPicPr>
            <p:nvPr/>
          </p:nvPicPr>
          <p:blipFill>
            <a:blip r:embed="rId8" cstate="print"/>
            <a:srcRect/>
            <a:stretch>
              <a:fillRect/>
            </a:stretch>
          </p:blipFill>
          <p:spPr bwMode="auto">
            <a:xfrm>
              <a:off x="2005794" y="2451100"/>
              <a:ext cx="819150" cy="468313"/>
            </a:xfrm>
            <a:prstGeom prst="rect">
              <a:avLst/>
            </a:prstGeom>
            <a:noFill/>
            <a:ln w="9525">
              <a:noFill/>
              <a:miter lim="800000"/>
              <a:headEnd/>
              <a:tailEnd/>
            </a:ln>
          </p:spPr>
        </p:pic>
        <p:pic>
          <p:nvPicPr>
            <p:cNvPr id="3087" name="Picture 15"/>
            <p:cNvPicPr>
              <a:picLocks noChangeAspect="1" noChangeArrowheads="1"/>
            </p:cNvPicPr>
            <p:nvPr/>
          </p:nvPicPr>
          <p:blipFill>
            <a:blip r:embed="rId9" cstate="print"/>
            <a:srcRect/>
            <a:stretch>
              <a:fillRect/>
            </a:stretch>
          </p:blipFill>
          <p:spPr bwMode="auto">
            <a:xfrm>
              <a:off x="1985157" y="2928938"/>
              <a:ext cx="860425" cy="457200"/>
            </a:xfrm>
            <a:prstGeom prst="rect">
              <a:avLst/>
            </a:prstGeom>
            <a:noFill/>
            <a:ln w="9525">
              <a:noFill/>
              <a:miter lim="800000"/>
              <a:headEnd/>
              <a:tailEnd/>
            </a:ln>
          </p:spPr>
        </p:pic>
        <p:pic>
          <p:nvPicPr>
            <p:cNvPr id="3088" name="Picture 16"/>
            <p:cNvPicPr>
              <a:picLocks noChangeAspect="1" noChangeArrowheads="1"/>
            </p:cNvPicPr>
            <p:nvPr/>
          </p:nvPicPr>
          <p:blipFill>
            <a:blip r:embed="rId10" cstate="print"/>
            <a:srcRect/>
            <a:stretch>
              <a:fillRect/>
            </a:stretch>
          </p:blipFill>
          <p:spPr bwMode="auto">
            <a:xfrm>
              <a:off x="2028813" y="3328988"/>
              <a:ext cx="773112" cy="457200"/>
            </a:xfrm>
            <a:prstGeom prst="rect">
              <a:avLst/>
            </a:prstGeom>
            <a:noFill/>
            <a:ln w="9525">
              <a:noFill/>
              <a:miter lim="800000"/>
              <a:headEnd/>
              <a:tailEnd/>
            </a:ln>
          </p:spPr>
        </p:pic>
        <p:pic>
          <p:nvPicPr>
            <p:cNvPr id="3089" name="Picture 17"/>
            <p:cNvPicPr>
              <a:picLocks noChangeAspect="1" noChangeArrowheads="1"/>
            </p:cNvPicPr>
            <p:nvPr/>
          </p:nvPicPr>
          <p:blipFill>
            <a:blip r:embed="rId11" cstate="print"/>
            <a:srcRect/>
            <a:stretch>
              <a:fillRect/>
            </a:stretch>
          </p:blipFill>
          <p:spPr bwMode="auto">
            <a:xfrm>
              <a:off x="2069294" y="3697288"/>
              <a:ext cx="692150" cy="457200"/>
            </a:xfrm>
            <a:prstGeom prst="rect">
              <a:avLst/>
            </a:prstGeom>
            <a:noFill/>
            <a:ln w="9525">
              <a:noFill/>
              <a:miter lim="800000"/>
              <a:headEnd/>
              <a:tailEnd/>
            </a:ln>
          </p:spPr>
        </p:pic>
        <p:pic>
          <p:nvPicPr>
            <p:cNvPr id="3090" name="Picture 18"/>
            <p:cNvPicPr>
              <a:picLocks noChangeAspect="1" noChangeArrowheads="1"/>
            </p:cNvPicPr>
            <p:nvPr/>
          </p:nvPicPr>
          <p:blipFill>
            <a:blip r:embed="rId12" cstate="print"/>
            <a:srcRect/>
            <a:stretch>
              <a:fillRect/>
            </a:stretch>
          </p:blipFill>
          <p:spPr bwMode="auto">
            <a:xfrm>
              <a:off x="2128825" y="4076700"/>
              <a:ext cx="573088" cy="457200"/>
            </a:xfrm>
            <a:prstGeom prst="rect">
              <a:avLst/>
            </a:prstGeom>
            <a:noFill/>
            <a:ln w="9525">
              <a:noFill/>
              <a:miter lim="800000"/>
              <a:headEnd/>
              <a:tailEnd/>
            </a:ln>
          </p:spPr>
        </p:pic>
      </p:grpSp>
      <p:sp>
        <p:nvSpPr>
          <p:cNvPr id="49" name="Rectangle 48"/>
          <p:cNvSpPr/>
          <p:nvPr/>
        </p:nvSpPr>
        <p:spPr>
          <a:xfrm>
            <a:off x="4872037" y="2073434"/>
            <a:ext cx="2727325" cy="4244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Rectangle 49"/>
          <p:cNvSpPr/>
          <p:nvPr/>
        </p:nvSpPr>
        <p:spPr>
          <a:xfrm>
            <a:off x="3998912" y="2075094"/>
            <a:ext cx="3654425" cy="42542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Rectangle 50"/>
          <p:cNvSpPr/>
          <p:nvPr/>
        </p:nvSpPr>
        <p:spPr>
          <a:xfrm>
            <a:off x="5740400" y="2085756"/>
            <a:ext cx="2071687" cy="4315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Rectangle 51"/>
          <p:cNvSpPr/>
          <p:nvPr/>
        </p:nvSpPr>
        <p:spPr>
          <a:xfrm>
            <a:off x="6586537" y="2085756"/>
            <a:ext cx="2071688" cy="4315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Title 20"/>
          <p:cNvSpPr>
            <a:spLocks noGrp="1"/>
          </p:cNvSpPr>
          <p:nvPr>
            <p:ph type="title"/>
          </p:nvPr>
        </p:nvSpPr>
        <p:spPr/>
        <p:txBody>
          <a:bodyPr/>
          <a:lstStyle/>
          <a:p>
            <a:r>
              <a:rPr lang="en-US" dirty="0" err="1" smtClean="0"/>
              <a:t>hERG</a:t>
            </a:r>
            <a:r>
              <a:rPr lang="en-US" dirty="0" smtClean="0"/>
              <a:t>: </a:t>
            </a:r>
            <a:r>
              <a:rPr lang="ru-RU" dirty="0" smtClean="0"/>
              <a:t>результаты обучения</a:t>
            </a:r>
            <a:endParaRPr lang="lt-L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49"/>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51"/>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50" grpId="0" animBg="1"/>
      <p:bldP spid="51" grpId="0" animBg="1"/>
      <p:bldP spid="51" grpId="1" animBg="1"/>
      <p:bldP spid="52" grpId="0" animBg="1"/>
      <p:bldP spid="52"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ru-RU" dirty="0" smtClean="0"/>
              <a:t>Выводы</a:t>
            </a:r>
            <a:endParaRPr lang="lt-LT" dirty="0"/>
          </a:p>
        </p:txBody>
      </p:sp>
      <p:sp>
        <p:nvSpPr>
          <p:cNvPr id="4" name="Content Placeholder 3"/>
          <p:cNvSpPr>
            <a:spLocks noGrp="1"/>
          </p:cNvSpPr>
          <p:nvPr>
            <p:ph idx="1"/>
          </p:nvPr>
        </p:nvSpPr>
        <p:spPr/>
        <p:txBody>
          <a:bodyPr/>
          <a:lstStyle/>
          <a:p>
            <a:pPr>
              <a:spcAft>
                <a:spcPts val="2000"/>
              </a:spcAft>
            </a:pPr>
            <a:r>
              <a:rPr lang="en-US" sz="2800" dirty="0" smtClean="0"/>
              <a:t>5-10 </a:t>
            </a:r>
            <a:r>
              <a:rPr lang="ru-RU" sz="2800" dirty="0" smtClean="0"/>
              <a:t>новых соединений достаточно для адаптации </a:t>
            </a:r>
            <a:r>
              <a:rPr lang="lt-LT" sz="2800" dirty="0" smtClean="0"/>
              <a:t>GALAS </a:t>
            </a:r>
            <a:r>
              <a:rPr lang="ru-RU" sz="2800" dirty="0" smtClean="0"/>
              <a:t>модели к рассчётам для соответствующего химического класса</a:t>
            </a:r>
            <a:endParaRPr lang="en-US" sz="2800" dirty="0" smtClean="0"/>
          </a:p>
          <a:p>
            <a:r>
              <a:rPr lang="ru-RU" sz="2800" dirty="0" smtClean="0"/>
              <a:t>Механизм обучения позволяет адаптировать имеющиеся </a:t>
            </a:r>
            <a:r>
              <a:rPr lang="lt-LT" sz="2800" dirty="0" smtClean="0"/>
              <a:t>GALAS </a:t>
            </a:r>
            <a:r>
              <a:rPr lang="ru-RU" sz="2800" dirty="0" smtClean="0"/>
              <a:t>модели к экспериментальным данным, полученным с помощью другого метода</a:t>
            </a:r>
            <a:endParaRPr lang="en-US"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395536" y="228600"/>
            <a:ext cx="8469064" cy="1119188"/>
          </a:xfrm>
        </p:spPr>
        <p:txBody>
          <a:bodyPr/>
          <a:lstStyle/>
          <a:p>
            <a:r>
              <a:rPr lang="ru-RU" sz="2800" dirty="0" smtClean="0"/>
              <a:t>Неточность эксперимента</a:t>
            </a:r>
            <a:endParaRPr lang="en-US" sz="2800" dirty="0" smtClean="0"/>
          </a:p>
        </p:txBody>
      </p:sp>
      <p:sp>
        <p:nvSpPr>
          <p:cNvPr id="48131" name="Rectangle 3"/>
          <p:cNvSpPr>
            <a:spLocks noChangeArrowheads="1"/>
          </p:cNvSpPr>
          <p:nvPr/>
        </p:nvSpPr>
        <p:spPr bwMode="auto">
          <a:xfrm>
            <a:off x="395288" y="1466850"/>
            <a:ext cx="4537075" cy="5170646"/>
          </a:xfrm>
          <a:prstGeom prst="rect">
            <a:avLst/>
          </a:prstGeom>
          <a:noFill/>
          <a:ln w="9525">
            <a:noFill/>
            <a:miter lim="800000"/>
            <a:headEnd/>
            <a:tailEnd/>
          </a:ln>
          <a:effectLst/>
        </p:spPr>
        <p:txBody>
          <a:bodyPr>
            <a:spAutoFit/>
          </a:bodyPr>
          <a:lstStyle/>
          <a:p>
            <a:pPr marL="342900" indent="-342900"/>
            <a:endParaRPr lang="en-US" sz="2200" dirty="0">
              <a:solidFill>
                <a:schemeClr val="tx1"/>
              </a:solidFill>
              <a:latin typeface="Arial" charset="0"/>
            </a:endParaRPr>
          </a:p>
          <a:p>
            <a:pPr marL="342900" indent="-342900">
              <a:buFontTx/>
              <a:buAutoNum type="arabicPeriod"/>
            </a:pPr>
            <a:r>
              <a:rPr lang="ru-RU" sz="2200" dirty="0" smtClean="0">
                <a:latin typeface="+mn-lt"/>
              </a:rPr>
              <a:t>Измерения, проведённые в одной лаборатории</a:t>
            </a:r>
            <a:endParaRPr lang="en-US" sz="2200" dirty="0">
              <a:latin typeface="+mn-lt"/>
            </a:endParaRPr>
          </a:p>
          <a:p>
            <a:pPr marL="342900" indent="-342900">
              <a:buFontTx/>
              <a:buAutoNum type="arabicPeriod"/>
            </a:pPr>
            <a:endParaRPr lang="en-US" sz="2200" dirty="0">
              <a:latin typeface="+mn-lt"/>
            </a:endParaRPr>
          </a:p>
          <a:p>
            <a:pPr marL="342900" indent="-342900">
              <a:buFontTx/>
              <a:buAutoNum type="arabicPeriod"/>
            </a:pPr>
            <a:endParaRPr lang="en-US" sz="2200" dirty="0">
              <a:latin typeface="+mn-lt"/>
            </a:endParaRPr>
          </a:p>
          <a:p>
            <a:pPr marL="342900" indent="-342900">
              <a:buFontTx/>
              <a:buAutoNum type="arabicPeriod"/>
            </a:pPr>
            <a:r>
              <a:rPr lang="ru-RU" sz="2200" dirty="0" smtClean="0">
                <a:latin typeface="+mn-lt"/>
              </a:rPr>
              <a:t>Измерения, проведённые в разных лабораториях с использованием того же метода</a:t>
            </a:r>
            <a:endParaRPr lang="lt-LT" sz="2200" dirty="0">
              <a:latin typeface="+mn-lt"/>
            </a:endParaRPr>
          </a:p>
          <a:p>
            <a:pPr marL="342900" indent="-342900">
              <a:buFontTx/>
              <a:buAutoNum type="arabicPeriod"/>
            </a:pPr>
            <a:endParaRPr lang="en-US" sz="2200" dirty="0">
              <a:latin typeface="+mn-lt"/>
            </a:endParaRPr>
          </a:p>
          <a:p>
            <a:pPr marL="342900" indent="-342900">
              <a:buFontTx/>
              <a:buAutoNum type="arabicPeriod"/>
            </a:pPr>
            <a:endParaRPr lang="en-US" sz="2200" dirty="0">
              <a:latin typeface="+mn-lt"/>
            </a:endParaRPr>
          </a:p>
          <a:p>
            <a:pPr marL="342900" indent="-342900">
              <a:buFontTx/>
              <a:buAutoNum type="arabicPeriod"/>
            </a:pPr>
            <a:r>
              <a:rPr lang="ru-RU" sz="2200" dirty="0" smtClean="0">
                <a:latin typeface="+mn-lt"/>
              </a:rPr>
              <a:t>Подборка данных из различных источников в открытом доступе</a:t>
            </a:r>
            <a:endParaRPr lang="en-US" sz="2200" dirty="0">
              <a:latin typeface="+mn-lt"/>
            </a:endParaRPr>
          </a:p>
          <a:p>
            <a:pPr marL="342900" indent="-342900">
              <a:buFontTx/>
              <a:buAutoNum type="arabicPeriod"/>
            </a:pPr>
            <a:endParaRPr lang="en-US" sz="2200" dirty="0">
              <a:solidFill>
                <a:schemeClr val="tx1"/>
              </a:solidFill>
              <a:latin typeface="+mn-lt"/>
            </a:endParaRPr>
          </a:p>
        </p:txBody>
      </p:sp>
      <p:pic>
        <p:nvPicPr>
          <p:cNvPr id="48132" name="Picture 4"/>
          <p:cNvPicPr>
            <a:picLocks noGrp="1" noChangeAspect="1" noChangeArrowheads="1"/>
          </p:cNvPicPr>
          <p:nvPr>
            <p:ph type="body" idx="4294967295"/>
          </p:nvPr>
        </p:nvPicPr>
        <p:blipFill>
          <a:blip r:embed="rId3" cstate="print"/>
          <a:srcRect/>
          <a:stretch>
            <a:fillRect/>
          </a:stretch>
        </p:blipFill>
        <p:spPr>
          <a:xfrm>
            <a:off x="5724525" y="1617663"/>
            <a:ext cx="1152525" cy="1587500"/>
          </a:xfrm>
          <a:noFill/>
        </p:spPr>
      </p:pic>
      <p:pic>
        <p:nvPicPr>
          <p:cNvPr id="48133" name="Picture 5"/>
          <p:cNvPicPr>
            <a:picLocks noChangeAspect="1" noChangeArrowheads="1"/>
          </p:cNvPicPr>
          <p:nvPr/>
        </p:nvPicPr>
        <p:blipFill>
          <a:blip r:embed="rId3" cstate="print"/>
          <a:srcRect/>
          <a:stretch>
            <a:fillRect/>
          </a:stretch>
        </p:blipFill>
        <p:spPr bwMode="auto">
          <a:xfrm>
            <a:off x="5724525" y="3257550"/>
            <a:ext cx="1152525" cy="1587500"/>
          </a:xfrm>
          <a:prstGeom prst="rect">
            <a:avLst/>
          </a:prstGeom>
          <a:noFill/>
          <a:ln w="9525">
            <a:noFill/>
            <a:miter lim="800000"/>
            <a:headEnd/>
            <a:tailEnd/>
          </a:ln>
          <a:effectLst/>
        </p:spPr>
      </p:pic>
      <p:pic>
        <p:nvPicPr>
          <p:cNvPr id="48134" name="Picture 6"/>
          <p:cNvPicPr>
            <a:picLocks noChangeAspect="1" noChangeArrowheads="1"/>
          </p:cNvPicPr>
          <p:nvPr/>
        </p:nvPicPr>
        <p:blipFill>
          <a:blip r:embed="rId3" cstate="print"/>
          <a:srcRect/>
          <a:stretch>
            <a:fillRect/>
          </a:stretch>
        </p:blipFill>
        <p:spPr bwMode="auto">
          <a:xfrm>
            <a:off x="5867400" y="3257550"/>
            <a:ext cx="1152525" cy="1587500"/>
          </a:xfrm>
          <a:prstGeom prst="rect">
            <a:avLst/>
          </a:prstGeom>
          <a:noFill/>
          <a:ln w="9525">
            <a:noFill/>
            <a:miter lim="800000"/>
            <a:headEnd/>
            <a:tailEnd/>
          </a:ln>
          <a:effectLst/>
        </p:spPr>
      </p:pic>
      <p:pic>
        <p:nvPicPr>
          <p:cNvPr id="48135" name="Picture 7"/>
          <p:cNvPicPr>
            <a:picLocks noChangeAspect="1" noChangeArrowheads="1"/>
          </p:cNvPicPr>
          <p:nvPr/>
        </p:nvPicPr>
        <p:blipFill>
          <a:blip r:embed="rId3" cstate="print"/>
          <a:srcRect/>
          <a:stretch>
            <a:fillRect/>
          </a:stretch>
        </p:blipFill>
        <p:spPr bwMode="auto">
          <a:xfrm>
            <a:off x="5724525" y="4989513"/>
            <a:ext cx="1152525" cy="1587500"/>
          </a:xfrm>
          <a:prstGeom prst="rect">
            <a:avLst/>
          </a:prstGeom>
          <a:noFill/>
          <a:ln w="9525">
            <a:noFill/>
            <a:miter lim="800000"/>
            <a:headEnd/>
            <a:tailEnd/>
          </a:ln>
          <a:effectLst/>
        </p:spPr>
      </p:pic>
      <p:pic>
        <p:nvPicPr>
          <p:cNvPr id="48136" name="Picture 8"/>
          <p:cNvPicPr>
            <a:picLocks noChangeAspect="1" noChangeArrowheads="1"/>
          </p:cNvPicPr>
          <p:nvPr/>
        </p:nvPicPr>
        <p:blipFill>
          <a:blip r:embed="rId3" cstate="print"/>
          <a:srcRect/>
          <a:stretch>
            <a:fillRect/>
          </a:stretch>
        </p:blipFill>
        <p:spPr bwMode="auto">
          <a:xfrm>
            <a:off x="6084888" y="4989513"/>
            <a:ext cx="1152525" cy="1587500"/>
          </a:xfrm>
          <a:prstGeom prst="rect">
            <a:avLst/>
          </a:prstGeom>
          <a:noFill/>
          <a:ln w="9525">
            <a:noFill/>
            <a:miter lim="800000"/>
            <a:headEnd/>
            <a:tailEnd/>
          </a:ln>
          <a:effectLst/>
        </p:spPr>
      </p:pic>
      <p:pic>
        <p:nvPicPr>
          <p:cNvPr id="48137" name="Picture 9"/>
          <p:cNvPicPr>
            <a:picLocks noChangeAspect="1" noChangeArrowheads="1"/>
          </p:cNvPicPr>
          <p:nvPr/>
        </p:nvPicPr>
        <p:blipFill>
          <a:blip r:embed="rId3" cstate="print"/>
          <a:srcRect/>
          <a:stretch>
            <a:fillRect/>
          </a:stretch>
        </p:blipFill>
        <p:spPr bwMode="auto">
          <a:xfrm>
            <a:off x="5292725" y="5253038"/>
            <a:ext cx="1512888" cy="1298575"/>
          </a:xfrm>
          <a:prstGeom prst="rect">
            <a:avLst/>
          </a:prstGeom>
          <a:noFill/>
          <a:ln w="9525">
            <a:noFill/>
            <a:miter lim="800000"/>
            <a:headEnd/>
            <a:tailEnd/>
          </a:ln>
          <a:effectLst/>
        </p:spPr>
      </p:pic>
      <p:pic>
        <p:nvPicPr>
          <p:cNvPr id="48138" name="Picture 10"/>
          <p:cNvPicPr>
            <a:picLocks noChangeAspect="1" noChangeArrowheads="1"/>
          </p:cNvPicPr>
          <p:nvPr/>
        </p:nvPicPr>
        <p:blipFill>
          <a:blip r:embed="rId3" cstate="print"/>
          <a:srcRect/>
          <a:stretch>
            <a:fillRect/>
          </a:stretch>
        </p:blipFill>
        <p:spPr bwMode="auto">
          <a:xfrm>
            <a:off x="5651500" y="5880100"/>
            <a:ext cx="2233613" cy="576263"/>
          </a:xfrm>
          <a:prstGeom prst="rect">
            <a:avLst/>
          </a:prstGeom>
          <a:noFill/>
          <a:ln w="9525">
            <a:noFill/>
            <a:miter lim="800000"/>
            <a:headEnd/>
            <a:tailEnd/>
          </a:ln>
          <a:effectLst/>
        </p:spPr>
      </p:pic>
      <p:pic>
        <p:nvPicPr>
          <p:cNvPr id="48139" name="Picture 11"/>
          <p:cNvPicPr>
            <a:picLocks noChangeAspect="1" noChangeArrowheads="1"/>
          </p:cNvPicPr>
          <p:nvPr/>
        </p:nvPicPr>
        <p:blipFill>
          <a:blip r:embed="rId3" cstate="print"/>
          <a:srcRect/>
          <a:stretch>
            <a:fillRect/>
          </a:stretch>
        </p:blipFill>
        <p:spPr bwMode="auto">
          <a:xfrm>
            <a:off x="6154738" y="5245100"/>
            <a:ext cx="1512887" cy="1298575"/>
          </a:xfrm>
          <a:prstGeom prst="rect">
            <a:avLst/>
          </a:prstGeom>
          <a:noFill/>
          <a:ln w="9525">
            <a:noFill/>
            <a:miter lim="800000"/>
            <a:headEnd/>
            <a:tailEnd/>
          </a:ln>
          <a:effectLst/>
        </p:spPr>
      </p:pic>
      <p:grpSp>
        <p:nvGrpSpPr>
          <p:cNvPr id="2" name="Group 12"/>
          <p:cNvGrpSpPr>
            <a:grpSpLocks/>
          </p:cNvGrpSpPr>
          <p:nvPr/>
        </p:nvGrpSpPr>
        <p:grpSpPr bwMode="auto">
          <a:xfrm>
            <a:off x="5724525" y="1546225"/>
            <a:ext cx="1152525" cy="1512888"/>
            <a:chOff x="3618" y="657"/>
            <a:chExt cx="726" cy="953"/>
          </a:xfrm>
        </p:grpSpPr>
        <p:sp>
          <p:nvSpPr>
            <p:cNvPr id="48141" name="Rectangle 13"/>
            <p:cNvSpPr>
              <a:spLocks noChangeArrowheads="1"/>
            </p:cNvSpPr>
            <p:nvPr/>
          </p:nvSpPr>
          <p:spPr bwMode="auto">
            <a:xfrm>
              <a:off x="3618" y="657"/>
              <a:ext cx="726" cy="953"/>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grpSp>
          <p:nvGrpSpPr>
            <p:cNvPr id="3" name="Group 14"/>
            <p:cNvGrpSpPr>
              <a:grpSpLocks/>
            </p:cNvGrpSpPr>
            <p:nvPr/>
          </p:nvGrpSpPr>
          <p:grpSpPr bwMode="auto">
            <a:xfrm>
              <a:off x="3839" y="1162"/>
              <a:ext cx="254" cy="138"/>
              <a:chOff x="3833" y="1189"/>
              <a:chExt cx="317" cy="138"/>
            </a:xfrm>
          </p:grpSpPr>
          <p:sp>
            <p:nvSpPr>
              <p:cNvPr id="48143" name="Line 15"/>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48144" name="Line 16"/>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48145" name="Line 17"/>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4" name="Group 18"/>
          <p:cNvGrpSpPr>
            <a:grpSpLocks/>
          </p:cNvGrpSpPr>
          <p:nvPr/>
        </p:nvGrpSpPr>
        <p:grpSpPr bwMode="auto">
          <a:xfrm>
            <a:off x="5592763" y="3214688"/>
            <a:ext cx="1584325" cy="1573212"/>
            <a:chOff x="3515" y="1815"/>
            <a:chExt cx="998" cy="991"/>
          </a:xfrm>
        </p:grpSpPr>
        <p:sp>
          <p:nvSpPr>
            <p:cNvPr id="48147" name="Rectangle 19"/>
            <p:cNvSpPr>
              <a:spLocks noChangeArrowheads="1"/>
            </p:cNvSpPr>
            <p:nvPr/>
          </p:nvSpPr>
          <p:spPr bwMode="auto">
            <a:xfrm>
              <a:off x="3600" y="1815"/>
              <a:ext cx="862" cy="907"/>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pic>
          <p:nvPicPr>
            <p:cNvPr id="48148" name="Picture 20"/>
            <p:cNvPicPr>
              <a:picLocks noChangeAspect="1" noChangeArrowheads="1"/>
            </p:cNvPicPr>
            <p:nvPr/>
          </p:nvPicPr>
          <p:blipFill>
            <a:blip r:embed="rId4" cstate="print"/>
            <a:srcRect/>
            <a:stretch>
              <a:fillRect/>
            </a:stretch>
          </p:blipFill>
          <p:spPr bwMode="auto">
            <a:xfrm>
              <a:off x="3515" y="2081"/>
              <a:ext cx="998" cy="725"/>
            </a:xfrm>
            <a:prstGeom prst="rect">
              <a:avLst/>
            </a:prstGeom>
            <a:noFill/>
            <a:ln w="9525">
              <a:noFill/>
              <a:miter lim="800000"/>
              <a:headEnd/>
              <a:tailEnd/>
            </a:ln>
            <a:effectLst/>
          </p:spPr>
        </p:pic>
        <p:grpSp>
          <p:nvGrpSpPr>
            <p:cNvPr id="5" name="Group 21"/>
            <p:cNvGrpSpPr>
              <a:grpSpLocks/>
            </p:cNvGrpSpPr>
            <p:nvPr/>
          </p:nvGrpSpPr>
          <p:grpSpPr bwMode="auto">
            <a:xfrm>
              <a:off x="3851" y="2296"/>
              <a:ext cx="311" cy="138"/>
              <a:chOff x="3833" y="1189"/>
              <a:chExt cx="317" cy="138"/>
            </a:xfrm>
          </p:grpSpPr>
          <p:sp>
            <p:nvSpPr>
              <p:cNvPr id="48150" name="Line 22"/>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48151" name="Line 23"/>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48152" name="Line 24"/>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6" name="Group 25"/>
          <p:cNvGrpSpPr>
            <a:grpSpLocks/>
          </p:cNvGrpSpPr>
          <p:nvPr/>
        </p:nvGrpSpPr>
        <p:grpSpPr bwMode="auto">
          <a:xfrm>
            <a:off x="5219700" y="4918075"/>
            <a:ext cx="2808288" cy="1538288"/>
            <a:chOff x="3243" y="2931"/>
            <a:chExt cx="1769" cy="969"/>
          </a:xfrm>
        </p:grpSpPr>
        <p:sp>
          <p:nvSpPr>
            <p:cNvPr id="48154" name="Rectangle 26"/>
            <p:cNvSpPr>
              <a:spLocks noChangeArrowheads="1"/>
            </p:cNvSpPr>
            <p:nvPr/>
          </p:nvSpPr>
          <p:spPr bwMode="auto">
            <a:xfrm>
              <a:off x="3520" y="2931"/>
              <a:ext cx="1447" cy="927"/>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pic>
          <p:nvPicPr>
            <p:cNvPr id="48155" name="Picture 27"/>
            <p:cNvPicPr>
              <a:picLocks noChangeAspect="1" noChangeArrowheads="1"/>
            </p:cNvPicPr>
            <p:nvPr/>
          </p:nvPicPr>
          <p:blipFill>
            <a:blip r:embed="rId4" cstate="print"/>
            <a:srcRect/>
            <a:stretch>
              <a:fillRect/>
            </a:stretch>
          </p:blipFill>
          <p:spPr bwMode="auto">
            <a:xfrm>
              <a:off x="3243" y="3566"/>
              <a:ext cx="1769" cy="334"/>
            </a:xfrm>
            <a:prstGeom prst="rect">
              <a:avLst/>
            </a:prstGeom>
            <a:noFill/>
            <a:ln w="9525">
              <a:noFill/>
              <a:miter lim="800000"/>
              <a:headEnd/>
              <a:tailEnd/>
            </a:ln>
            <a:effectLst/>
          </p:spPr>
        </p:pic>
        <p:grpSp>
          <p:nvGrpSpPr>
            <p:cNvPr id="7" name="Group 28"/>
            <p:cNvGrpSpPr>
              <a:grpSpLocks/>
            </p:cNvGrpSpPr>
            <p:nvPr/>
          </p:nvGrpSpPr>
          <p:grpSpPr bwMode="auto">
            <a:xfrm>
              <a:off x="3606" y="3657"/>
              <a:ext cx="1134" cy="138"/>
              <a:chOff x="3833" y="1189"/>
              <a:chExt cx="317" cy="138"/>
            </a:xfrm>
          </p:grpSpPr>
          <p:sp>
            <p:nvSpPr>
              <p:cNvPr id="48157" name="Line 29"/>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48158" name="Line 30"/>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48159" name="Line 31"/>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8" name="Group 32"/>
          <p:cNvGrpSpPr>
            <a:grpSpLocks/>
          </p:cNvGrpSpPr>
          <p:nvPr/>
        </p:nvGrpSpPr>
        <p:grpSpPr bwMode="auto">
          <a:xfrm>
            <a:off x="5292725" y="1452563"/>
            <a:ext cx="1809750" cy="1900237"/>
            <a:chOff x="3334" y="604"/>
            <a:chExt cx="1140" cy="1197"/>
          </a:xfrm>
        </p:grpSpPr>
        <p:sp>
          <p:nvSpPr>
            <p:cNvPr id="48161" name="Line 33"/>
            <p:cNvSpPr>
              <a:spLocks noChangeShapeType="1"/>
            </p:cNvSpPr>
            <p:nvPr/>
          </p:nvSpPr>
          <p:spPr bwMode="auto">
            <a:xfrm flipV="1">
              <a:off x="3515" y="618"/>
              <a:ext cx="0" cy="998"/>
            </a:xfrm>
            <a:prstGeom prst="line">
              <a:avLst/>
            </a:prstGeom>
            <a:noFill/>
            <a:ln w="9525">
              <a:solidFill>
                <a:schemeClr val="tx1"/>
              </a:solidFill>
              <a:round/>
              <a:headEnd/>
              <a:tailEnd type="triangle" w="med" len="med"/>
            </a:ln>
            <a:effectLst/>
          </p:spPr>
          <p:txBody>
            <a:bodyPr/>
            <a:lstStyle/>
            <a:p>
              <a:endParaRPr lang="lt-LT"/>
            </a:p>
          </p:txBody>
        </p:sp>
        <p:sp>
          <p:nvSpPr>
            <p:cNvPr id="48162" name="Line 34"/>
            <p:cNvSpPr>
              <a:spLocks noChangeShapeType="1"/>
            </p:cNvSpPr>
            <p:nvPr/>
          </p:nvSpPr>
          <p:spPr bwMode="auto">
            <a:xfrm>
              <a:off x="3515" y="1616"/>
              <a:ext cx="953" cy="0"/>
            </a:xfrm>
            <a:prstGeom prst="line">
              <a:avLst/>
            </a:prstGeom>
            <a:noFill/>
            <a:ln w="9525">
              <a:solidFill>
                <a:schemeClr val="tx1"/>
              </a:solidFill>
              <a:round/>
              <a:headEnd/>
              <a:tailEnd type="triangle" w="med" len="med"/>
            </a:ln>
            <a:effectLst/>
          </p:spPr>
          <p:txBody>
            <a:bodyPr/>
            <a:lstStyle/>
            <a:p>
              <a:endParaRPr lang="lt-LT"/>
            </a:p>
          </p:txBody>
        </p:sp>
        <p:sp>
          <p:nvSpPr>
            <p:cNvPr id="48163" name="Text Box 35"/>
            <p:cNvSpPr txBox="1">
              <a:spLocks noChangeArrowheads="1"/>
            </p:cNvSpPr>
            <p:nvPr/>
          </p:nvSpPr>
          <p:spPr bwMode="auto">
            <a:xfrm>
              <a:off x="3334" y="604"/>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48164" name="Rectangle 36"/>
            <p:cNvSpPr>
              <a:spLocks noChangeArrowheads="1"/>
            </p:cNvSpPr>
            <p:nvPr/>
          </p:nvSpPr>
          <p:spPr bwMode="auto">
            <a:xfrm>
              <a:off x="4286" y="1570"/>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grpSp>
        <p:nvGrpSpPr>
          <p:cNvPr id="9" name="Group 37"/>
          <p:cNvGrpSpPr>
            <a:grpSpLocks/>
          </p:cNvGrpSpPr>
          <p:nvPr/>
        </p:nvGrpSpPr>
        <p:grpSpPr bwMode="auto">
          <a:xfrm>
            <a:off x="5291138" y="3048000"/>
            <a:ext cx="1809750" cy="1944688"/>
            <a:chOff x="3333" y="1710"/>
            <a:chExt cx="1140" cy="1225"/>
          </a:xfrm>
        </p:grpSpPr>
        <p:sp>
          <p:nvSpPr>
            <p:cNvPr id="48166" name="Line 38"/>
            <p:cNvSpPr>
              <a:spLocks noChangeShapeType="1"/>
            </p:cNvSpPr>
            <p:nvPr/>
          </p:nvSpPr>
          <p:spPr bwMode="auto">
            <a:xfrm flipV="1">
              <a:off x="3514" y="1748"/>
              <a:ext cx="0" cy="998"/>
            </a:xfrm>
            <a:prstGeom prst="line">
              <a:avLst/>
            </a:prstGeom>
            <a:noFill/>
            <a:ln w="9525">
              <a:solidFill>
                <a:schemeClr val="tx1"/>
              </a:solidFill>
              <a:round/>
              <a:headEnd/>
              <a:tailEnd type="triangle" w="med" len="med"/>
            </a:ln>
            <a:effectLst/>
          </p:spPr>
          <p:txBody>
            <a:bodyPr/>
            <a:lstStyle/>
            <a:p>
              <a:endParaRPr lang="lt-LT"/>
            </a:p>
          </p:txBody>
        </p:sp>
        <p:sp>
          <p:nvSpPr>
            <p:cNvPr id="48167" name="Line 39"/>
            <p:cNvSpPr>
              <a:spLocks noChangeShapeType="1"/>
            </p:cNvSpPr>
            <p:nvPr/>
          </p:nvSpPr>
          <p:spPr bwMode="auto">
            <a:xfrm>
              <a:off x="3515" y="2750"/>
              <a:ext cx="953" cy="0"/>
            </a:xfrm>
            <a:prstGeom prst="line">
              <a:avLst/>
            </a:prstGeom>
            <a:noFill/>
            <a:ln w="9525">
              <a:solidFill>
                <a:schemeClr val="tx1"/>
              </a:solidFill>
              <a:round/>
              <a:headEnd/>
              <a:tailEnd type="triangle" w="med" len="med"/>
            </a:ln>
            <a:effectLst/>
          </p:spPr>
          <p:txBody>
            <a:bodyPr/>
            <a:lstStyle/>
            <a:p>
              <a:endParaRPr lang="lt-LT"/>
            </a:p>
          </p:txBody>
        </p:sp>
        <p:sp>
          <p:nvSpPr>
            <p:cNvPr id="48168" name="Text Box 40"/>
            <p:cNvSpPr txBox="1">
              <a:spLocks noChangeArrowheads="1"/>
            </p:cNvSpPr>
            <p:nvPr/>
          </p:nvSpPr>
          <p:spPr bwMode="auto">
            <a:xfrm>
              <a:off x="3333" y="1710"/>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48169" name="Rectangle 41"/>
            <p:cNvSpPr>
              <a:spLocks noChangeArrowheads="1"/>
            </p:cNvSpPr>
            <p:nvPr/>
          </p:nvSpPr>
          <p:spPr bwMode="auto">
            <a:xfrm>
              <a:off x="4285" y="2704"/>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grpSp>
        <p:nvGrpSpPr>
          <p:cNvPr id="10" name="Group 42"/>
          <p:cNvGrpSpPr>
            <a:grpSpLocks/>
          </p:cNvGrpSpPr>
          <p:nvPr/>
        </p:nvGrpSpPr>
        <p:grpSpPr bwMode="auto">
          <a:xfrm>
            <a:off x="5292725" y="4760913"/>
            <a:ext cx="1809750" cy="1944687"/>
            <a:chOff x="3333" y="1710"/>
            <a:chExt cx="1140" cy="1225"/>
          </a:xfrm>
        </p:grpSpPr>
        <p:sp>
          <p:nvSpPr>
            <p:cNvPr id="48171" name="Line 43"/>
            <p:cNvSpPr>
              <a:spLocks noChangeShapeType="1"/>
            </p:cNvSpPr>
            <p:nvPr/>
          </p:nvSpPr>
          <p:spPr bwMode="auto">
            <a:xfrm flipV="1">
              <a:off x="3514" y="1748"/>
              <a:ext cx="0" cy="998"/>
            </a:xfrm>
            <a:prstGeom prst="line">
              <a:avLst/>
            </a:prstGeom>
            <a:noFill/>
            <a:ln w="9525">
              <a:solidFill>
                <a:schemeClr val="tx1"/>
              </a:solidFill>
              <a:round/>
              <a:headEnd/>
              <a:tailEnd type="triangle" w="med" len="med"/>
            </a:ln>
            <a:effectLst/>
          </p:spPr>
          <p:txBody>
            <a:bodyPr/>
            <a:lstStyle/>
            <a:p>
              <a:endParaRPr lang="lt-LT"/>
            </a:p>
          </p:txBody>
        </p:sp>
        <p:sp>
          <p:nvSpPr>
            <p:cNvPr id="48172" name="Line 44"/>
            <p:cNvSpPr>
              <a:spLocks noChangeShapeType="1"/>
            </p:cNvSpPr>
            <p:nvPr/>
          </p:nvSpPr>
          <p:spPr bwMode="auto">
            <a:xfrm>
              <a:off x="3515" y="2750"/>
              <a:ext cx="953" cy="0"/>
            </a:xfrm>
            <a:prstGeom prst="line">
              <a:avLst/>
            </a:prstGeom>
            <a:noFill/>
            <a:ln w="9525">
              <a:solidFill>
                <a:schemeClr val="tx1"/>
              </a:solidFill>
              <a:round/>
              <a:headEnd/>
              <a:tailEnd type="triangle" w="med" len="med"/>
            </a:ln>
            <a:effectLst/>
          </p:spPr>
          <p:txBody>
            <a:bodyPr/>
            <a:lstStyle/>
            <a:p>
              <a:endParaRPr lang="lt-LT"/>
            </a:p>
          </p:txBody>
        </p:sp>
        <p:sp>
          <p:nvSpPr>
            <p:cNvPr id="48173" name="Text Box 45"/>
            <p:cNvSpPr txBox="1">
              <a:spLocks noChangeArrowheads="1"/>
            </p:cNvSpPr>
            <p:nvPr/>
          </p:nvSpPr>
          <p:spPr bwMode="auto">
            <a:xfrm>
              <a:off x="3333" y="1710"/>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48174" name="Rectangle 46"/>
            <p:cNvSpPr>
              <a:spLocks noChangeArrowheads="1"/>
            </p:cNvSpPr>
            <p:nvPr/>
          </p:nvSpPr>
          <p:spPr bwMode="auto">
            <a:xfrm>
              <a:off x="4285" y="2704"/>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1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81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81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8131">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813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81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813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813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813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395536" y="228600"/>
            <a:ext cx="8469064" cy="1119188"/>
          </a:xfrm>
        </p:spPr>
        <p:txBody>
          <a:bodyPr/>
          <a:lstStyle/>
          <a:p>
            <a:r>
              <a:rPr lang="ru-RU" sz="2800" dirty="0" smtClean="0"/>
              <a:t>Неточность эксперимента</a:t>
            </a:r>
            <a:endParaRPr lang="en-US" sz="2800" dirty="0" smtClean="0"/>
          </a:p>
        </p:txBody>
      </p:sp>
      <p:sp>
        <p:nvSpPr>
          <p:cNvPr id="48131" name="Rectangle 3"/>
          <p:cNvSpPr>
            <a:spLocks noChangeArrowheads="1"/>
          </p:cNvSpPr>
          <p:nvPr/>
        </p:nvSpPr>
        <p:spPr bwMode="auto">
          <a:xfrm>
            <a:off x="395288" y="1466850"/>
            <a:ext cx="4537075" cy="5170646"/>
          </a:xfrm>
          <a:prstGeom prst="rect">
            <a:avLst/>
          </a:prstGeom>
          <a:noFill/>
          <a:ln w="9525">
            <a:noFill/>
            <a:miter lim="800000"/>
            <a:headEnd/>
            <a:tailEnd/>
          </a:ln>
          <a:effectLst/>
        </p:spPr>
        <p:txBody>
          <a:bodyPr>
            <a:spAutoFit/>
          </a:bodyPr>
          <a:lstStyle/>
          <a:p>
            <a:pPr marL="342900" indent="-342900"/>
            <a:endParaRPr lang="en-US" sz="2200" dirty="0">
              <a:solidFill>
                <a:schemeClr val="tx1"/>
              </a:solidFill>
              <a:latin typeface="Arial" charset="0"/>
            </a:endParaRPr>
          </a:p>
          <a:p>
            <a:pPr marL="342900" indent="-342900">
              <a:buFontTx/>
              <a:buAutoNum type="arabicPeriod"/>
            </a:pPr>
            <a:r>
              <a:rPr lang="ru-RU" sz="2200" dirty="0" smtClean="0">
                <a:latin typeface="+mn-lt"/>
              </a:rPr>
              <a:t>Измерения, проведённые в одной лаборатории</a:t>
            </a:r>
            <a:endParaRPr lang="en-US" sz="2200" dirty="0">
              <a:latin typeface="+mn-lt"/>
            </a:endParaRPr>
          </a:p>
          <a:p>
            <a:pPr marL="342900" indent="-342900">
              <a:buFontTx/>
              <a:buAutoNum type="arabicPeriod"/>
            </a:pPr>
            <a:endParaRPr lang="en-US" sz="2200" dirty="0">
              <a:latin typeface="+mn-lt"/>
            </a:endParaRPr>
          </a:p>
          <a:p>
            <a:pPr marL="342900" indent="-342900">
              <a:buFontTx/>
              <a:buAutoNum type="arabicPeriod"/>
            </a:pPr>
            <a:endParaRPr lang="en-US" sz="2200" dirty="0">
              <a:latin typeface="+mn-lt"/>
            </a:endParaRPr>
          </a:p>
          <a:p>
            <a:pPr marL="342900" indent="-342900">
              <a:buFontTx/>
              <a:buAutoNum type="arabicPeriod"/>
            </a:pPr>
            <a:r>
              <a:rPr lang="ru-RU" sz="2200" dirty="0" smtClean="0">
                <a:latin typeface="+mn-lt"/>
              </a:rPr>
              <a:t>Измерения, проведённые в разных лабораториях с использованием того же метода</a:t>
            </a:r>
            <a:endParaRPr lang="lt-LT" sz="2200" dirty="0">
              <a:latin typeface="+mn-lt"/>
            </a:endParaRPr>
          </a:p>
          <a:p>
            <a:pPr marL="342900" indent="-342900">
              <a:buFontTx/>
              <a:buAutoNum type="arabicPeriod"/>
            </a:pPr>
            <a:endParaRPr lang="en-US" sz="2200" dirty="0">
              <a:latin typeface="+mn-lt"/>
            </a:endParaRPr>
          </a:p>
          <a:p>
            <a:pPr marL="342900" indent="-342900">
              <a:buFontTx/>
              <a:buAutoNum type="arabicPeriod"/>
            </a:pPr>
            <a:endParaRPr lang="en-US" sz="2200" dirty="0">
              <a:latin typeface="+mn-lt"/>
            </a:endParaRPr>
          </a:p>
          <a:p>
            <a:pPr marL="342900" indent="-342900">
              <a:buFontTx/>
              <a:buAutoNum type="arabicPeriod"/>
            </a:pPr>
            <a:r>
              <a:rPr lang="ru-RU" sz="2200" dirty="0" smtClean="0">
                <a:latin typeface="+mn-lt"/>
              </a:rPr>
              <a:t>Подборка данных из различных источников в открытом доступе</a:t>
            </a:r>
            <a:endParaRPr lang="en-US" sz="2200" dirty="0">
              <a:latin typeface="+mn-lt"/>
            </a:endParaRPr>
          </a:p>
          <a:p>
            <a:pPr marL="342900" indent="-342900">
              <a:buFontTx/>
              <a:buAutoNum type="arabicPeriod"/>
            </a:pPr>
            <a:endParaRPr lang="en-US" sz="2200" dirty="0">
              <a:solidFill>
                <a:schemeClr val="tx1"/>
              </a:solidFill>
              <a:latin typeface="+mn-lt"/>
            </a:endParaRPr>
          </a:p>
        </p:txBody>
      </p:sp>
      <p:pic>
        <p:nvPicPr>
          <p:cNvPr id="48132" name="Picture 4"/>
          <p:cNvPicPr>
            <a:picLocks noGrp="1" noChangeAspect="1" noChangeArrowheads="1"/>
          </p:cNvPicPr>
          <p:nvPr>
            <p:ph type="body" idx="4294967295"/>
          </p:nvPr>
        </p:nvPicPr>
        <p:blipFill>
          <a:blip r:embed="rId3" cstate="print"/>
          <a:srcRect/>
          <a:stretch>
            <a:fillRect/>
          </a:stretch>
        </p:blipFill>
        <p:spPr>
          <a:xfrm>
            <a:off x="5724525" y="1617663"/>
            <a:ext cx="1152525" cy="1587500"/>
          </a:xfrm>
          <a:noFill/>
        </p:spPr>
      </p:pic>
      <p:pic>
        <p:nvPicPr>
          <p:cNvPr id="48133" name="Picture 5"/>
          <p:cNvPicPr>
            <a:picLocks noChangeAspect="1" noChangeArrowheads="1"/>
          </p:cNvPicPr>
          <p:nvPr/>
        </p:nvPicPr>
        <p:blipFill>
          <a:blip r:embed="rId3" cstate="print"/>
          <a:srcRect/>
          <a:stretch>
            <a:fillRect/>
          </a:stretch>
        </p:blipFill>
        <p:spPr bwMode="auto">
          <a:xfrm>
            <a:off x="5724525" y="3257550"/>
            <a:ext cx="1152525" cy="1587500"/>
          </a:xfrm>
          <a:prstGeom prst="rect">
            <a:avLst/>
          </a:prstGeom>
          <a:noFill/>
          <a:ln w="9525">
            <a:noFill/>
            <a:miter lim="800000"/>
            <a:headEnd/>
            <a:tailEnd/>
          </a:ln>
          <a:effectLst/>
        </p:spPr>
      </p:pic>
      <p:pic>
        <p:nvPicPr>
          <p:cNvPr id="48134" name="Picture 6"/>
          <p:cNvPicPr>
            <a:picLocks noChangeAspect="1" noChangeArrowheads="1"/>
          </p:cNvPicPr>
          <p:nvPr/>
        </p:nvPicPr>
        <p:blipFill>
          <a:blip r:embed="rId3" cstate="print"/>
          <a:srcRect/>
          <a:stretch>
            <a:fillRect/>
          </a:stretch>
        </p:blipFill>
        <p:spPr bwMode="auto">
          <a:xfrm>
            <a:off x="5867400" y="3257550"/>
            <a:ext cx="1152525" cy="1587500"/>
          </a:xfrm>
          <a:prstGeom prst="rect">
            <a:avLst/>
          </a:prstGeom>
          <a:noFill/>
          <a:ln w="9525">
            <a:noFill/>
            <a:miter lim="800000"/>
            <a:headEnd/>
            <a:tailEnd/>
          </a:ln>
          <a:effectLst/>
        </p:spPr>
      </p:pic>
      <p:pic>
        <p:nvPicPr>
          <p:cNvPr id="48135" name="Picture 7"/>
          <p:cNvPicPr>
            <a:picLocks noChangeAspect="1" noChangeArrowheads="1"/>
          </p:cNvPicPr>
          <p:nvPr/>
        </p:nvPicPr>
        <p:blipFill>
          <a:blip r:embed="rId3" cstate="print"/>
          <a:srcRect/>
          <a:stretch>
            <a:fillRect/>
          </a:stretch>
        </p:blipFill>
        <p:spPr bwMode="auto">
          <a:xfrm>
            <a:off x="5724525" y="4989513"/>
            <a:ext cx="1152525" cy="1587500"/>
          </a:xfrm>
          <a:prstGeom prst="rect">
            <a:avLst/>
          </a:prstGeom>
          <a:noFill/>
          <a:ln w="9525">
            <a:noFill/>
            <a:miter lim="800000"/>
            <a:headEnd/>
            <a:tailEnd/>
          </a:ln>
          <a:effectLst/>
        </p:spPr>
      </p:pic>
      <p:pic>
        <p:nvPicPr>
          <p:cNvPr id="48136" name="Picture 8"/>
          <p:cNvPicPr>
            <a:picLocks noChangeAspect="1" noChangeArrowheads="1"/>
          </p:cNvPicPr>
          <p:nvPr/>
        </p:nvPicPr>
        <p:blipFill>
          <a:blip r:embed="rId3" cstate="print"/>
          <a:srcRect/>
          <a:stretch>
            <a:fillRect/>
          </a:stretch>
        </p:blipFill>
        <p:spPr bwMode="auto">
          <a:xfrm>
            <a:off x="6084888" y="4989513"/>
            <a:ext cx="1152525" cy="1587500"/>
          </a:xfrm>
          <a:prstGeom prst="rect">
            <a:avLst/>
          </a:prstGeom>
          <a:noFill/>
          <a:ln w="9525">
            <a:noFill/>
            <a:miter lim="800000"/>
            <a:headEnd/>
            <a:tailEnd/>
          </a:ln>
          <a:effectLst/>
        </p:spPr>
      </p:pic>
      <p:pic>
        <p:nvPicPr>
          <p:cNvPr id="48137" name="Picture 9"/>
          <p:cNvPicPr>
            <a:picLocks noChangeAspect="1" noChangeArrowheads="1"/>
          </p:cNvPicPr>
          <p:nvPr/>
        </p:nvPicPr>
        <p:blipFill>
          <a:blip r:embed="rId3" cstate="print"/>
          <a:srcRect/>
          <a:stretch>
            <a:fillRect/>
          </a:stretch>
        </p:blipFill>
        <p:spPr bwMode="auto">
          <a:xfrm>
            <a:off x="5292725" y="5253038"/>
            <a:ext cx="1512888" cy="1298575"/>
          </a:xfrm>
          <a:prstGeom prst="rect">
            <a:avLst/>
          </a:prstGeom>
          <a:noFill/>
          <a:ln w="9525">
            <a:noFill/>
            <a:miter lim="800000"/>
            <a:headEnd/>
            <a:tailEnd/>
          </a:ln>
          <a:effectLst/>
        </p:spPr>
      </p:pic>
      <p:pic>
        <p:nvPicPr>
          <p:cNvPr id="48138" name="Picture 10"/>
          <p:cNvPicPr>
            <a:picLocks noChangeAspect="1" noChangeArrowheads="1"/>
          </p:cNvPicPr>
          <p:nvPr/>
        </p:nvPicPr>
        <p:blipFill>
          <a:blip r:embed="rId3" cstate="print"/>
          <a:srcRect/>
          <a:stretch>
            <a:fillRect/>
          </a:stretch>
        </p:blipFill>
        <p:spPr bwMode="auto">
          <a:xfrm>
            <a:off x="5651500" y="5880100"/>
            <a:ext cx="2233613" cy="576263"/>
          </a:xfrm>
          <a:prstGeom prst="rect">
            <a:avLst/>
          </a:prstGeom>
          <a:noFill/>
          <a:ln w="9525">
            <a:noFill/>
            <a:miter lim="800000"/>
            <a:headEnd/>
            <a:tailEnd/>
          </a:ln>
          <a:effectLst/>
        </p:spPr>
      </p:pic>
      <p:pic>
        <p:nvPicPr>
          <p:cNvPr id="48139" name="Picture 11"/>
          <p:cNvPicPr>
            <a:picLocks noChangeAspect="1" noChangeArrowheads="1"/>
          </p:cNvPicPr>
          <p:nvPr/>
        </p:nvPicPr>
        <p:blipFill>
          <a:blip r:embed="rId3" cstate="print"/>
          <a:srcRect/>
          <a:stretch>
            <a:fillRect/>
          </a:stretch>
        </p:blipFill>
        <p:spPr bwMode="auto">
          <a:xfrm>
            <a:off x="6154738" y="5245100"/>
            <a:ext cx="1512887" cy="1298575"/>
          </a:xfrm>
          <a:prstGeom prst="rect">
            <a:avLst/>
          </a:prstGeom>
          <a:noFill/>
          <a:ln w="9525">
            <a:noFill/>
            <a:miter lim="800000"/>
            <a:headEnd/>
            <a:tailEnd/>
          </a:ln>
          <a:effectLst/>
        </p:spPr>
      </p:pic>
      <p:grpSp>
        <p:nvGrpSpPr>
          <p:cNvPr id="2" name="Group 12"/>
          <p:cNvGrpSpPr>
            <a:grpSpLocks/>
          </p:cNvGrpSpPr>
          <p:nvPr/>
        </p:nvGrpSpPr>
        <p:grpSpPr bwMode="auto">
          <a:xfrm>
            <a:off x="5724525" y="1546225"/>
            <a:ext cx="1152525" cy="1512888"/>
            <a:chOff x="3618" y="657"/>
            <a:chExt cx="726" cy="953"/>
          </a:xfrm>
        </p:grpSpPr>
        <p:sp>
          <p:nvSpPr>
            <p:cNvPr id="48141" name="Rectangle 13"/>
            <p:cNvSpPr>
              <a:spLocks noChangeArrowheads="1"/>
            </p:cNvSpPr>
            <p:nvPr/>
          </p:nvSpPr>
          <p:spPr bwMode="auto">
            <a:xfrm>
              <a:off x="3618" y="657"/>
              <a:ext cx="726" cy="953"/>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grpSp>
          <p:nvGrpSpPr>
            <p:cNvPr id="3" name="Group 14"/>
            <p:cNvGrpSpPr>
              <a:grpSpLocks/>
            </p:cNvGrpSpPr>
            <p:nvPr/>
          </p:nvGrpSpPr>
          <p:grpSpPr bwMode="auto">
            <a:xfrm>
              <a:off x="3839" y="1162"/>
              <a:ext cx="254" cy="138"/>
              <a:chOff x="3833" y="1189"/>
              <a:chExt cx="317" cy="138"/>
            </a:xfrm>
          </p:grpSpPr>
          <p:sp>
            <p:nvSpPr>
              <p:cNvPr id="48143" name="Line 15"/>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48144" name="Line 16"/>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48145" name="Line 17"/>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4" name="Group 18"/>
          <p:cNvGrpSpPr>
            <a:grpSpLocks/>
          </p:cNvGrpSpPr>
          <p:nvPr/>
        </p:nvGrpSpPr>
        <p:grpSpPr bwMode="auto">
          <a:xfrm>
            <a:off x="5592763" y="3214688"/>
            <a:ext cx="1584325" cy="1573212"/>
            <a:chOff x="3515" y="1815"/>
            <a:chExt cx="998" cy="991"/>
          </a:xfrm>
        </p:grpSpPr>
        <p:sp>
          <p:nvSpPr>
            <p:cNvPr id="48147" name="Rectangle 19"/>
            <p:cNvSpPr>
              <a:spLocks noChangeArrowheads="1"/>
            </p:cNvSpPr>
            <p:nvPr/>
          </p:nvSpPr>
          <p:spPr bwMode="auto">
            <a:xfrm>
              <a:off x="3600" y="1815"/>
              <a:ext cx="862" cy="907"/>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pic>
          <p:nvPicPr>
            <p:cNvPr id="48148" name="Picture 20"/>
            <p:cNvPicPr>
              <a:picLocks noChangeAspect="1" noChangeArrowheads="1"/>
            </p:cNvPicPr>
            <p:nvPr/>
          </p:nvPicPr>
          <p:blipFill>
            <a:blip r:embed="rId4" cstate="print"/>
            <a:srcRect/>
            <a:stretch>
              <a:fillRect/>
            </a:stretch>
          </p:blipFill>
          <p:spPr bwMode="auto">
            <a:xfrm>
              <a:off x="3515" y="2081"/>
              <a:ext cx="998" cy="725"/>
            </a:xfrm>
            <a:prstGeom prst="rect">
              <a:avLst/>
            </a:prstGeom>
            <a:noFill/>
            <a:ln w="9525">
              <a:noFill/>
              <a:miter lim="800000"/>
              <a:headEnd/>
              <a:tailEnd/>
            </a:ln>
            <a:effectLst/>
          </p:spPr>
        </p:pic>
        <p:grpSp>
          <p:nvGrpSpPr>
            <p:cNvPr id="5" name="Group 21"/>
            <p:cNvGrpSpPr>
              <a:grpSpLocks/>
            </p:cNvGrpSpPr>
            <p:nvPr/>
          </p:nvGrpSpPr>
          <p:grpSpPr bwMode="auto">
            <a:xfrm>
              <a:off x="3851" y="2296"/>
              <a:ext cx="311" cy="138"/>
              <a:chOff x="3833" y="1189"/>
              <a:chExt cx="317" cy="138"/>
            </a:xfrm>
          </p:grpSpPr>
          <p:sp>
            <p:nvSpPr>
              <p:cNvPr id="48150" name="Line 22"/>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48151" name="Line 23"/>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48152" name="Line 24"/>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6" name="Group 25"/>
          <p:cNvGrpSpPr>
            <a:grpSpLocks/>
          </p:cNvGrpSpPr>
          <p:nvPr/>
        </p:nvGrpSpPr>
        <p:grpSpPr bwMode="auto">
          <a:xfrm>
            <a:off x="5219700" y="4918075"/>
            <a:ext cx="2808288" cy="1538288"/>
            <a:chOff x="3243" y="2931"/>
            <a:chExt cx="1769" cy="969"/>
          </a:xfrm>
        </p:grpSpPr>
        <p:sp>
          <p:nvSpPr>
            <p:cNvPr id="48154" name="Rectangle 26"/>
            <p:cNvSpPr>
              <a:spLocks noChangeArrowheads="1"/>
            </p:cNvSpPr>
            <p:nvPr/>
          </p:nvSpPr>
          <p:spPr bwMode="auto">
            <a:xfrm>
              <a:off x="3520" y="2931"/>
              <a:ext cx="1447" cy="927"/>
            </a:xfrm>
            <a:prstGeom prst="rect">
              <a:avLst/>
            </a:prstGeom>
            <a:solidFill>
              <a:schemeClr val="bg1">
                <a:alpha val="75000"/>
              </a:schemeClr>
            </a:solidFill>
            <a:ln w="9525">
              <a:solidFill>
                <a:schemeClr val="bg1"/>
              </a:solidFill>
              <a:miter lim="800000"/>
              <a:headEnd/>
              <a:tailEnd/>
            </a:ln>
            <a:effectLst/>
          </p:spPr>
          <p:txBody>
            <a:bodyPr wrap="none" anchor="ctr"/>
            <a:lstStyle/>
            <a:p>
              <a:endParaRPr lang="lt-LT"/>
            </a:p>
          </p:txBody>
        </p:sp>
        <p:pic>
          <p:nvPicPr>
            <p:cNvPr id="48155" name="Picture 27"/>
            <p:cNvPicPr>
              <a:picLocks noChangeAspect="1" noChangeArrowheads="1"/>
            </p:cNvPicPr>
            <p:nvPr/>
          </p:nvPicPr>
          <p:blipFill>
            <a:blip r:embed="rId4" cstate="print"/>
            <a:srcRect/>
            <a:stretch>
              <a:fillRect/>
            </a:stretch>
          </p:blipFill>
          <p:spPr bwMode="auto">
            <a:xfrm>
              <a:off x="3243" y="3566"/>
              <a:ext cx="1769" cy="334"/>
            </a:xfrm>
            <a:prstGeom prst="rect">
              <a:avLst/>
            </a:prstGeom>
            <a:noFill/>
            <a:ln w="9525">
              <a:noFill/>
              <a:miter lim="800000"/>
              <a:headEnd/>
              <a:tailEnd/>
            </a:ln>
            <a:effectLst/>
          </p:spPr>
        </p:pic>
        <p:grpSp>
          <p:nvGrpSpPr>
            <p:cNvPr id="7" name="Group 28"/>
            <p:cNvGrpSpPr>
              <a:grpSpLocks/>
            </p:cNvGrpSpPr>
            <p:nvPr/>
          </p:nvGrpSpPr>
          <p:grpSpPr bwMode="auto">
            <a:xfrm>
              <a:off x="3606" y="3657"/>
              <a:ext cx="1134" cy="138"/>
              <a:chOff x="3833" y="1189"/>
              <a:chExt cx="317" cy="138"/>
            </a:xfrm>
          </p:grpSpPr>
          <p:sp>
            <p:nvSpPr>
              <p:cNvPr id="48157" name="Line 29"/>
              <p:cNvSpPr>
                <a:spLocks noChangeShapeType="1"/>
              </p:cNvSpPr>
              <p:nvPr/>
            </p:nvSpPr>
            <p:spPr bwMode="auto">
              <a:xfrm>
                <a:off x="3833" y="1253"/>
                <a:ext cx="317" cy="0"/>
              </a:xfrm>
              <a:prstGeom prst="line">
                <a:avLst/>
              </a:prstGeom>
              <a:noFill/>
              <a:ln w="19050">
                <a:solidFill>
                  <a:schemeClr val="tx1"/>
                </a:solidFill>
                <a:round/>
                <a:headEnd/>
                <a:tailEnd/>
              </a:ln>
              <a:effectLst/>
            </p:spPr>
            <p:txBody>
              <a:bodyPr/>
              <a:lstStyle/>
              <a:p>
                <a:endParaRPr lang="lt-LT"/>
              </a:p>
            </p:txBody>
          </p:sp>
          <p:sp>
            <p:nvSpPr>
              <p:cNvPr id="48158" name="Line 30"/>
              <p:cNvSpPr>
                <a:spLocks noChangeShapeType="1"/>
              </p:cNvSpPr>
              <p:nvPr/>
            </p:nvSpPr>
            <p:spPr bwMode="auto">
              <a:xfrm>
                <a:off x="3833" y="1189"/>
                <a:ext cx="0" cy="136"/>
              </a:xfrm>
              <a:prstGeom prst="line">
                <a:avLst/>
              </a:prstGeom>
              <a:noFill/>
              <a:ln w="19050">
                <a:solidFill>
                  <a:schemeClr val="tx1"/>
                </a:solidFill>
                <a:round/>
                <a:headEnd/>
                <a:tailEnd/>
              </a:ln>
              <a:effectLst/>
            </p:spPr>
            <p:txBody>
              <a:bodyPr/>
              <a:lstStyle/>
              <a:p>
                <a:endParaRPr lang="lt-LT"/>
              </a:p>
            </p:txBody>
          </p:sp>
          <p:sp>
            <p:nvSpPr>
              <p:cNvPr id="48159" name="Line 31"/>
              <p:cNvSpPr>
                <a:spLocks noChangeShapeType="1"/>
              </p:cNvSpPr>
              <p:nvPr/>
            </p:nvSpPr>
            <p:spPr bwMode="auto">
              <a:xfrm>
                <a:off x="4150" y="1191"/>
                <a:ext cx="0" cy="136"/>
              </a:xfrm>
              <a:prstGeom prst="line">
                <a:avLst/>
              </a:prstGeom>
              <a:noFill/>
              <a:ln w="19050">
                <a:solidFill>
                  <a:schemeClr val="tx1"/>
                </a:solidFill>
                <a:round/>
                <a:headEnd/>
                <a:tailEnd/>
              </a:ln>
              <a:effectLst/>
            </p:spPr>
            <p:txBody>
              <a:bodyPr/>
              <a:lstStyle/>
              <a:p>
                <a:endParaRPr lang="lt-LT"/>
              </a:p>
            </p:txBody>
          </p:sp>
        </p:grpSp>
      </p:grpSp>
      <p:grpSp>
        <p:nvGrpSpPr>
          <p:cNvPr id="8" name="Group 32"/>
          <p:cNvGrpSpPr>
            <a:grpSpLocks/>
          </p:cNvGrpSpPr>
          <p:nvPr/>
        </p:nvGrpSpPr>
        <p:grpSpPr bwMode="auto">
          <a:xfrm>
            <a:off x="5292725" y="1452563"/>
            <a:ext cx="1809750" cy="1900237"/>
            <a:chOff x="3334" y="604"/>
            <a:chExt cx="1140" cy="1197"/>
          </a:xfrm>
        </p:grpSpPr>
        <p:sp>
          <p:nvSpPr>
            <p:cNvPr id="48161" name="Line 33"/>
            <p:cNvSpPr>
              <a:spLocks noChangeShapeType="1"/>
            </p:cNvSpPr>
            <p:nvPr/>
          </p:nvSpPr>
          <p:spPr bwMode="auto">
            <a:xfrm flipV="1">
              <a:off x="3515" y="618"/>
              <a:ext cx="0" cy="998"/>
            </a:xfrm>
            <a:prstGeom prst="line">
              <a:avLst/>
            </a:prstGeom>
            <a:noFill/>
            <a:ln w="9525">
              <a:solidFill>
                <a:schemeClr val="tx1"/>
              </a:solidFill>
              <a:round/>
              <a:headEnd/>
              <a:tailEnd type="triangle" w="med" len="med"/>
            </a:ln>
            <a:effectLst/>
          </p:spPr>
          <p:txBody>
            <a:bodyPr/>
            <a:lstStyle/>
            <a:p>
              <a:endParaRPr lang="lt-LT"/>
            </a:p>
          </p:txBody>
        </p:sp>
        <p:sp>
          <p:nvSpPr>
            <p:cNvPr id="48162" name="Line 34"/>
            <p:cNvSpPr>
              <a:spLocks noChangeShapeType="1"/>
            </p:cNvSpPr>
            <p:nvPr/>
          </p:nvSpPr>
          <p:spPr bwMode="auto">
            <a:xfrm>
              <a:off x="3515" y="1616"/>
              <a:ext cx="953" cy="0"/>
            </a:xfrm>
            <a:prstGeom prst="line">
              <a:avLst/>
            </a:prstGeom>
            <a:noFill/>
            <a:ln w="9525">
              <a:solidFill>
                <a:schemeClr val="tx1"/>
              </a:solidFill>
              <a:round/>
              <a:headEnd/>
              <a:tailEnd type="triangle" w="med" len="med"/>
            </a:ln>
            <a:effectLst/>
          </p:spPr>
          <p:txBody>
            <a:bodyPr/>
            <a:lstStyle/>
            <a:p>
              <a:endParaRPr lang="lt-LT"/>
            </a:p>
          </p:txBody>
        </p:sp>
        <p:sp>
          <p:nvSpPr>
            <p:cNvPr id="48163" name="Text Box 35"/>
            <p:cNvSpPr txBox="1">
              <a:spLocks noChangeArrowheads="1"/>
            </p:cNvSpPr>
            <p:nvPr/>
          </p:nvSpPr>
          <p:spPr bwMode="auto">
            <a:xfrm>
              <a:off x="3334" y="604"/>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48164" name="Rectangle 36"/>
            <p:cNvSpPr>
              <a:spLocks noChangeArrowheads="1"/>
            </p:cNvSpPr>
            <p:nvPr/>
          </p:nvSpPr>
          <p:spPr bwMode="auto">
            <a:xfrm>
              <a:off x="4286" y="1570"/>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grpSp>
        <p:nvGrpSpPr>
          <p:cNvPr id="9" name="Group 37"/>
          <p:cNvGrpSpPr>
            <a:grpSpLocks/>
          </p:cNvGrpSpPr>
          <p:nvPr/>
        </p:nvGrpSpPr>
        <p:grpSpPr bwMode="auto">
          <a:xfrm>
            <a:off x="5291138" y="3048000"/>
            <a:ext cx="1809750" cy="1944688"/>
            <a:chOff x="3333" y="1710"/>
            <a:chExt cx="1140" cy="1225"/>
          </a:xfrm>
        </p:grpSpPr>
        <p:sp>
          <p:nvSpPr>
            <p:cNvPr id="48166" name="Line 38"/>
            <p:cNvSpPr>
              <a:spLocks noChangeShapeType="1"/>
            </p:cNvSpPr>
            <p:nvPr/>
          </p:nvSpPr>
          <p:spPr bwMode="auto">
            <a:xfrm flipV="1">
              <a:off x="3514" y="1748"/>
              <a:ext cx="0" cy="998"/>
            </a:xfrm>
            <a:prstGeom prst="line">
              <a:avLst/>
            </a:prstGeom>
            <a:noFill/>
            <a:ln w="9525">
              <a:solidFill>
                <a:schemeClr val="tx1"/>
              </a:solidFill>
              <a:round/>
              <a:headEnd/>
              <a:tailEnd type="triangle" w="med" len="med"/>
            </a:ln>
            <a:effectLst/>
          </p:spPr>
          <p:txBody>
            <a:bodyPr/>
            <a:lstStyle/>
            <a:p>
              <a:endParaRPr lang="lt-LT"/>
            </a:p>
          </p:txBody>
        </p:sp>
        <p:sp>
          <p:nvSpPr>
            <p:cNvPr id="48167" name="Line 39"/>
            <p:cNvSpPr>
              <a:spLocks noChangeShapeType="1"/>
            </p:cNvSpPr>
            <p:nvPr/>
          </p:nvSpPr>
          <p:spPr bwMode="auto">
            <a:xfrm>
              <a:off x="3515" y="2750"/>
              <a:ext cx="953" cy="0"/>
            </a:xfrm>
            <a:prstGeom prst="line">
              <a:avLst/>
            </a:prstGeom>
            <a:noFill/>
            <a:ln w="9525">
              <a:solidFill>
                <a:schemeClr val="tx1"/>
              </a:solidFill>
              <a:round/>
              <a:headEnd/>
              <a:tailEnd type="triangle" w="med" len="med"/>
            </a:ln>
            <a:effectLst/>
          </p:spPr>
          <p:txBody>
            <a:bodyPr/>
            <a:lstStyle/>
            <a:p>
              <a:endParaRPr lang="lt-LT"/>
            </a:p>
          </p:txBody>
        </p:sp>
        <p:sp>
          <p:nvSpPr>
            <p:cNvPr id="48168" name="Text Box 40"/>
            <p:cNvSpPr txBox="1">
              <a:spLocks noChangeArrowheads="1"/>
            </p:cNvSpPr>
            <p:nvPr/>
          </p:nvSpPr>
          <p:spPr bwMode="auto">
            <a:xfrm>
              <a:off x="3333" y="1710"/>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48169" name="Rectangle 41"/>
            <p:cNvSpPr>
              <a:spLocks noChangeArrowheads="1"/>
            </p:cNvSpPr>
            <p:nvPr/>
          </p:nvSpPr>
          <p:spPr bwMode="auto">
            <a:xfrm>
              <a:off x="4285" y="2704"/>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grpSp>
        <p:nvGrpSpPr>
          <p:cNvPr id="10" name="Group 42"/>
          <p:cNvGrpSpPr>
            <a:grpSpLocks/>
          </p:cNvGrpSpPr>
          <p:nvPr/>
        </p:nvGrpSpPr>
        <p:grpSpPr bwMode="auto">
          <a:xfrm>
            <a:off x="5292725" y="4760913"/>
            <a:ext cx="1809750" cy="1944687"/>
            <a:chOff x="3333" y="1710"/>
            <a:chExt cx="1140" cy="1225"/>
          </a:xfrm>
        </p:grpSpPr>
        <p:sp>
          <p:nvSpPr>
            <p:cNvPr id="48171" name="Line 43"/>
            <p:cNvSpPr>
              <a:spLocks noChangeShapeType="1"/>
            </p:cNvSpPr>
            <p:nvPr/>
          </p:nvSpPr>
          <p:spPr bwMode="auto">
            <a:xfrm flipV="1">
              <a:off x="3514" y="1748"/>
              <a:ext cx="0" cy="998"/>
            </a:xfrm>
            <a:prstGeom prst="line">
              <a:avLst/>
            </a:prstGeom>
            <a:noFill/>
            <a:ln w="9525">
              <a:solidFill>
                <a:schemeClr val="tx1"/>
              </a:solidFill>
              <a:round/>
              <a:headEnd/>
              <a:tailEnd type="triangle" w="med" len="med"/>
            </a:ln>
            <a:effectLst/>
          </p:spPr>
          <p:txBody>
            <a:bodyPr/>
            <a:lstStyle/>
            <a:p>
              <a:endParaRPr lang="lt-LT"/>
            </a:p>
          </p:txBody>
        </p:sp>
        <p:sp>
          <p:nvSpPr>
            <p:cNvPr id="48172" name="Line 44"/>
            <p:cNvSpPr>
              <a:spLocks noChangeShapeType="1"/>
            </p:cNvSpPr>
            <p:nvPr/>
          </p:nvSpPr>
          <p:spPr bwMode="auto">
            <a:xfrm>
              <a:off x="3515" y="2750"/>
              <a:ext cx="953" cy="0"/>
            </a:xfrm>
            <a:prstGeom prst="line">
              <a:avLst/>
            </a:prstGeom>
            <a:noFill/>
            <a:ln w="9525">
              <a:solidFill>
                <a:schemeClr val="tx1"/>
              </a:solidFill>
              <a:round/>
              <a:headEnd/>
              <a:tailEnd type="triangle" w="med" len="med"/>
            </a:ln>
            <a:effectLst/>
          </p:spPr>
          <p:txBody>
            <a:bodyPr/>
            <a:lstStyle/>
            <a:p>
              <a:endParaRPr lang="lt-LT"/>
            </a:p>
          </p:txBody>
        </p:sp>
        <p:sp>
          <p:nvSpPr>
            <p:cNvPr id="48173" name="Text Box 45"/>
            <p:cNvSpPr txBox="1">
              <a:spLocks noChangeArrowheads="1"/>
            </p:cNvSpPr>
            <p:nvPr/>
          </p:nvSpPr>
          <p:spPr bwMode="auto">
            <a:xfrm>
              <a:off x="3333" y="1710"/>
              <a:ext cx="196"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p</a:t>
              </a:r>
              <a:endParaRPr lang="en-US" i="1">
                <a:solidFill>
                  <a:schemeClr val="tx1"/>
                </a:solidFill>
                <a:latin typeface="Arial" charset="0"/>
              </a:endParaRPr>
            </a:p>
          </p:txBody>
        </p:sp>
        <p:sp>
          <p:nvSpPr>
            <p:cNvPr id="48174" name="Rectangle 46"/>
            <p:cNvSpPr>
              <a:spLocks noChangeArrowheads="1"/>
            </p:cNvSpPr>
            <p:nvPr/>
          </p:nvSpPr>
          <p:spPr bwMode="auto">
            <a:xfrm>
              <a:off x="4285" y="2704"/>
              <a:ext cx="188" cy="231"/>
            </a:xfrm>
            <a:prstGeom prst="rect">
              <a:avLst/>
            </a:prstGeom>
            <a:noFill/>
            <a:ln w="9525">
              <a:noFill/>
              <a:miter lim="800000"/>
              <a:headEnd/>
              <a:tailEnd/>
            </a:ln>
            <a:effectLst/>
          </p:spPr>
          <p:txBody>
            <a:bodyPr wrap="none">
              <a:spAutoFit/>
            </a:bodyPr>
            <a:lstStyle/>
            <a:p>
              <a:r>
                <a:rPr lang="lt-LT" i="1">
                  <a:solidFill>
                    <a:schemeClr val="tx1"/>
                  </a:solidFill>
                  <a:latin typeface="Arial" charset="0"/>
                </a:rPr>
                <a:t>x</a:t>
              </a:r>
              <a:endParaRPr lang="en-US" i="1">
                <a:solidFill>
                  <a:schemeClr val="tx1"/>
                </a:solidFill>
                <a:latin typeface="Arial" charset="0"/>
              </a:endParaRPr>
            </a:p>
          </p:txBody>
        </p:sp>
      </p:grpSp>
      <p:sp>
        <p:nvSpPr>
          <p:cNvPr id="48" name="Rectangle 47"/>
          <p:cNvSpPr>
            <a:spLocks noChangeArrowheads="1"/>
          </p:cNvSpPr>
          <p:nvPr/>
        </p:nvSpPr>
        <p:spPr bwMode="auto">
          <a:xfrm>
            <a:off x="228600" y="1340768"/>
            <a:ext cx="7583760" cy="5328592"/>
          </a:xfrm>
          <a:prstGeom prst="rect">
            <a:avLst/>
          </a:prstGeom>
          <a:solidFill>
            <a:schemeClr val="bg1">
              <a:alpha val="85001"/>
            </a:schemeClr>
          </a:solidFill>
          <a:ln w="9525">
            <a:noFill/>
            <a:miter lim="800000"/>
            <a:headEnd/>
            <a:tailEnd/>
          </a:ln>
          <a:effectLst/>
        </p:spPr>
        <p:txBody>
          <a:bodyPr wrap="none" anchor="ctr"/>
          <a:lstStyle/>
          <a:p>
            <a:endParaRPr lang="lt-LT"/>
          </a:p>
        </p:txBody>
      </p:sp>
      <p:sp>
        <p:nvSpPr>
          <p:cNvPr id="49" name="Rectangle 48"/>
          <p:cNvSpPr>
            <a:spLocks noChangeArrowheads="1"/>
          </p:cNvSpPr>
          <p:nvPr/>
        </p:nvSpPr>
        <p:spPr bwMode="auto">
          <a:xfrm>
            <a:off x="457200" y="2590800"/>
            <a:ext cx="8229600" cy="2233613"/>
          </a:xfrm>
          <a:prstGeom prst="rect">
            <a:avLst/>
          </a:prstGeom>
          <a:noFill/>
          <a:ln w="9525">
            <a:noFill/>
            <a:miter lim="800000"/>
            <a:headEnd/>
            <a:tailEnd/>
          </a:ln>
          <a:effectLst/>
        </p:spPr>
        <p:txBody>
          <a:bodyPr/>
          <a:lstStyle/>
          <a:p>
            <a:pPr marL="342900" indent="-342900">
              <a:spcBef>
                <a:spcPct val="20000"/>
              </a:spcBef>
              <a:buFontTx/>
              <a:buBlip>
                <a:blip r:embed="rId5"/>
              </a:buBlip>
            </a:pPr>
            <a:r>
              <a:rPr lang="ru-RU" sz="2400" dirty="0" smtClean="0">
                <a:latin typeface="+mn-lt"/>
              </a:rPr>
              <a:t>Любая модель, основанная на данных из публичных источников,</a:t>
            </a:r>
            <a:r>
              <a:rPr lang="en-US" sz="2400" dirty="0" smtClean="0">
                <a:latin typeface="+mn-lt"/>
              </a:rPr>
              <a:t> </a:t>
            </a:r>
            <a:r>
              <a:rPr lang="ru-RU" sz="2400" dirty="0" smtClean="0">
                <a:latin typeface="+mn-lt"/>
              </a:rPr>
              <a:t>всегда будет уступать модели</a:t>
            </a:r>
            <a:r>
              <a:rPr lang="en-US" sz="2400" dirty="0" smtClean="0">
                <a:latin typeface="+mn-lt"/>
              </a:rPr>
              <a:t> </a:t>
            </a:r>
            <a:r>
              <a:rPr lang="ru-RU" sz="2400" dirty="0" smtClean="0">
                <a:latin typeface="+mn-lt"/>
              </a:rPr>
              <a:t>на основе</a:t>
            </a:r>
            <a:r>
              <a:rPr lang="en-US" sz="2400" dirty="0" smtClean="0">
                <a:latin typeface="+mn-lt"/>
              </a:rPr>
              <a:t> </a:t>
            </a:r>
            <a:r>
              <a:rPr lang="ru-RU" sz="2400" dirty="0" smtClean="0">
                <a:latin typeface="+mn-lt"/>
              </a:rPr>
              <a:t>собственных данных компании</a:t>
            </a:r>
            <a:r>
              <a:rPr lang="en-US" sz="2400" dirty="0" smtClean="0">
                <a:latin typeface="+mn-lt"/>
              </a:rPr>
              <a:t> </a:t>
            </a:r>
            <a:r>
              <a:rPr lang="ru-RU" sz="2400" dirty="0" smtClean="0">
                <a:latin typeface="+mn-lt"/>
              </a:rPr>
              <a:t>из-за разницы в качестве и согласованности этих данных</a:t>
            </a:r>
            <a:endParaRPr lang="en-US" sz="24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611188" y="1557338"/>
            <a:ext cx="8243887" cy="1569660"/>
          </a:xfrm>
          <a:prstGeom prst="rect">
            <a:avLst/>
          </a:prstGeom>
          <a:noFill/>
          <a:ln w="9525">
            <a:noFill/>
            <a:miter lim="800000"/>
            <a:headEnd/>
            <a:tailEnd/>
          </a:ln>
          <a:effectLst/>
        </p:spPr>
        <p:txBody>
          <a:bodyPr>
            <a:spAutoFit/>
          </a:bodyPr>
          <a:lstStyle/>
          <a:p>
            <a:r>
              <a:rPr lang="ru-RU" sz="2400" dirty="0" smtClean="0">
                <a:solidFill>
                  <a:schemeClr val="tx1"/>
                </a:solidFill>
                <a:latin typeface="Arial" charset="0"/>
              </a:rPr>
              <a:t>Любая модель вне зависимости </a:t>
            </a:r>
            <a:r>
              <a:rPr lang="ru-RU" sz="2400" dirty="0" smtClean="0"/>
              <a:t>от дескрипторов и статистических методов, используемых </a:t>
            </a:r>
            <a:r>
              <a:rPr lang="ru-RU" sz="2400" dirty="0" smtClean="0">
                <a:solidFill>
                  <a:schemeClr val="tx1"/>
                </a:solidFill>
                <a:latin typeface="Arial" charset="0"/>
              </a:rPr>
              <a:t>при разработке, не может достичь</a:t>
            </a:r>
            <a:r>
              <a:rPr lang="en-US" sz="2400" dirty="0" smtClean="0">
                <a:solidFill>
                  <a:schemeClr val="tx1"/>
                </a:solidFill>
                <a:latin typeface="Arial" charset="0"/>
              </a:rPr>
              <a:t> </a:t>
            </a:r>
            <a:r>
              <a:rPr lang="ru-RU" sz="2400" dirty="0" smtClean="0">
                <a:solidFill>
                  <a:schemeClr val="tx1"/>
                </a:solidFill>
                <a:latin typeface="Arial" charset="0"/>
              </a:rPr>
              <a:t>лучшей точности, чем данные, на которых она основана</a:t>
            </a:r>
            <a:r>
              <a:rPr lang="lt-LT" sz="2400" dirty="0" smtClean="0">
                <a:solidFill>
                  <a:schemeClr val="tx1"/>
                </a:solidFill>
                <a:latin typeface="Arial" charset="0"/>
              </a:rPr>
              <a:t>.</a:t>
            </a:r>
            <a:endParaRPr lang="en-US" sz="2400" dirty="0">
              <a:solidFill>
                <a:schemeClr val="tx1"/>
              </a:solidFill>
              <a:latin typeface="Arial" charset="0"/>
            </a:endParaRPr>
          </a:p>
        </p:txBody>
      </p:sp>
      <p:sp>
        <p:nvSpPr>
          <p:cNvPr id="3" name="Rectangle 3"/>
          <p:cNvSpPr>
            <a:spLocks noChangeArrowheads="1"/>
          </p:cNvSpPr>
          <p:nvPr/>
        </p:nvSpPr>
        <p:spPr bwMode="auto">
          <a:xfrm>
            <a:off x="611188" y="3357563"/>
            <a:ext cx="8093075" cy="1569660"/>
          </a:xfrm>
          <a:prstGeom prst="rect">
            <a:avLst/>
          </a:prstGeom>
          <a:noFill/>
          <a:ln w="9525">
            <a:noFill/>
            <a:miter lim="800000"/>
            <a:headEnd/>
            <a:tailEnd/>
          </a:ln>
          <a:effectLst/>
        </p:spPr>
        <p:txBody>
          <a:bodyPr>
            <a:spAutoFit/>
          </a:bodyPr>
          <a:lstStyle/>
          <a:p>
            <a:r>
              <a:rPr lang="ru-RU" sz="2400" dirty="0" smtClean="0">
                <a:solidFill>
                  <a:schemeClr val="tx1"/>
                </a:solidFill>
                <a:latin typeface="Arial" charset="0"/>
              </a:rPr>
              <a:t>Эмпирические модели</a:t>
            </a:r>
            <a:r>
              <a:rPr lang="en-US" sz="2400" dirty="0" smtClean="0">
                <a:solidFill>
                  <a:schemeClr val="tx1"/>
                </a:solidFill>
                <a:latin typeface="Arial" charset="0"/>
              </a:rPr>
              <a:t>  </a:t>
            </a:r>
            <a:r>
              <a:rPr lang="ru-RU" sz="2400" dirty="0" smtClean="0">
                <a:solidFill>
                  <a:schemeClr val="tx1"/>
                </a:solidFill>
                <a:latin typeface="Arial" charset="0"/>
              </a:rPr>
              <a:t>только в определённом регионе химического пространства</a:t>
            </a:r>
            <a:r>
              <a:rPr lang="en-US" sz="2400" dirty="0" smtClean="0">
                <a:solidFill>
                  <a:schemeClr val="tx1"/>
                </a:solidFill>
                <a:latin typeface="Arial" charset="0"/>
              </a:rPr>
              <a:t>, </a:t>
            </a:r>
            <a:r>
              <a:rPr lang="ru-RU" sz="2400" dirty="0" smtClean="0">
                <a:solidFill>
                  <a:schemeClr val="tx1"/>
                </a:solidFill>
                <a:latin typeface="Arial" charset="0"/>
              </a:rPr>
              <a:t>представленном молекулами из обучающего набора. </a:t>
            </a:r>
            <a:r>
              <a:rPr lang="ru-RU" sz="2400" dirty="0" smtClean="0">
                <a:solidFill>
                  <a:schemeClr val="tx1"/>
                </a:solidFill>
                <a:latin typeface="Arial" charset="0"/>
              </a:rPr>
              <a:t>Этот регион – граница области применимости.</a:t>
            </a:r>
            <a:endParaRPr lang="en-US" sz="2400" dirty="0">
              <a:solidFill>
                <a:schemeClr val="tx1"/>
              </a:solidFill>
              <a:latin typeface="Arial" charset="0"/>
            </a:endParaRPr>
          </a:p>
        </p:txBody>
      </p:sp>
      <p:sp>
        <p:nvSpPr>
          <p:cNvPr id="5" name="Rectangle 4"/>
          <p:cNvSpPr/>
          <p:nvPr/>
        </p:nvSpPr>
        <p:spPr bwMode="auto">
          <a:xfrm>
            <a:off x="611560" y="1556792"/>
            <a:ext cx="8280920" cy="1584176"/>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lt-LT" sz="1800" b="0" i="0" u="none" strike="noStrike" cap="none" normalizeH="0" baseline="0" smtClean="0">
              <a:ln>
                <a:noFill/>
              </a:ln>
              <a:solidFill>
                <a:srgbClr val="6699FF"/>
              </a:solidFill>
              <a:effectLst/>
              <a:latin typeface="Verdana" pitchFamily="34" charset="0"/>
            </a:endParaRPr>
          </a:p>
        </p:txBody>
      </p:sp>
      <p:sp>
        <p:nvSpPr>
          <p:cNvPr id="8" name="Title 7"/>
          <p:cNvSpPr>
            <a:spLocks noGrp="1"/>
          </p:cNvSpPr>
          <p:nvPr>
            <p:ph type="title"/>
          </p:nvPr>
        </p:nvSpPr>
        <p:spPr/>
        <p:txBody>
          <a:bodyPr/>
          <a:lstStyle/>
          <a:p>
            <a:r>
              <a:rPr lang="ru-RU" dirty="0" smtClean="0"/>
              <a:t>Принципы моделирования</a:t>
            </a:r>
            <a:endParaRPr lang="lt-L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18256"/>
            <a:ext cx="8229600" cy="1143000"/>
          </a:xfrm>
        </p:spPr>
        <p:txBody>
          <a:bodyPr/>
          <a:lstStyle/>
          <a:p>
            <a:r>
              <a:rPr lang="ru-RU" sz="2800" dirty="0" smtClean="0"/>
              <a:t>Область применимости модели</a:t>
            </a:r>
            <a:endParaRPr lang="en-US" sz="2800" dirty="0" smtClean="0"/>
          </a:p>
        </p:txBody>
      </p:sp>
      <p:sp>
        <p:nvSpPr>
          <p:cNvPr id="54275" name="Oval 3"/>
          <p:cNvSpPr>
            <a:spLocks noChangeArrowheads="1"/>
          </p:cNvSpPr>
          <p:nvPr/>
        </p:nvSpPr>
        <p:spPr bwMode="auto">
          <a:xfrm rot="-1575593">
            <a:off x="2262188" y="2005013"/>
            <a:ext cx="4097337" cy="1803400"/>
          </a:xfrm>
          <a:prstGeom prst="ellipse">
            <a:avLst/>
          </a:prstGeom>
          <a:solidFill>
            <a:srgbClr val="99CCFF"/>
          </a:solidFill>
          <a:ln w="9525">
            <a:noFill/>
            <a:round/>
            <a:headEnd/>
            <a:tailEnd/>
          </a:ln>
          <a:effectLst/>
        </p:spPr>
        <p:txBody>
          <a:bodyPr wrap="none" anchor="ctr"/>
          <a:lstStyle/>
          <a:p>
            <a:endParaRPr lang="lt-LT"/>
          </a:p>
        </p:txBody>
      </p:sp>
      <p:sp>
        <p:nvSpPr>
          <p:cNvPr id="54276" name="Line 4"/>
          <p:cNvSpPr>
            <a:spLocks noChangeShapeType="1"/>
          </p:cNvSpPr>
          <p:nvPr/>
        </p:nvSpPr>
        <p:spPr bwMode="auto">
          <a:xfrm>
            <a:off x="2087563" y="908050"/>
            <a:ext cx="1587" cy="3527425"/>
          </a:xfrm>
          <a:prstGeom prst="line">
            <a:avLst/>
          </a:prstGeom>
          <a:noFill/>
          <a:ln w="9525">
            <a:solidFill>
              <a:schemeClr val="tx1"/>
            </a:solidFill>
            <a:round/>
            <a:headEnd/>
            <a:tailEnd/>
          </a:ln>
          <a:effectLst/>
        </p:spPr>
        <p:txBody>
          <a:bodyPr/>
          <a:lstStyle/>
          <a:p>
            <a:endParaRPr lang="lt-LT"/>
          </a:p>
        </p:txBody>
      </p:sp>
      <p:sp>
        <p:nvSpPr>
          <p:cNvPr id="54277" name="Line 5"/>
          <p:cNvSpPr>
            <a:spLocks noChangeShapeType="1"/>
          </p:cNvSpPr>
          <p:nvPr/>
        </p:nvSpPr>
        <p:spPr bwMode="auto">
          <a:xfrm>
            <a:off x="2087563" y="4435475"/>
            <a:ext cx="4968875" cy="1588"/>
          </a:xfrm>
          <a:prstGeom prst="line">
            <a:avLst/>
          </a:prstGeom>
          <a:noFill/>
          <a:ln w="9525">
            <a:solidFill>
              <a:schemeClr val="tx1"/>
            </a:solidFill>
            <a:round/>
            <a:headEnd/>
            <a:tailEnd/>
          </a:ln>
          <a:effectLst/>
        </p:spPr>
        <p:txBody>
          <a:bodyPr/>
          <a:lstStyle/>
          <a:p>
            <a:endParaRPr lang="lt-LT"/>
          </a:p>
        </p:txBody>
      </p:sp>
      <p:sp>
        <p:nvSpPr>
          <p:cNvPr id="54278" name="Oval 6"/>
          <p:cNvSpPr>
            <a:spLocks noChangeArrowheads="1"/>
          </p:cNvSpPr>
          <p:nvPr/>
        </p:nvSpPr>
        <p:spPr bwMode="auto">
          <a:xfrm>
            <a:off x="2921000" y="3416300"/>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79" name="Oval 7"/>
          <p:cNvSpPr>
            <a:spLocks noChangeArrowheads="1"/>
          </p:cNvSpPr>
          <p:nvPr/>
        </p:nvSpPr>
        <p:spPr bwMode="auto">
          <a:xfrm>
            <a:off x="3095625" y="357346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0" name="Oval 8"/>
          <p:cNvSpPr>
            <a:spLocks noChangeArrowheads="1"/>
          </p:cNvSpPr>
          <p:nvPr/>
        </p:nvSpPr>
        <p:spPr bwMode="auto">
          <a:xfrm>
            <a:off x="3268663" y="29464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1" name="Oval 9"/>
          <p:cNvSpPr>
            <a:spLocks noChangeArrowheads="1"/>
          </p:cNvSpPr>
          <p:nvPr/>
        </p:nvSpPr>
        <p:spPr bwMode="auto">
          <a:xfrm>
            <a:off x="3268663" y="33385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2" name="Oval 10"/>
          <p:cNvSpPr>
            <a:spLocks noChangeArrowheads="1"/>
          </p:cNvSpPr>
          <p:nvPr/>
        </p:nvSpPr>
        <p:spPr bwMode="auto">
          <a:xfrm>
            <a:off x="2659063" y="38084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3" name="Oval 11"/>
          <p:cNvSpPr>
            <a:spLocks noChangeArrowheads="1"/>
          </p:cNvSpPr>
          <p:nvPr/>
        </p:nvSpPr>
        <p:spPr bwMode="auto">
          <a:xfrm>
            <a:off x="2746375" y="30241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4" name="Oval 12"/>
          <p:cNvSpPr>
            <a:spLocks noChangeArrowheads="1"/>
          </p:cNvSpPr>
          <p:nvPr/>
        </p:nvSpPr>
        <p:spPr bwMode="auto">
          <a:xfrm>
            <a:off x="3967163" y="3730625"/>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5" name="Oval 13"/>
          <p:cNvSpPr>
            <a:spLocks noChangeArrowheads="1"/>
          </p:cNvSpPr>
          <p:nvPr/>
        </p:nvSpPr>
        <p:spPr bwMode="auto">
          <a:xfrm>
            <a:off x="3182938" y="3965575"/>
            <a:ext cx="85725"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6" name="Oval 14"/>
          <p:cNvSpPr>
            <a:spLocks noChangeArrowheads="1"/>
          </p:cNvSpPr>
          <p:nvPr/>
        </p:nvSpPr>
        <p:spPr bwMode="auto">
          <a:xfrm>
            <a:off x="3530600" y="3651250"/>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7" name="Oval 15"/>
          <p:cNvSpPr>
            <a:spLocks noChangeArrowheads="1"/>
          </p:cNvSpPr>
          <p:nvPr/>
        </p:nvSpPr>
        <p:spPr bwMode="auto">
          <a:xfrm>
            <a:off x="3967163" y="29464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8" name="Oval 16"/>
          <p:cNvSpPr>
            <a:spLocks noChangeArrowheads="1"/>
          </p:cNvSpPr>
          <p:nvPr/>
        </p:nvSpPr>
        <p:spPr bwMode="auto">
          <a:xfrm>
            <a:off x="4141788" y="310356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89" name="Oval 17"/>
          <p:cNvSpPr>
            <a:spLocks noChangeArrowheads="1"/>
          </p:cNvSpPr>
          <p:nvPr/>
        </p:nvSpPr>
        <p:spPr bwMode="auto">
          <a:xfrm>
            <a:off x="4314825" y="24765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0" name="Oval 18"/>
          <p:cNvSpPr>
            <a:spLocks noChangeArrowheads="1"/>
          </p:cNvSpPr>
          <p:nvPr/>
        </p:nvSpPr>
        <p:spPr bwMode="auto">
          <a:xfrm>
            <a:off x="4314825" y="28686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1" name="Oval 19"/>
          <p:cNvSpPr>
            <a:spLocks noChangeArrowheads="1"/>
          </p:cNvSpPr>
          <p:nvPr/>
        </p:nvSpPr>
        <p:spPr bwMode="auto">
          <a:xfrm>
            <a:off x="3705225" y="33385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2" name="Oval 20"/>
          <p:cNvSpPr>
            <a:spLocks noChangeArrowheads="1"/>
          </p:cNvSpPr>
          <p:nvPr/>
        </p:nvSpPr>
        <p:spPr bwMode="auto">
          <a:xfrm>
            <a:off x="3792538" y="255428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3" name="Oval 21"/>
          <p:cNvSpPr>
            <a:spLocks noChangeArrowheads="1"/>
          </p:cNvSpPr>
          <p:nvPr/>
        </p:nvSpPr>
        <p:spPr bwMode="auto">
          <a:xfrm>
            <a:off x="5013325" y="30241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4" name="Oval 22"/>
          <p:cNvSpPr>
            <a:spLocks noChangeArrowheads="1"/>
          </p:cNvSpPr>
          <p:nvPr/>
        </p:nvSpPr>
        <p:spPr bwMode="auto">
          <a:xfrm>
            <a:off x="4229100" y="3495675"/>
            <a:ext cx="85725"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5" name="Oval 23"/>
          <p:cNvSpPr>
            <a:spLocks noChangeArrowheads="1"/>
          </p:cNvSpPr>
          <p:nvPr/>
        </p:nvSpPr>
        <p:spPr bwMode="auto">
          <a:xfrm>
            <a:off x="4576763" y="318135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6" name="Oval 24"/>
          <p:cNvSpPr>
            <a:spLocks noChangeArrowheads="1"/>
          </p:cNvSpPr>
          <p:nvPr/>
        </p:nvSpPr>
        <p:spPr bwMode="auto">
          <a:xfrm>
            <a:off x="3530600" y="231933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7" name="Oval 25"/>
          <p:cNvSpPr>
            <a:spLocks noChangeArrowheads="1"/>
          </p:cNvSpPr>
          <p:nvPr/>
        </p:nvSpPr>
        <p:spPr bwMode="auto">
          <a:xfrm>
            <a:off x="3530600" y="27114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8" name="Oval 26"/>
          <p:cNvSpPr>
            <a:spLocks noChangeArrowheads="1"/>
          </p:cNvSpPr>
          <p:nvPr/>
        </p:nvSpPr>
        <p:spPr bwMode="auto">
          <a:xfrm>
            <a:off x="3967163" y="271145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299" name="Oval 27"/>
          <p:cNvSpPr>
            <a:spLocks noChangeArrowheads="1"/>
          </p:cNvSpPr>
          <p:nvPr/>
        </p:nvSpPr>
        <p:spPr bwMode="auto">
          <a:xfrm>
            <a:off x="4664075" y="278923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0" name="Oval 28"/>
          <p:cNvSpPr>
            <a:spLocks noChangeArrowheads="1"/>
          </p:cNvSpPr>
          <p:nvPr/>
        </p:nvSpPr>
        <p:spPr bwMode="auto">
          <a:xfrm>
            <a:off x="5013325" y="27114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1" name="Oval 29"/>
          <p:cNvSpPr>
            <a:spLocks noChangeArrowheads="1"/>
          </p:cNvSpPr>
          <p:nvPr/>
        </p:nvSpPr>
        <p:spPr bwMode="auto">
          <a:xfrm>
            <a:off x="4664075" y="25542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2" name="Oval 30"/>
          <p:cNvSpPr>
            <a:spLocks noChangeArrowheads="1"/>
          </p:cNvSpPr>
          <p:nvPr/>
        </p:nvSpPr>
        <p:spPr bwMode="auto">
          <a:xfrm>
            <a:off x="4489450" y="22415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3" name="Oval 31"/>
          <p:cNvSpPr>
            <a:spLocks noChangeArrowheads="1"/>
          </p:cNvSpPr>
          <p:nvPr/>
        </p:nvSpPr>
        <p:spPr bwMode="auto">
          <a:xfrm>
            <a:off x="4838700" y="2162175"/>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4" name="Oval 32"/>
          <p:cNvSpPr>
            <a:spLocks noChangeArrowheads="1"/>
          </p:cNvSpPr>
          <p:nvPr/>
        </p:nvSpPr>
        <p:spPr bwMode="auto">
          <a:xfrm>
            <a:off x="4489450" y="20066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5" name="Oval 33"/>
          <p:cNvSpPr>
            <a:spLocks noChangeArrowheads="1"/>
          </p:cNvSpPr>
          <p:nvPr/>
        </p:nvSpPr>
        <p:spPr bwMode="auto">
          <a:xfrm>
            <a:off x="4141788" y="231933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6" name="Oval 34"/>
          <p:cNvSpPr>
            <a:spLocks noChangeArrowheads="1"/>
          </p:cNvSpPr>
          <p:nvPr/>
        </p:nvSpPr>
        <p:spPr bwMode="auto">
          <a:xfrm>
            <a:off x="5100638" y="24765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7" name="Oval 35"/>
          <p:cNvSpPr>
            <a:spLocks noChangeArrowheads="1"/>
          </p:cNvSpPr>
          <p:nvPr/>
        </p:nvSpPr>
        <p:spPr bwMode="auto">
          <a:xfrm>
            <a:off x="4926013" y="1849438"/>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8" name="Oval 36"/>
          <p:cNvSpPr>
            <a:spLocks noChangeArrowheads="1"/>
          </p:cNvSpPr>
          <p:nvPr/>
        </p:nvSpPr>
        <p:spPr bwMode="auto">
          <a:xfrm>
            <a:off x="3705225" y="29464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09" name="Oval 37"/>
          <p:cNvSpPr>
            <a:spLocks noChangeArrowheads="1"/>
          </p:cNvSpPr>
          <p:nvPr/>
        </p:nvSpPr>
        <p:spPr bwMode="auto">
          <a:xfrm>
            <a:off x="4141788" y="1927225"/>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0" name="Oval 38"/>
          <p:cNvSpPr>
            <a:spLocks noChangeArrowheads="1"/>
          </p:cNvSpPr>
          <p:nvPr/>
        </p:nvSpPr>
        <p:spPr bwMode="auto">
          <a:xfrm>
            <a:off x="3967163" y="3416300"/>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1" name="Oval 39"/>
          <p:cNvSpPr>
            <a:spLocks noChangeArrowheads="1"/>
          </p:cNvSpPr>
          <p:nvPr/>
        </p:nvSpPr>
        <p:spPr bwMode="auto">
          <a:xfrm>
            <a:off x="4576763" y="3416300"/>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2" name="Oval 40"/>
          <p:cNvSpPr>
            <a:spLocks noChangeArrowheads="1"/>
          </p:cNvSpPr>
          <p:nvPr/>
        </p:nvSpPr>
        <p:spPr bwMode="auto">
          <a:xfrm>
            <a:off x="5360988" y="255428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3" name="Oval 41"/>
          <p:cNvSpPr>
            <a:spLocks noChangeArrowheads="1"/>
          </p:cNvSpPr>
          <p:nvPr/>
        </p:nvSpPr>
        <p:spPr bwMode="auto">
          <a:xfrm>
            <a:off x="5187950" y="2084388"/>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4" name="Oval 42"/>
          <p:cNvSpPr>
            <a:spLocks noChangeArrowheads="1"/>
          </p:cNvSpPr>
          <p:nvPr/>
        </p:nvSpPr>
        <p:spPr bwMode="auto">
          <a:xfrm>
            <a:off x="5448300" y="22415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5" name="Oval 43"/>
          <p:cNvSpPr>
            <a:spLocks noChangeArrowheads="1"/>
          </p:cNvSpPr>
          <p:nvPr/>
        </p:nvSpPr>
        <p:spPr bwMode="auto">
          <a:xfrm>
            <a:off x="5360988" y="1849438"/>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6" name="Oval 44"/>
          <p:cNvSpPr>
            <a:spLocks noChangeArrowheads="1"/>
          </p:cNvSpPr>
          <p:nvPr/>
        </p:nvSpPr>
        <p:spPr bwMode="auto">
          <a:xfrm>
            <a:off x="5360988" y="278923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7" name="Oval 45"/>
          <p:cNvSpPr>
            <a:spLocks noChangeArrowheads="1"/>
          </p:cNvSpPr>
          <p:nvPr/>
        </p:nvSpPr>
        <p:spPr bwMode="auto">
          <a:xfrm>
            <a:off x="5013325" y="33385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8" name="Oval 46"/>
          <p:cNvSpPr>
            <a:spLocks noChangeArrowheads="1"/>
          </p:cNvSpPr>
          <p:nvPr/>
        </p:nvSpPr>
        <p:spPr bwMode="auto">
          <a:xfrm>
            <a:off x="5622925" y="20066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19" name="Oval 47"/>
          <p:cNvSpPr>
            <a:spLocks noChangeArrowheads="1"/>
          </p:cNvSpPr>
          <p:nvPr/>
        </p:nvSpPr>
        <p:spPr bwMode="auto">
          <a:xfrm>
            <a:off x="5710238" y="23987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20" name="Oval 48"/>
          <p:cNvSpPr>
            <a:spLocks noChangeArrowheads="1"/>
          </p:cNvSpPr>
          <p:nvPr/>
        </p:nvSpPr>
        <p:spPr bwMode="auto">
          <a:xfrm>
            <a:off x="2051050" y="4797425"/>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4321" name="Oval 49"/>
          <p:cNvSpPr>
            <a:spLocks noChangeArrowheads="1"/>
          </p:cNvSpPr>
          <p:nvPr/>
        </p:nvSpPr>
        <p:spPr bwMode="auto">
          <a:xfrm rot="-1575593">
            <a:off x="1763713" y="5013325"/>
            <a:ext cx="647700" cy="723900"/>
          </a:xfrm>
          <a:prstGeom prst="ellipse">
            <a:avLst/>
          </a:prstGeom>
          <a:solidFill>
            <a:srgbClr val="99CCFF"/>
          </a:solidFill>
          <a:ln w="9525">
            <a:noFill/>
            <a:round/>
            <a:headEnd/>
            <a:tailEnd/>
          </a:ln>
          <a:effectLst/>
        </p:spPr>
        <p:txBody>
          <a:bodyPr wrap="none" anchor="ctr"/>
          <a:lstStyle/>
          <a:p>
            <a:endParaRPr lang="lt-LT"/>
          </a:p>
        </p:txBody>
      </p:sp>
      <p:sp>
        <p:nvSpPr>
          <p:cNvPr id="54322" name="Rectangle 50"/>
          <p:cNvSpPr>
            <a:spLocks noChangeArrowheads="1"/>
          </p:cNvSpPr>
          <p:nvPr/>
        </p:nvSpPr>
        <p:spPr bwMode="auto">
          <a:xfrm>
            <a:off x="2484438" y="4652963"/>
            <a:ext cx="4837112" cy="339725"/>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solidFill>
                  <a:schemeClr val="tx1"/>
                </a:solidFill>
                <a:latin typeface="Arial" charset="0"/>
              </a:rPr>
              <a:t>Молекула из обучающего набора данных</a:t>
            </a:r>
            <a:endParaRPr lang="en-US" dirty="0">
              <a:solidFill>
                <a:schemeClr val="tx1"/>
              </a:solidFill>
              <a:latin typeface="Arial" charset="0"/>
            </a:endParaRPr>
          </a:p>
        </p:txBody>
      </p:sp>
      <p:sp>
        <p:nvSpPr>
          <p:cNvPr id="54323" name="Rectangle 51"/>
          <p:cNvSpPr>
            <a:spLocks noChangeArrowheads="1"/>
          </p:cNvSpPr>
          <p:nvPr/>
        </p:nvSpPr>
        <p:spPr bwMode="auto">
          <a:xfrm>
            <a:off x="2484438" y="5229225"/>
            <a:ext cx="4837112" cy="341632"/>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t>Область применимости модели</a:t>
            </a:r>
            <a:endParaRPr lang="en-US" dirty="0">
              <a:solidFill>
                <a:schemeClr val="tx1"/>
              </a:solidFill>
              <a:latin typeface="Arial" charset="0"/>
            </a:endParaRPr>
          </a:p>
        </p:txBody>
      </p:sp>
      <p:sp>
        <p:nvSpPr>
          <p:cNvPr id="54324" name="Rectangle 52"/>
          <p:cNvSpPr>
            <a:spLocks noChangeArrowheads="1"/>
          </p:cNvSpPr>
          <p:nvPr/>
        </p:nvSpPr>
        <p:spPr bwMode="auto">
          <a:xfrm>
            <a:off x="3995738" y="2492375"/>
            <a:ext cx="87312" cy="77788"/>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4325" name="Rectangle 53"/>
          <p:cNvSpPr>
            <a:spLocks noChangeArrowheads="1"/>
          </p:cNvSpPr>
          <p:nvPr/>
        </p:nvSpPr>
        <p:spPr bwMode="auto">
          <a:xfrm>
            <a:off x="5940425" y="3351213"/>
            <a:ext cx="87313"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4326" name="AutoShape 54"/>
          <p:cNvSpPr>
            <a:spLocks/>
          </p:cNvSpPr>
          <p:nvPr/>
        </p:nvSpPr>
        <p:spPr bwMode="auto">
          <a:xfrm>
            <a:off x="5053379" y="1916832"/>
            <a:ext cx="4090621" cy="1080120"/>
          </a:xfrm>
          <a:prstGeom prst="borderCallout2">
            <a:avLst>
              <a:gd name="adj1" fmla="val 13236"/>
              <a:gd name="adj2" fmla="val -1856"/>
              <a:gd name="adj3" fmla="val 13236"/>
              <a:gd name="adj4" fmla="val -23134"/>
              <a:gd name="adj5" fmla="val 50551"/>
              <a:gd name="adj6" fmla="val -24412"/>
            </a:avLst>
          </a:prstGeom>
          <a:solidFill>
            <a:schemeClr val="bg1">
              <a:alpha val="70000"/>
            </a:schemeClr>
          </a:solidFill>
          <a:ln w="9525">
            <a:solidFill>
              <a:schemeClr val="tx1"/>
            </a:solidFill>
            <a:miter lim="800000"/>
            <a:headEnd/>
            <a:tailEnd/>
          </a:ln>
          <a:effectLst/>
        </p:spPr>
        <p:txBody>
          <a:bodyPr/>
          <a:lstStyle/>
          <a:p>
            <a:r>
              <a:rPr lang="ru-RU" sz="1600" dirty="0" smtClean="0">
                <a:solidFill>
                  <a:schemeClr val="tx1"/>
                </a:solidFill>
                <a:latin typeface="Arial" charset="0"/>
              </a:rPr>
              <a:t>Молекула попадает в область применимости</a:t>
            </a:r>
            <a:r>
              <a:rPr lang="en-US" sz="1600" dirty="0" smtClean="0">
                <a:solidFill>
                  <a:schemeClr val="tx1"/>
                </a:solidFill>
                <a:latin typeface="Arial" charset="0"/>
              </a:rPr>
              <a:t>. </a:t>
            </a:r>
            <a:r>
              <a:rPr lang="ru-RU" sz="1600" dirty="0" smtClean="0">
                <a:solidFill>
                  <a:schemeClr val="tx1"/>
                </a:solidFill>
                <a:latin typeface="Arial" charset="0"/>
              </a:rPr>
              <a:t>Ожидаемая ошибка рассчёта сравнима со средним значением, полученным при валидации.</a:t>
            </a:r>
            <a:endParaRPr lang="en-US" sz="1600" dirty="0">
              <a:solidFill>
                <a:schemeClr val="tx1"/>
              </a:solidFill>
              <a:latin typeface="Arial" charset="0"/>
            </a:endParaRPr>
          </a:p>
        </p:txBody>
      </p:sp>
      <p:sp>
        <p:nvSpPr>
          <p:cNvPr id="54327" name="Rectangle 55"/>
          <p:cNvSpPr>
            <a:spLocks noChangeArrowheads="1"/>
          </p:cNvSpPr>
          <p:nvPr/>
        </p:nvSpPr>
        <p:spPr bwMode="auto">
          <a:xfrm>
            <a:off x="1979613" y="591978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4328" name="Rectangle 56"/>
          <p:cNvSpPr>
            <a:spLocks noChangeArrowheads="1"/>
          </p:cNvSpPr>
          <p:nvPr/>
        </p:nvSpPr>
        <p:spPr bwMode="auto">
          <a:xfrm>
            <a:off x="2484438" y="5753100"/>
            <a:ext cx="5327922" cy="341632"/>
          </a:xfrm>
          <a:prstGeom prst="rect">
            <a:avLst/>
          </a:prstGeom>
          <a:noFill/>
          <a:ln w="9525">
            <a:noFill/>
            <a:miter lim="800000"/>
            <a:headEnd/>
            <a:tailEnd/>
          </a:ln>
          <a:effectLst/>
        </p:spPr>
        <p:txBody>
          <a:bodyPr wrap="square">
            <a:spAutoFit/>
          </a:bodyPr>
          <a:lstStyle/>
          <a:p>
            <a:pPr>
              <a:lnSpc>
                <a:spcPct val="90000"/>
              </a:lnSpc>
              <a:spcBef>
                <a:spcPct val="20000"/>
              </a:spcBef>
            </a:pPr>
            <a:r>
              <a:rPr lang="en-US" dirty="0">
                <a:solidFill>
                  <a:schemeClr val="tx1"/>
                </a:solidFill>
                <a:latin typeface="Arial" charset="0"/>
              </a:rPr>
              <a:t>– </a:t>
            </a:r>
            <a:r>
              <a:rPr lang="ru-RU" dirty="0" smtClean="0">
                <a:solidFill>
                  <a:schemeClr val="tx1"/>
                </a:solidFill>
                <a:latin typeface="Arial" charset="0"/>
              </a:rPr>
              <a:t>Молекула, для которой производится рассчёт</a:t>
            </a:r>
            <a:endParaRPr lang="en-US" dirty="0">
              <a:solidFill>
                <a:schemeClr val="tx1"/>
              </a:solidFill>
              <a:latin typeface="Arial" charset="0"/>
            </a:endParaRPr>
          </a:p>
        </p:txBody>
      </p:sp>
      <p:sp>
        <p:nvSpPr>
          <p:cNvPr id="54329" name="AutoShape 57"/>
          <p:cNvSpPr>
            <a:spLocks/>
          </p:cNvSpPr>
          <p:nvPr/>
        </p:nvSpPr>
        <p:spPr bwMode="auto">
          <a:xfrm>
            <a:off x="685800" y="3789040"/>
            <a:ext cx="4103688" cy="863600"/>
          </a:xfrm>
          <a:prstGeom prst="borderCallout2">
            <a:avLst>
              <a:gd name="adj1" fmla="val 13236"/>
              <a:gd name="adj2" fmla="val 101856"/>
              <a:gd name="adj3" fmla="val 13236"/>
              <a:gd name="adj4" fmla="val 127079"/>
              <a:gd name="adj5" fmla="val -40439"/>
              <a:gd name="adj6" fmla="val 128969"/>
            </a:avLst>
          </a:prstGeom>
          <a:solidFill>
            <a:schemeClr val="bg1">
              <a:alpha val="70000"/>
            </a:schemeClr>
          </a:solidFill>
          <a:ln w="9525">
            <a:solidFill>
              <a:schemeClr val="tx1"/>
            </a:solidFill>
            <a:miter lim="800000"/>
            <a:headEnd/>
            <a:tailEnd/>
          </a:ln>
          <a:effectLst/>
        </p:spPr>
        <p:txBody>
          <a:bodyPr/>
          <a:lstStyle/>
          <a:p>
            <a:r>
              <a:rPr lang="ru-RU" sz="1600" dirty="0" smtClean="0"/>
              <a:t>Молекула вне области применимости</a:t>
            </a:r>
            <a:r>
              <a:rPr lang="en-US" sz="1600" dirty="0" smtClean="0"/>
              <a:t>. </a:t>
            </a:r>
            <a:r>
              <a:rPr lang="ru-RU" sz="1600" dirty="0" smtClean="0">
                <a:solidFill>
                  <a:schemeClr val="tx1"/>
                </a:solidFill>
                <a:latin typeface="Arial" charset="0"/>
              </a:rPr>
              <a:t>Точность рассчёта не может быть достоверно определена</a:t>
            </a:r>
            <a:endParaRPr lang="en-US" sz="1600" dirty="0">
              <a:solidFill>
                <a:schemeClr val="tx1"/>
              </a:solidFill>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Oval 2"/>
          <p:cNvSpPr>
            <a:spLocks noChangeArrowheads="1"/>
          </p:cNvSpPr>
          <p:nvPr/>
        </p:nvSpPr>
        <p:spPr bwMode="auto">
          <a:xfrm rot="-1575593">
            <a:off x="4787900" y="1989138"/>
            <a:ext cx="2789238" cy="1801812"/>
          </a:xfrm>
          <a:prstGeom prst="ellipse">
            <a:avLst/>
          </a:prstGeom>
          <a:solidFill>
            <a:srgbClr val="FFCCCC"/>
          </a:solidFill>
          <a:ln w="9525">
            <a:noFill/>
            <a:round/>
            <a:headEnd/>
            <a:tailEnd/>
          </a:ln>
          <a:effectLst/>
        </p:spPr>
        <p:txBody>
          <a:bodyPr wrap="none" anchor="ctr"/>
          <a:lstStyle/>
          <a:p>
            <a:endParaRPr lang="lt-LT"/>
          </a:p>
        </p:txBody>
      </p:sp>
      <p:sp>
        <p:nvSpPr>
          <p:cNvPr id="56323" name="Rectangle 3"/>
          <p:cNvSpPr>
            <a:spLocks noGrp="1" noChangeArrowheads="1"/>
          </p:cNvSpPr>
          <p:nvPr>
            <p:ph type="title"/>
          </p:nvPr>
        </p:nvSpPr>
        <p:spPr>
          <a:xfrm>
            <a:off x="457200" y="-27384"/>
            <a:ext cx="8229600" cy="1143000"/>
          </a:xfrm>
        </p:spPr>
        <p:txBody>
          <a:bodyPr/>
          <a:lstStyle/>
          <a:p>
            <a:r>
              <a:rPr lang="ru-RU" sz="2400" dirty="0" smtClean="0"/>
              <a:t>Область данных компании</a:t>
            </a:r>
            <a:endParaRPr lang="en-US" sz="2400" dirty="0" smtClean="0"/>
          </a:p>
        </p:txBody>
      </p:sp>
      <p:sp>
        <p:nvSpPr>
          <p:cNvPr id="56324" name="Oval 4"/>
          <p:cNvSpPr>
            <a:spLocks noChangeArrowheads="1"/>
          </p:cNvSpPr>
          <p:nvPr/>
        </p:nvSpPr>
        <p:spPr bwMode="auto">
          <a:xfrm rot="-1575593">
            <a:off x="2262188" y="2005013"/>
            <a:ext cx="4097337" cy="1803400"/>
          </a:xfrm>
          <a:prstGeom prst="ellipse">
            <a:avLst/>
          </a:prstGeom>
          <a:solidFill>
            <a:srgbClr val="99CCFF"/>
          </a:solidFill>
          <a:ln w="9525">
            <a:noFill/>
            <a:round/>
            <a:headEnd/>
            <a:tailEnd/>
          </a:ln>
          <a:effectLst/>
        </p:spPr>
        <p:txBody>
          <a:bodyPr wrap="none" anchor="ctr"/>
          <a:lstStyle/>
          <a:p>
            <a:endParaRPr lang="lt-LT"/>
          </a:p>
        </p:txBody>
      </p:sp>
      <p:sp>
        <p:nvSpPr>
          <p:cNvPr id="56325" name="Line 5"/>
          <p:cNvSpPr>
            <a:spLocks noChangeShapeType="1"/>
          </p:cNvSpPr>
          <p:nvPr/>
        </p:nvSpPr>
        <p:spPr bwMode="auto">
          <a:xfrm>
            <a:off x="2087563" y="908050"/>
            <a:ext cx="0" cy="3527425"/>
          </a:xfrm>
          <a:prstGeom prst="line">
            <a:avLst/>
          </a:prstGeom>
          <a:noFill/>
          <a:ln w="9525">
            <a:solidFill>
              <a:schemeClr val="tx1"/>
            </a:solidFill>
            <a:round/>
            <a:headEnd/>
            <a:tailEnd/>
          </a:ln>
          <a:effectLst/>
        </p:spPr>
        <p:txBody>
          <a:bodyPr/>
          <a:lstStyle/>
          <a:p>
            <a:endParaRPr lang="lt-LT"/>
          </a:p>
        </p:txBody>
      </p:sp>
      <p:sp>
        <p:nvSpPr>
          <p:cNvPr id="56326" name="Line 6"/>
          <p:cNvSpPr>
            <a:spLocks noChangeShapeType="1"/>
          </p:cNvSpPr>
          <p:nvPr/>
        </p:nvSpPr>
        <p:spPr bwMode="auto">
          <a:xfrm>
            <a:off x="2087563" y="4435475"/>
            <a:ext cx="4968875" cy="0"/>
          </a:xfrm>
          <a:prstGeom prst="line">
            <a:avLst/>
          </a:prstGeom>
          <a:noFill/>
          <a:ln w="9525">
            <a:solidFill>
              <a:schemeClr val="tx1"/>
            </a:solidFill>
            <a:round/>
            <a:headEnd/>
            <a:tailEnd/>
          </a:ln>
          <a:effectLst/>
        </p:spPr>
        <p:txBody>
          <a:bodyPr/>
          <a:lstStyle/>
          <a:p>
            <a:endParaRPr lang="lt-LT"/>
          </a:p>
        </p:txBody>
      </p:sp>
      <p:sp>
        <p:nvSpPr>
          <p:cNvPr id="56327" name="Oval 7"/>
          <p:cNvSpPr>
            <a:spLocks noChangeArrowheads="1"/>
          </p:cNvSpPr>
          <p:nvPr/>
        </p:nvSpPr>
        <p:spPr bwMode="auto">
          <a:xfrm>
            <a:off x="2921000" y="3416300"/>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28" name="Oval 8"/>
          <p:cNvSpPr>
            <a:spLocks noChangeArrowheads="1"/>
          </p:cNvSpPr>
          <p:nvPr/>
        </p:nvSpPr>
        <p:spPr bwMode="auto">
          <a:xfrm>
            <a:off x="3095625" y="357346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29" name="Oval 9"/>
          <p:cNvSpPr>
            <a:spLocks noChangeArrowheads="1"/>
          </p:cNvSpPr>
          <p:nvPr/>
        </p:nvSpPr>
        <p:spPr bwMode="auto">
          <a:xfrm>
            <a:off x="3268663" y="29464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0" name="Oval 10"/>
          <p:cNvSpPr>
            <a:spLocks noChangeArrowheads="1"/>
          </p:cNvSpPr>
          <p:nvPr/>
        </p:nvSpPr>
        <p:spPr bwMode="auto">
          <a:xfrm>
            <a:off x="3268663" y="33385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1" name="Oval 11"/>
          <p:cNvSpPr>
            <a:spLocks noChangeArrowheads="1"/>
          </p:cNvSpPr>
          <p:nvPr/>
        </p:nvSpPr>
        <p:spPr bwMode="auto">
          <a:xfrm>
            <a:off x="2659063" y="38084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2" name="Oval 12"/>
          <p:cNvSpPr>
            <a:spLocks noChangeArrowheads="1"/>
          </p:cNvSpPr>
          <p:nvPr/>
        </p:nvSpPr>
        <p:spPr bwMode="auto">
          <a:xfrm>
            <a:off x="2746375" y="30241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3" name="Oval 13"/>
          <p:cNvSpPr>
            <a:spLocks noChangeArrowheads="1"/>
          </p:cNvSpPr>
          <p:nvPr/>
        </p:nvSpPr>
        <p:spPr bwMode="auto">
          <a:xfrm>
            <a:off x="3967163" y="3730625"/>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4" name="Oval 14"/>
          <p:cNvSpPr>
            <a:spLocks noChangeArrowheads="1"/>
          </p:cNvSpPr>
          <p:nvPr/>
        </p:nvSpPr>
        <p:spPr bwMode="auto">
          <a:xfrm>
            <a:off x="3182938" y="3965575"/>
            <a:ext cx="85725"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5" name="Oval 15"/>
          <p:cNvSpPr>
            <a:spLocks noChangeArrowheads="1"/>
          </p:cNvSpPr>
          <p:nvPr/>
        </p:nvSpPr>
        <p:spPr bwMode="auto">
          <a:xfrm>
            <a:off x="3530600" y="3651250"/>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6" name="Oval 16"/>
          <p:cNvSpPr>
            <a:spLocks noChangeArrowheads="1"/>
          </p:cNvSpPr>
          <p:nvPr/>
        </p:nvSpPr>
        <p:spPr bwMode="auto">
          <a:xfrm>
            <a:off x="3967163" y="29464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7" name="Oval 17"/>
          <p:cNvSpPr>
            <a:spLocks noChangeArrowheads="1"/>
          </p:cNvSpPr>
          <p:nvPr/>
        </p:nvSpPr>
        <p:spPr bwMode="auto">
          <a:xfrm>
            <a:off x="4141788" y="310356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8" name="Oval 18"/>
          <p:cNvSpPr>
            <a:spLocks noChangeArrowheads="1"/>
          </p:cNvSpPr>
          <p:nvPr/>
        </p:nvSpPr>
        <p:spPr bwMode="auto">
          <a:xfrm>
            <a:off x="4314825" y="24765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39" name="Oval 19"/>
          <p:cNvSpPr>
            <a:spLocks noChangeArrowheads="1"/>
          </p:cNvSpPr>
          <p:nvPr/>
        </p:nvSpPr>
        <p:spPr bwMode="auto">
          <a:xfrm>
            <a:off x="4314825" y="28686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0" name="Oval 20"/>
          <p:cNvSpPr>
            <a:spLocks noChangeArrowheads="1"/>
          </p:cNvSpPr>
          <p:nvPr/>
        </p:nvSpPr>
        <p:spPr bwMode="auto">
          <a:xfrm>
            <a:off x="3705225" y="33385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1" name="Oval 21"/>
          <p:cNvSpPr>
            <a:spLocks noChangeArrowheads="1"/>
          </p:cNvSpPr>
          <p:nvPr/>
        </p:nvSpPr>
        <p:spPr bwMode="auto">
          <a:xfrm>
            <a:off x="3792538" y="255428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2" name="Oval 22"/>
          <p:cNvSpPr>
            <a:spLocks noChangeArrowheads="1"/>
          </p:cNvSpPr>
          <p:nvPr/>
        </p:nvSpPr>
        <p:spPr bwMode="auto">
          <a:xfrm>
            <a:off x="5013325" y="30241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3" name="Oval 23"/>
          <p:cNvSpPr>
            <a:spLocks noChangeArrowheads="1"/>
          </p:cNvSpPr>
          <p:nvPr/>
        </p:nvSpPr>
        <p:spPr bwMode="auto">
          <a:xfrm>
            <a:off x="4229100" y="3495675"/>
            <a:ext cx="85725"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4" name="Oval 24"/>
          <p:cNvSpPr>
            <a:spLocks noChangeArrowheads="1"/>
          </p:cNvSpPr>
          <p:nvPr/>
        </p:nvSpPr>
        <p:spPr bwMode="auto">
          <a:xfrm>
            <a:off x="4576763" y="318135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5" name="Oval 25"/>
          <p:cNvSpPr>
            <a:spLocks noChangeArrowheads="1"/>
          </p:cNvSpPr>
          <p:nvPr/>
        </p:nvSpPr>
        <p:spPr bwMode="auto">
          <a:xfrm>
            <a:off x="3530600" y="231933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6" name="Oval 26"/>
          <p:cNvSpPr>
            <a:spLocks noChangeArrowheads="1"/>
          </p:cNvSpPr>
          <p:nvPr/>
        </p:nvSpPr>
        <p:spPr bwMode="auto">
          <a:xfrm>
            <a:off x="3530600" y="27114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7" name="Oval 27"/>
          <p:cNvSpPr>
            <a:spLocks noChangeArrowheads="1"/>
          </p:cNvSpPr>
          <p:nvPr/>
        </p:nvSpPr>
        <p:spPr bwMode="auto">
          <a:xfrm>
            <a:off x="3967163" y="271145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8" name="Oval 28"/>
          <p:cNvSpPr>
            <a:spLocks noChangeArrowheads="1"/>
          </p:cNvSpPr>
          <p:nvPr/>
        </p:nvSpPr>
        <p:spPr bwMode="auto">
          <a:xfrm>
            <a:off x="4664075" y="278923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49" name="Oval 29"/>
          <p:cNvSpPr>
            <a:spLocks noChangeArrowheads="1"/>
          </p:cNvSpPr>
          <p:nvPr/>
        </p:nvSpPr>
        <p:spPr bwMode="auto">
          <a:xfrm>
            <a:off x="5013325" y="27114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0" name="Oval 30"/>
          <p:cNvSpPr>
            <a:spLocks noChangeArrowheads="1"/>
          </p:cNvSpPr>
          <p:nvPr/>
        </p:nvSpPr>
        <p:spPr bwMode="auto">
          <a:xfrm>
            <a:off x="4664075" y="2554288"/>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1" name="Oval 31"/>
          <p:cNvSpPr>
            <a:spLocks noChangeArrowheads="1"/>
          </p:cNvSpPr>
          <p:nvPr/>
        </p:nvSpPr>
        <p:spPr bwMode="auto">
          <a:xfrm>
            <a:off x="4489450" y="22415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2" name="Oval 32"/>
          <p:cNvSpPr>
            <a:spLocks noChangeArrowheads="1"/>
          </p:cNvSpPr>
          <p:nvPr/>
        </p:nvSpPr>
        <p:spPr bwMode="auto">
          <a:xfrm>
            <a:off x="4838700" y="2162175"/>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3" name="Oval 33"/>
          <p:cNvSpPr>
            <a:spLocks noChangeArrowheads="1"/>
          </p:cNvSpPr>
          <p:nvPr/>
        </p:nvSpPr>
        <p:spPr bwMode="auto">
          <a:xfrm>
            <a:off x="4489450" y="20066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4" name="Oval 34"/>
          <p:cNvSpPr>
            <a:spLocks noChangeArrowheads="1"/>
          </p:cNvSpPr>
          <p:nvPr/>
        </p:nvSpPr>
        <p:spPr bwMode="auto">
          <a:xfrm>
            <a:off x="4141788" y="231933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5" name="Oval 35"/>
          <p:cNvSpPr>
            <a:spLocks noChangeArrowheads="1"/>
          </p:cNvSpPr>
          <p:nvPr/>
        </p:nvSpPr>
        <p:spPr bwMode="auto">
          <a:xfrm>
            <a:off x="5100638" y="2476500"/>
            <a:ext cx="87312"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6" name="Oval 36"/>
          <p:cNvSpPr>
            <a:spLocks noChangeArrowheads="1"/>
          </p:cNvSpPr>
          <p:nvPr/>
        </p:nvSpPr>
        <p:spPr bwMode="auto">
          <a:xfrm>
            <a:off x="4926013" y="1849438"/>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7" name="Oval 37"/>
          <p:cNvSpPr>
            <a:spLocks noChangeArrowheads="1"/>
          </p:cNvSpPr>
          <p:nvPr/>
        </p:nvSpPr>
        <p:spPr bwMode="auto">
          <a:xfrm>
            <a:off x="3705225" y="29464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8" name="Oval 38"/>
          <p:cNvSpPr>
            <a:spLocks noChangeArrowheads="1"/>
          </p:cNvSpPr>
          <p:nvPr/>
        </p:nvSpPr>
        <p:spPr bwMode="auto">
          <a:xfrm>
            <a:off x="4141788" y="1927225"/>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59" name="Oval 39"/>
          <p:cNvSpPr>
            <a:spLocks noChangeArrowheads="1"/>
          </p:cNvSpPr>
          <p:nvPr/>
        </p:nvSpPr>
        <p:spPr bwMode="auto">
          <a:xfrm>
            <a:off x="3967163" y="3416300"/>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0" name="Oval 40"/>
          <p:cNvSpPr>
            <a:spLocks noChangeArrowheads="1"/>
          </p:cNvSpPr>
          <p:nvPr/>
        </p:nvSpPr>
        <p:spPr bwMode="auto">
          <a:xfrm>
            <a:off x="4576763" y="3416300"/>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1" name="Oval 41"/>
          <p:cNvSpPr>
            <a:spLocks noChangeArrowheads="1"/>
          </p:cNvSpPr>
          <p:nvPr/>
        </p:nvSpPr>
        <p:spPr bwMode="auto">
          <a:xfrm>
            <a:off x="5360988" y="255428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2" name="Oval 42"/>
          <p:cNvSpPr>
            <a:spLocks noChangeArrowheads="1"/>
          </p:cNvSpPr>
          <p:nvPr/>
        </p:nvSpPr>
        <p:spPr bwMode="auto">
          <a:xfrm>
            <a:off x="5187950" y="2084388"/>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3" name="Oval 43"/>
          <p:cNvSpPr>
            <a:spLocks noChangeArrowheads="1"/>
          </p:cNvSpPr>
          <p:nvPr/>
        </p:nvSpPr>
        <p:spPr bwMode="auto">
          <a:xfrm>
            <a:off x="5448300" y="224155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4" name="Oval 44"/>
          <p:cNvSpPr>
            <a:spLocks noChangeArrowheads="1"/>
          </p:cNvSpPr>
          <p:nvPr/>
        </p:nvSpPr>
        <p:spPr bwMode="auto">
          <a:xfrm>
            <a:off x="5360988" y="1849438"/>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5" name="Oval 45"/>
          <p:cNvSpPr>
            <a:spLocks noChangeArrowheads="1"/>
          </p:cNvSpPr>
          <p:nvPr/>
        </p:nvSpPr>
        <p:spPr bwMode="auto">
          <a:xfrm>
            <a:off x="5360988" y="2789238"/>
            <a:ext cx="87312"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6" name="Oval 46"/>
          <p:cNvSpPr>
            <a:spLocks noChangeArrowheads="1"/>
          </p:cNvSpPr>
          <p:nvPr/>
        </p:nvSpPr>
        <p:spPr bwMode="auto">
          <a:xfrm>
            <a:off x="5013325" y="3338513"/>
            <a:ext cx="87313"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7" name="Oval 47"/>
          <p:cNvSpPr>
            <a:spLocks noChangeArrowheads="1"/>
          </p:cNvSpPr>
          <p:nvPr/>
        </p:nvSpPr>
        <p:spPr bwMode="auto">
          <a:xfrm>
            <a:off x="5622925" y="2006600"/>
            <a:ext cx="87313" cy="77788"/>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8" name="Oval 48"/>
          <p:cNvSpPr>
            <a:spLocks noChangeArrowheads="1"/>
          </p:cNvSpPr>
          <p:nvPr/>
        </p:nvSpPr>
        <p:spPr bwMode="auto">
          <a:xfrm>
            <a:off x="5710238" y="2398713"/>
            <a:ext cx="87312" cy="77787"/>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69" name="Oval 49"/>
          <p:cNvSpPr>
            <a:spLocks noChangeArrowheads="1"/>
          </p:cNvSpPr>
          <p:nvPr/>
        </p:nvSpPr>
        <p:spPr bwMode="auto">
          <a:xfrm>
            <a:off x="2051050" y="4797425"/>
            <a:ext cx="87313" cy="79375"/>
          </a:xfrm>
          <a:prstGeom prst="ellipse">
            <a:avLst/>
          </a:prstGeom>
          <a:solidFill>
            <a:srgbClr val="339933"/>
          </a:solidFill>
          <a:ln w="9525">
            <a:solidFill>
              <a:schemeClr val="tx1"/>
            </a:solidFill>
            <a:round/>
            <a:headEnd/>
            <a:tailEnd/>
          </a:ln>
          <a:effectLst/>
        </p:spPr>
        <p:txBody>
          <a:bodyPr wrap="none" anchor="ctr"/>
          <a:lstStyle/>
          <a:p>
            <a:endParaRPr lang="lt-LT"/>
          </a:p>
        </p:txBody>
      </p:sp>
      <p:sp>
        <p:nvSpPr>
          <p:cNvPr id="56370" name="Oval 50"/>
          <p:cNvSpPr>
            <a:spLocks noChangeArrowheads="1"/>
          </p:cNvSpPr>
          <p:nvPr/>
        </p:nvSpPr>
        <p:spPr bwMode="auto">
          <a:xfrm rot="-1575593">
            <a:off x="1763713" y="5013325"/>
            <a:ext cx="647700" cy="723900"/>
          </a:xfrm>
          <a:prstGeom prst="ellipse">
            <a:avLst/>
          </a:prstGeom>
          <a:solidFill>
            <a:srgbClr val="99CCFF"/>
          </a:solidFill>
          <a:ln w="9525">
            <a:noFill/>
            <a:round/>
            <a:headEnd/>
            <a:tailEnd/>
          </a:ln>
          <a:effectLst/>
        </p:spPr>
        <p:txBody>
          <a:bodyPr wrap="none" anchor="ctr"/>
          <a:lstStyle/>
          <a:p>
            <a:endParaRPr lang="lt-LT"/>
          </a:p>
        </p:txBody>
      </p:sp>
      <p:sp>
        <p:nvSpPr>
          <p:cNvPr id="56371" name="Rectangle 51"/>
          <p:cNvSpPr>
            <a:spLocks noChangeArrowheads="1"/>
          </p:cNvSpPr>
          <p:nvPr/>
        </p:nvSpPr>
        <p:spPr bwMode="auto">
          <a:xfrm>
            <a:off x="2484438" y="4652963"/>
            <a:ext cx="4837112" cy="339725"/>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t>Молекула из обучающего набора данных</a:t>
            </a:r>
            <a:endParaRPr lang="en-US" dirty="0"/>
          </a:p>
        </p:txBody>
      </p:sp>
      <p:sp>
        <p:nvSpPr>
          <p:cNvPr id="56372" name="Rectangle 52"/>
          <p:cNvSpPr>
            <a:spLocks noChangeArrowheads="1"/>
          </p:cNvSpPr>
          <p:nvPr/>
        </p:nvSpPr>
        <p:spPr bwMode="auto">
          <a:xfrm>
            <a:off x="2484438" y="5229225"/>
            <a:ext cx="4837112" cy="339725"/>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t>Область применимости модели</a:t>
            </a:r>
            <a:endParaRPr lang="en-US" dirty="0"/>
          </a:p>
        </p:txBody>
      </p:sp>
      <p:grpSp>
        <p:nvGrpSpPr>
          <p:cNvPr id="2" name="Group 53"/>
          <p:cNvGrpSpPr>
            <a:grpSpLocks/>
          </p:cNvGrpSpPr>
          <p:nvPr/>
        </p:nvGrpSpPr>
        <p:grpSpPr bwMode="auto">
          <a:xfrm>
            <a:off x="4932363" y="1989138"/>
            <a:ext cx="2266950" cy="1566862"/>
            <a:chOff x="7564" y="377"/>
            <a:chExt cx="1428" cy="987"/>
          </a:xfrm>
        </p:grpSpPr>
        <p:sp>
          <p:nvSpPr>
            <p:cNvPr id="56374" name="Rectangle 54"/>
            <p:cNvSpPr>
              <a:spLocks noChangeArrowheads="1"/>
            </p:cNvSpPr>
            <p:nvPr/>
          </p:nvSpPr>
          <p:spPr bwMode="auto">
            <a:xfrm>
              <a:off x="7674" y="772"/>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75" name="Rectangle 55"/>
            <p:cNvSpPr>
              <a:spLocks noChangeArrowheads="1"/>
            </p:cNvSpPr>
            <p:nvPr/>
          </p:nvSpPr>
          <p:spPr bwMode="auto">
            <a:xfrm>
              <a:off x="7564" y="920"/>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76" name="Rectangle 56"/>
            <p:cNvSpPr>
              <a:spLocks noChangeArrowheads="1"/>
            </p:cNvSpPr>
            <p:nvPr/>
          </p:nvSpPr>
          <p:spPr bwMode="auto">
            <a:xfrm>
              <a:off x="7839" y="673"/>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77" name="Rectangle 57"/>
            <p:cNvSpPr>
              <a:spLocks noChangeArrowheads="1"/>
            </p:cNvSpPr>
            <p:nvPr/>
          </p:nvSpPr>
          <p:spPr bwMode="auto">
            <a:xfrm>
              <a:off x="7894" y="722"/>
              <a:ext cx="54"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78" name="Rectangle 58"/>
            <p:cNvSpPr>
              <a:spLocks noChangeArrowheads="1"/>
            </p:cNvSpPr>
            <p:nvPr/>
          </p:nvSpPr>
          <p:spPr bwMode="auto">
            <a:xfrm>
              <a:off x="7729" y="920"/>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79" name="Rectangle 59"/>
            <p:cNvSpPr>
              <a:spLocks noChangeArrowheads="1"/>
            </p:cNvSpPr>
            <p:nvPr/>
          </p:nvSpPr>
          <p:spPr bwMode="auto">
            <a:xfrm>
              <a:off x="7619" y="1068"/>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0" name="Rectangle 60"/>
            <p:cNvSpPr>
              <a:spLocks noChangeArrowheads="1"/>
            </p:cNvSpPr>
            <p:nvPr/>
          </p:nvSpPr>
          <p:spPr bwMode="auto">
            <a:xfrm>
              <a:off x="7894" y="821"/>
              <a:ext cx="54"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1" name="Rectangle 61"/>
            <p:cNvSpPr>
              <a:spLocks noChangeArrowheads="1"/>
            </p:cNvSpPr>
            <p:nvPr/>
          </p:nvSpPr>
          <p:spPr bwMode="auto">
            <a:xfrm>
              <a:off x="7784" y="1019"/>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2" name="Rectangle 62"/>
            <p:cNvSpPr>
              <a:spLocks noChangeArrowheads="1"/>
            </p:cNvSpPr>
            <p:nvPr/>
          </p:nvSpPr>
          <p:spPr bwMode="auto">
            <a:xfrm>
              <a:off x="8168" y="525"/>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3" name="Rectangle 63"/>
            <p:cNvSpPr>
              <a:spLocks noChangeArrowheads="1"/>
            </p:cNvSpPr>
            <p:nvPr/>
          </p:nvSpPr>
          <p:spPr bwMode="auto">
            <a:xfrm>
              <a:off x="8058" y="673"/>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4" name="Rectangle 64"/>
            <p:cNvSpPr>
              <a:spLocks noChangeArrowheads="1"/>
            </p:cNvSpPr>
            <p:nvPr/>
          </p:nvSpPr>
          <p:spPr bwMode="auto">
            <a:xfrm>
              <a:off x="8333" y="624"/>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5" name="Rectangle 65"/>
            <p:cNvSpPr>
              <a:spLocks noChangeArrowheads="1"/>
            </p:cNvSpPr>
            <p:nvPr/>
          </p:nvSpPr>
          <p:spPr bwMode="auto">
            <a:xfrm>
              <a:off x="8058" y="969"/>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6" name="Rectangle 66"/>
            <p:cNvSpPr>
              <a:spLocks noChangeArrowheads="1"/>
            </p:cNvSpPr>
            <p:nvPr/>
          </p:nvSpPr>
          <p:spPr bwMode="auto">
            <a:xfrm>
              <a:off x="8223" y="673"/>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7" name="Rectangle 67"/>
            <p:cNvSpPr>
              <a:spLocks noChangeArrowheads="1"/>
            </p:cNvSpPr>
            <p:nvPr/>
          </p:nvSpPr>
          <p:spPr bwMode="auto">
            <a:xfrm>
              <a:off x="8113" y="821"/>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8" name="Rectangle 68"/>
            <p:cNvSpPr>
              <a:spLocks noChangeArrowheads="1"/>
            </p:cNvSpPr>
            <p:nvPr/>
          </p:nvSpPr>
          <p:spPr bwMode="auto">
            <a:xfrm>
              <a:off x="8388" y="772"/>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89" name="Rectangle 69"/>
            <p:cNvSpPr>
              <a:spLocks noChangeArrowheads="1"/>
            </p:cNvSpPr>
            <p:nvPr/>
          </p:nvSpPr>
          <p:spPr bwMode="auto">
            <a:xfrm>
              <a:off x="8278" y="871"/>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0" name="Rectangle 70"/>
            <p:cNvSpPr>
              <a:spLocks noChangeArrowheads="1"/>
            </p:cNvSpPr>
            <p:nvPr/>
          </p:nvSpPr>
          <p:spPr bwMode="auto">
            <a:xfrm>
              <a:off x="7948" y="1019"/>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1" name="Rectangle 71"/>
            <p:cNvSpPr>
              <a:spLocks noChangeArrowheads="1"/>
            </p:cNvSpPr>
            <p:nvPr/>
          </p:nvSpPr>
          <p:spPr bwMode="auto">
            <a:xfrm>
              <a:off x="8113" y="1117"/>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2" name="Rectangle 72"/>
            <p:cNvSpPr>
              <a:spLocks noChangeArrowheads="1"/>
            </p:cNvSpPr>
            <p:nvPr/>
          </p:nvSpPr>
          <p:spPr bwMode="auto">
            <a:xfrm>
              <a:off x="8003" y="1167"/>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3" name="Rectangle 73"/>
            <p:cNvSpPr>
              <a:spLocks noChangeArrowheads="1"/>
            </p:cNvSpPr>
            <p:nvPr/>
          </p:nvSpPr>
          <p:spPr bwMode="auto">
            <a:xfrm>
              <a:off x="8388" y="920"/>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4" name="Rectangle 74"/>
            <p:cNvSpPr>
              <a:spLocks noChangeArrowheads="1"/>
            </p:cNvSpPr>
            <p:nvPr/>
          </p:nvSpPr>
          <p:spPr bwMode="auto">
            <a:xfrm>
              <a:off x="8553" y="1019"/>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5" name="Rectangle 75"/>
            <p:cNvSpPr>
              <a:spLocks noChangeArrowheads="1"/>
            </p:cNvSpPr>
            <p:nvPr/>
          </p:nvSpPr>
          <p:spPr bwMode="auto">
            <a:xfrm>
              <a:off x="8443" y="1068"/>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6" name="Rectangle 76"/>
            <p:cNvSpPr>
              <a:spLocks noChangeArrowheads="1"/>
            </p:cNvSpPr>
            <p:nvPr/>
          </p:nvSpPr>
          <p:spPr bwMode="auto">
            <a:xfrm>
              <a:off x="8278" y="1068"/>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7" name="Rectangle 77"/>
            <p:cNvSpPr>
              <a:spLocks noChangeArrowheads="1"/>
            </p:cNvSpPr>
            <p:nvPr/>
          </p:nvSpPr>
          <p:spPr bwMode="auto">
            <a:xfrm>
              <a:off x="8278" y="1167"/>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8" name="Rectangle 78"/>
            <p:cNvSpPr>
              <a:spLocks noChangeArrowheads="1"/>
            </p:cNvSpPr>
            <p:nvPr/>
          </p:nvSpPr>
          <p:spPr bwMode="auto">
            <a:xfrm>
              <a:off x="8498" y="1167"/>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399" name="Rectangle 79"/>
            <p:cNvSpPr>
              <a:spLocks noChangeArrowheads="1"/>
            </p:cNvSpPr>
            <p:nvPr/>
          </p:nvSpPr>
          <p:spPr bwMode="auto">
            <a:xfrm>
              <a:off x="8608" y="574"/>
              <a:ext cx="54"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0" name="Rectangle 80"/>
            <p:cNvSpPr>
              <a:spLocks noChangeArrowheads="1"/>
            </p:cNvSpPr>
            <p:nvPr/>
          </p:nvSpPr>
          <p:spPr bwMode="auto">
            <a:xfrm>
              <a:off x="8498" y="722"/>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1" name="Rectangle 81"/>
            <p:cNvSpPr>
              <a:spLocks noChangeArrowheads="1"/>
            </p:cNvSpPr>
            <p:nvPr/>
          </p:nvSpPr>
          <p:spPr bwMode="auto">
            <a:xfrm>
              <a:off x="8772" y="673"/>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2" name="Rectangle 82"/>
            <p:cNvSpPr>
              <a:spLocks noChangeArrowheads="1"/>
            </p:cNvSpPr>
            <p:nvPr/>
          </p:nvSpPr>
          <p:spPr bwMode="auto">
            <a:xfrm>
              <a:off x="8662" y="722"/>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3" name="Rectangle 83"/>
            <p:cNvSpPr>
              <a:spLocks noChangeArrowheads="1"/>
            </p:cNvSpPr>
            <p:nvPr/>
          </p:nvSpPr>
          <p:spPr bwMode="auto">
            <a:xfrm>
              <a:off x="8553" y="871"/>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4" name="Rectangle 84"/>
            <p:cNvSpPr>
              <a:spLocks noChangeArrowheads="1"/>
            </p:cNvSpPr>
            <p:nvPr/>
          </p:nvSpPr>
          <p:spPr bwMode="auto">
            <a:xfrm>
              <a:off x="8717" y="871"/>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5" name="Rectangle 85"/>
            <p:cNvSpPr>
              <a:spLocks noChangeArrowheads="1"/>
            </p:cNvSpPr>
            <p:nvPr/>
          </p:nvSpPr>
          <p:spPr bwMode="auto">
            <a:xfrm>
              <a:off x="7894" y="1167"/>
              <a:ext cx="54"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6" name="Rectangle 86"/>
            <p:cNvSpPr>
              <a:spLocks noChangeArrowheads="1"/>
            </p:cNvSpPr>
            <p:nvPr/>
          </p:nvSpPr>
          <p:spPr bwMode="auto">
            <a:xfrm>
              <a:off x="7784" y="1167"/>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7" name="Rectangle 87"/>
            <p:cNvSpPr>
              <a:spLocks noChangeArrowheads="1"/>
            </p:cNvSpPr>
            <p:nvPr/>
          </p:nvSpPr>
          <p:spPr bwMode="auto">
            <a:xfrm>
              <a:off x="7948" y="1315"/>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8" name="Rectangle 88"/>
            <p:cNvSpPr>
              <a:spLocks noChangeArrowheads="1"/>
            </p:cNvSpPr>
            <p:nvPr/>
          </p:nvSpPr>
          <p:spPr bwMode="auto">
            <a:xfrm>
              <a:off x="7729" y="1315"/>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09" name="Rectangle 89"/>
            <p:cNvSpPr>
              <a:spLocks noChangeArrowheads="1"/>
            </p:cNvSpPr>
            <p:nvPr/>
          </p:nvSpPr>
          <p:spPr bwMode="auto">
            <a:xfrm>
              <a:off x="8113" y="1216"/>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0" name="Rectangle 90"/>
            <p:cNvSpPr>
              <a:spLocks noChangeArrowheads="1"/>
            </p:cNvSpPr>
            <p:nvPr/>
          </p:nvSpPr>
          <p:spPr bwMode="auto">
            <a:xfrm>
              <a:off x="8168" y="1265"/>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1" name="Rectangle 91"/>
            <p:cNvSpPr>
              <a:spLocks noChangeArrowheads="1"/>
            </p:cNvSpPr>
            <p:nvPr/>
          </p:nvSpPr>
          <p:spPr bwMode="auto">
            <a:xfrm>
              <a:off x="7619" y="1216"/>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2" name="Rectangle 92"/>
            <p:cNvSpPr>
              <a:spLocks noChangeArrowheads="1"/>
            </p:cNvSpPr>
            <p:nvPr/>
          </p:nvSpPr>
          <p:spPr bwMode="auto">
            <a:xfrm>
              <a:off x="8333" y="377"/>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3" name="Rectangle 93"/>
            <p:cNvSpPr>
              <a:spLocks noChangeArrowheads="1"/>
            </p:cNvSpPr>
            <p:nvPr/>
          </p:nvSpPr>
          <p:spPr bwMode="auto">
            <a:xfrm>
              <a:off x="8498" y="377"/>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4" name="Rectangle 94"/>
            <p:cNvSpPr>
              <a:spLocks noChangeArrowheads="1"/>
            </p:cNvSpPr>
            <p:nvPr/>
          </p:nvSpPr>
          <p:spPr bwMode="auto">
            <a:xfrm>
              <a:off x="8388" y="525"/>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5" name="Rectangle 95"/>
            <p:cNvSpPr>
              <a:spLocks noChangeArrowheads="1"/>
            </p:cNvSpPr>
            <p:nvPr/>
          </p:nvSpPr>
          <p:spPr bwMode="auto">
            <a:xfrm>
              <a:off x="8772" y="476"/>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6" name="Rectangle 96"/>
            <p:cNvSpPr>
              <a:spLocks noChangeArrowheads="1"/>
            </p:cNvSpPr>
            <p:nvPr/>
          </p:nvSpPr>
          <p:spPr bwMode="auto">
            <a:xfrm>
              <a:off x="8553" y="476"/>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7" name="Rectangle 97"/>
            <p:cNvSpPr>
              <a:spLocks noChangeArrowheads="1"/>
            </p:cNvSpPr>
            <p:nvPr/>
          </p:nvSpPr>
          <p:spPr bwMode="auto">
            <a:xfrm>
              <a:off x="8827" y="920"/>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8" name="Rectangle 98"/>
            <p:cNvSpPr>
              <a:spLocks noChangeArrowheads="1"/>
            </p:cNvSpPr>
            <p:nvPr/>
          </p:nvSpPr>
          <p:spPr bwMode="auto">
            <a:xfrm>
              <a:off x="8717" y="1068"/>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19" name="Rectangle 99"/>
            <p:cNvSpPr>
              <a:spLocks noChangeArrowheads="1"/>
            </p:cNvSpPr>
            <p:nvPr/>
          </p:nvSpPr>
          <p:spPr bwMode="auto">
            <a:xfrm>
              <a:off x="8882" y="1068"/>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20" name="Rectangle 100"/>
            <p:cNvSpPr>
              <a:spLocks noChangeArrowheads="1"/>
            </p:cNvSpPr>
            <p:nvPr/>
          </p:nvSpPr>
          <p:spPr bwMode="auto">
            <a:xfrm>
              <a:off x="8772" y="1216"/>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21" name="Rectangle 101"/>
            <p:cNvSpPr>
              <a:spLocks noChangeArrowheads="1"/>
            </p:cNvSpPr>
            <p:nvPr/>
          </p:nvSpPr>
          <p:spPr bwMode="auto">
            <a:xfrm>
              <a:off x="8937" y="821"/>
              <a:ext cx="55" cy="50"/>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22" name="Rectangle 102"/>
            <p:cNvSpPr>
              <a:spLocks noChangeArrowheads="1"/>
            </p:cNvSpPr>
            <p:nvPr/>
          </p:nvSpPr>
          <p:spPr bwMode="auto">
            <a:xfrm>
              <a:off x="8443" y="1315"/>
              <a:ext cx="55" cy="49"/>
            </a:xfrm>
            <a:prstGeom prst="rect">
              <a:avLst/>
            </a:prstGeom>
            <a:solidFill>
              <a:srgbClr val="FFFFCC"/>
            </a:solidFill>
            <a:ln w="9525">
              <a:solidFill>
                <a:schemeClr val="tx1"/>
              </a:solidFill>
              <a:miter lim="800000"/>
              <a:headEnd/>
              <a:tailEnd/>
            </a:ln>
            <a:effectLst/>
          </p:spPr>
          <p:txBody>
            <a:bodyPr wrap="none" anchor="ctr"/>
            <a:lstStyle/>
            <a:p>
              <a:endParaRPr lang="lt-LT"/>
            </a:p>
          </p:txBody>
        </p:sp>
      </p:grpSp>
      <p:sp>
        <p:nvSpPr>
          <p:cNvPr id="56423" name="Rectangle 103"/>
          <p:cNvSpPr>
            <a:spLocks noChangeArrowheads="1"/>
          </p:cNvSpPr>
          <p:nvPr/>
        </p:nvSpPr>
        <p:spPr bwMode="auto">
          <a:xfrm>
            <a:off x="5795963" y="3573463"/>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24" name="Rectangle 104"/>
          <p:cNvSpPr>
            <a:spLocks noChangeArrowheads="1"/>
          </p:cNvSpPr>
          <p:nvPr/>
        </p:nvSpPr>
        <p:spPr bwMode="auto">
          <a:xfrm>
            <a:off x="1979613" y="5919788"/>
            <a:ext cx="87312" cy="77787"/>
          </a:xfrm>
          <a:prstGeom prst="rect">
            <a:avLst/>
          </a:prstGeom>
          <a:solidFill>
            <a:srgbClr val="FFFFCC"/>
          </a:solidFill>
          <a:ln w="9525">
            <a:solidFill>
              <a:schemeClr val="tx1"/>
            </a:solidFill>
            <a:miter lim="800000"/>
            <a:headEnd/>
            <a:tailEnd/>
          </a:ln>
          <a:effectLst/>
        </p:spPr>
        <p:txBody>
          <a:bodyPr wrap="none" anchor="ctr"/>
          <a:lstStyle/>
          <a:p>
            <a:endParaRPr lang="lt-LT"/>
          </a:p>
        </p:txBody>
      </p:sp>
      <p:sp>
        <p:nvSpPr>
          <p:cNvPr id="56425" name="Rectangle 105"/>
          <p:cNvSpPr>
            <a:spLocks noChangeArrowheads="1"/>
          </p:cNvSpPr>
          <p:nvPr/>
        </p:nvSpPr>
        <p:spPr bwMode="auto">
          <a:xfrm>
            <a:off x="2484438" y="5753100"/>
            <a:ext cx="5327922" cy="341632"/>
          </a:xfrm>
          <a:prstGeom prst="rect">
            <a:avLst/>
          </a:prstGeom>
          <a:noFill/>
          <a:ln w="9525">
            <a:noFill/>
            <a:miter lim="800000"/>
            <a:headEnd/>
            <a:tailEnd/>
          </a:ln>
          <a:effectLst/>
        </p:spPr>
        <p:txBody>
          <a:bodyPr wrap="square">
            <a:spAutoFit/>
          </a:bodyPr>
          <a:lstStyle/>
          <a:p>
            <a:pPr>
              <a:lnSpc>
                <a:spcPct val="90000"/>
              </a:lnSpc>
              <a:spcBef>
                <a:spcPct val="20000"/>
              </a:spcBef>
            </a:pPr>
            <a:r>
              <a:rPr lang="en-US" dirty="0">
                <a:solidFill>
                  <a:schemeClr val="tx1"/>
                </a:solidFill>
                <a:latin typeface="Arial" charset="0"/>
              </a:rPr>
              <a:t>– </a:t>
            </a:r>
            <a:r>
              <a:rPr lang="ru-RU" dirty="0" smtClean="0"/>
              <a:t>Молекула, для которой производится рассчёт</a:t>
            </a:r>
            <a:endParaRPr lang="en-US" dirty="0">
              <a:solidFill>
                <a:schemeClr val="tx1"/>
              </a:solidFill>
              <a:latin typeface="Arial" charset="0"/>
            </a:endParaRPr>
          </a:p>
        </p:txBody>
      </p:sp>
      <p:sp>
        <p:nvSpPr>
          <p:cNvPr id="56426" name="Oval 106"/>
          <p:cNvSpPr>
            <a:spLocks noChangeArrowheads="1"/>
          </p:cNvSpPr>
          <p:nvPr/>
        </p:nvSpPr>
        <p:spPr bwMode="auto">
          <a:xfrm rot="-1575593">
            <a:off x="1649413" y="6148388"/>
            <a:ext cx="720725" cy="530225"/>
          </a:xfrm>
          <a:prstGeom prst="ellipse">
            <a:avLst/>
          </a:prstGeom>
          <a:solidFill>
            <a:srgbClr val="FFCCCC"/>
          </a:solidFill>
          <a:ln w="9525">
            <a:noFill/>
            <a:round/>
            <a:headEnd/>
            <a:tailEnd/>
          </a:ln>
          <a:effectLst/>
        </p:spPr>
        <p:txBody>
          <a:bodyPr wrap="none" anchor="ctr"/>
          <a:lstStyle/>
          <a:p>
            <a:endParaRPr lang="lt-LT"/>
          </a:p>
        </p:txBody>
      </p:sp>
      <p:sp>
        <p:nvSpPr>
          <p:cNvPr id="56427" name="Rectangle 107"/>
          <p:cNvSpPr>
            <a:spLocks noChangeArrowheads="1"/>
          </p:cNvSpPr>
          <p:nvPr/>
        </p:nvSpPr>
        <p:spPr bwMode="auto">
          <a:xfrm>
            <a:off x="2484438" y="6257925"/>
            <a:ext cx="4837112" cy="339725"/>
          </a:xfrm>
          <a:prstGeom prst="rect">
            <a:avLst/>
          </a:prstGeom>
          <a:noFill/>
          <a:ln w="9525">
            <a:noFill/>
            <a:miter lim="800000"/>
            <a:headEnd/>
            <a:tailEnd/>
          </a:ln>
          <a:effectLst/>
        </p:spPr>
        <p:txBody>
          <a:bodyPr>
            <a:spAutoFit/>
          </a:bodyPr>
          <a:lstStyle/>
          <a:p>
            <a:pPr>
              <a:lnSpc>
                <a:spcPct val="90000"/>
              </a:lnSpc>
              <a:spcBef>
                <a:spcPct val="20000"/>
              </a:spcBef>
            </a:pPr>
            <a:r>
              <a:rPr lang="en-US" dirty="0">
                <a:solidFill>
                  <a:schemeClr val="tx1"/>
                </a:solidFill>
                <a:latin typeface="Arial" charset="0"/>
              </a:rPr>
              <a:t>– </a:t>
            </a:r>
            <a:r>
              <a:rPr lang="ru-RU" dirty="0" smtClean="0">
                <a:solidFill>
                  <a:schemeClr val="tx1"/>
                </a:solidFill>
                <a:latin typeface="Arial" charset="0"/>
              </a:rPr>
              <a:t>Область данных компании</a:t>
            </a:r>
            <a:endParaRPr lang="en-US" dirty="0">
              <a:solidFill>
                <a:schemeClr val="tx1"/>
              </a:solidFill>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CDLabs template_Dec2010">
  <a:themeElements>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fontScheme name="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lnDef>
  </a:objectDefaults>
  <a:extraClrSchemeLst>
    <a:extraClrScheme>
      <a:clrScheme name="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 13">
        <a:dk1>
          <a:srgbClr val="1F257D"/>
        </a:dk1>
        <a:lt1>
          <a:srgbClr val="FFFFFF"/>
        </a:lt1>
        <a:dk2>
          <a:srgbClr val="1F257D"/>
        </a:dk2>
        <a:lt2>
          <a:srgbClr val="808080"/>
        </a:lt2>
        <a:accent1>
          <a:srgbClr val="B8D8E6"/>
        </a:accent1>
        <a:accent2>
          <a:srgbClr val="CC0000"/>
        </a:accent2>
        <a:accent3>
          <a:srgbClr val="FFFFFF"/>
        </a:accent3>
        <a:accent4>
          <a:srgbClr val="191E6A"/>
        </a:accent4>
        <a:accent5>
          <a:srgbClr val="D8E9F0"/>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CDLabs 2011">
  <a:themeElements>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fontScheme name="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lnDef>
  </a:objectDefaults>
  <a:extraClrSchemeLst>
    <a:extraClrScheme>
      <a:clrScheme name="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 13">
        <a:dk1>
          <a:srgbClr val="1F257D"/>
        </a:dk1>
        <a:lt1>
          <a:srgbClr val="FFFFFF"/>
        </a:lt1>
        <a:dk2>
          <a:srgbClr val="1F257D"/>
        </a:dk2>
        <a:lt2>
          <a:srgbClr val="808080"/>
        </a:lt2>
        <a:accent1>
          <a:srgbClr val="B8D8E6"/>
        </a:accent1>
        <a:accent2>
          <a:srgbClr val="CC0000"/>
        </a:accent2>
        <a:accent3>
          <a:srgbClr val="FFFFFF"/>
        </a:accent3>
        <a:accent4>
          <a:srgbClr val="191E6A"/>
        </a:accent4>
        <a:accent5>
          <a:srgbClr val="D8E9F0"/>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CDLabs 2011">
  <a:themeElements>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fontScheme name="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lnDef>
  </a:objectDefaults>
  <a:extraClrSchemeLst>
    <a:extraClrScheme>
      <a:clrScheme name="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 13">
        <a:dk1>
          <a:srgbClr val="1F257D"/>
        </a:dk1>
        <a:lt1>
          <a:srgbClr val="FFFFFF"/>
        </a:lt1>
        <a:dk2>
          <a:srgbClr val="1F257D"/>
        </a:dk2>
        <a:lt2>
          <a:srgbClr val="808080"/>
        </a:lt2>
        <a:accent1>
          <a:srgbClr val="B8D8E6"/>
        </a:accent1>
        <a:accent2>
          <a:srgbClr val="CC0000"/>
        </a:accent2>
        <a:accent3>
          <a:srgbClr val="FFFFFF"/>
        </a:accent3>
        <a:accent4>
          <a:srgbClr val="191E6A"/>
        </a:accent4>
        <a:accent5>
          <a:srgbClr val="D8E9F0"/>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1886</TotalTime>
  <Words>1485</Words>
  <Application>Microsoft Office PowerPoint</Application>
  <PresentationFormat>On-screen Show (4:3)</PresentationFormat>
  <Paragraphs>443</Paragraphs>
  <Slides>41</Slides>
  <Notes>30</Notes>
  <HiddenSlides>0</HiddenSlides>
  <MMClips>0</MMClips>
  <ScaleCrop>false</ScaleCrop>
  <HeadingPairs>
    <vt:vector size="6" baseType="variant">
      <vt:variant>
        <vt:lpstr>Theme</vt:lpstr>
      </vt:variant>
      <vt:variant>
        <vt:i4>3</vt:i4>
      </vt:variant>
      <vt:variant>
        <vt:lpstr>Embedded OLE Servers</vt:lpstr>
      </vt:variant>
      <vt:variant>
        <vt:i4>4</vt:i4>
      </vt:variant>
      <vt:variant>
        <vt:lpstr>Slide Titles</vt:lpstr>
      </vt:variant>
      <vt:variant>
        <vt:i4>41</vt:i4>
      </vt:variant>
    </vt:vector>
  </HeadingPairs>
  <TitlesOfParts>
    <vt:vector size="48" baseType="lpstr">
      <vt:lpstr>ACDLabs template_Dec2010</vt:lpstr>
      <vt:lpstr>ACDLabs 2011</vt:lpstr>
      <vt:lpstr>1_ACDLabs 2011</vt:lpstr>
      <vt:lpstr>Worksheet</vt:lpstr>
      <vt:lpstr>Equation</vt:lpstr>
      <vt:lpstr>CS ChemDraw Drawing</vt:lpstr>
      <vt:lpstr>Microsoft Equation 3.0</vt:lpstr>
      <vt:lpstr>Обзор метода „GALAS“, лежащего в основе самообучающихся алгоритмов</vt:lpstr>
      <vt:lpstr>Содержание</vt:lpstr>
      <vt:lpstr>Почему использование компьютерных моделей часто приводит к неудовлетворительным результатам?</vt:lpstr>
      <vt:lpstr>Принципы моделирования</vt:lpstr>
      <vt:lpstr>Неточность эксперимента</vt:lpstr>
      <vt:lpstr>Неточность эксперимента</vt:lpstr>
      <vt:lpstr>Принципы моделирования</vt:lpstr>
      <vt:lpstr>Область применимости модели</vt:lpstr>
      <vt:lpstr>Область данных компании</vt:lpstr>
      <vt:lpstr>Принципы моделирования</vt:lpstr>
      <vt:lpstr>Оценка области применимости.  Индекс надёжности</vt:lpstr>
      <vt:lpstr>Два основных принципа:</vt:lpstr>
      <vt:lpstr>1 этап: Поиск похожих молекул</vt:lpstr>
      <vt:lpstr>Индекс сходства</vt:lpstr>
      <vt:lpstr>2 этап: Анализ похожих молекул</vt:lpstr>
      <vt:lpstr>2 этап: Анализ похожих молекул</vt:lpstr>
      <vt:lpstr>2 этап: Анализ похожих молекул</vt:lpstr>
      <vt:lpstr>Slide 18</vt:lpstr>
      <vt:lpstr>Индекс согласованности</vt:lpstr>
      <vt:lpstr>Индекс надёжности</vt:lpstr>
      <vt:lpstr>Самообучающийся алгоритм</vt:lpstr>
      <vt:lpstr>Самообучающийся алгоритм</vt:lpstr>
      <vt:lpstr>Slide 23</vt:lpstr>
      <vt:lpstr>1 Этап: Глобальная модель</vt:lpstr>
      <vt:lpstr>Динамическая схожесть</vt:lpstr>
      <vt:lpstr>2 Этап: Локальная коррекция</vt:lpstr>
      <vt:lpstr>Обучение моделей</vt:lpstr>
      <vt:lpstr>Расширение области применимости</vt:lpstr>
      <vt:lpstr>Процесс обучения</vt:lpstr>
      <vt:lpstr>Модели с возможностью обучения</vt:lpstr>
      <vt:lpstr>Валидация</vt:lpstr>
      <vt:lpstr>Индекс надёжности – LD50</vt:lpstr>
      <vt:lpstr>Индекс надёжности – IGC50</vt:lpstr>
      <vt:lpstr>Интерпретация Индекса надёжности</vt:lpstr>
      <vt:lpstr>Примеры обучения</vt:lpstr>
      <vt:lpstr>CYP3A4: Процедура обучения</vt:lpstr>
      <vt:lpstr>Обучение данными IC50&lt;40 мкM</vt:lpstr>
      <vt:lpstr>Обучение данными IC50&lt;5 мкM</vt:lpstr>
      <vt:lpstr>hERG: Процедура обучения</vt:lpstr>
      <vt:lpstr>hERG: результаты обучения</vt:lpstr>
      <vt:lpstr>Выводы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Daria Thorp</dc:creator>
  <cp:lastModifiedBy>programmer</cp:lastModifiedBy>
  <cp:revision>111</cp:revision>
  <dcterms:created xsi:type="dcterms:W3CDTF">2012-06-13T07:40:52Z</dcterms:created>
  <dcterms:modified xsi:type="dcterms:W3CDTF">2012-11-14T07:55:04Z</dcterms:modified>
</cp:coreProperties>
</file>