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61"/>
  </p:notesMasterIdLst>
  <p:sldIdLst>
    <p:sldId id="256" r:id="rId4"/>
    <p:sldId id="266" r:id="rId5"/>
    <p:sldId id="33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2" r:id="rId20"/>
    <p:sldId id="293" r:id="rId21"/>
    <p:sldId id="299" r:id="rId22"/>
    <p:sldId id="300" r:id="rId23"/>
    <p:sldId id="301" r:id="rId24"/>
    <p:sldId id="341" r:id="rId25"/>
    <p:sldId id="342" r:id="rId26"/>
    <p:sldId id="302" r:id="rId27"/>
    <p:sldId id="340" r:id="rId28"/>
    <p:sldId id="303" r:id="rId29"/>
    <p:sldId id="304" r:id="rId30"/>
    <p:sldId id="306" r:id="rId31"/>
    <p:sldId id="307" r:id="rId32"/>
    <p:sldId id="308" r:id="rId33"/>
    <p:sldId id="309" r:id="rId34"/>
    <p:sldId id="310" r:id="rId35"/>
    <p:sldId id="311" r:id="rId36"/>
    <p:sldId id="312" r:id="rId37"/>
    <p:sldId id="339" r:id="rId38"/>
    <p:sldId id="314" r:id="rId39"/>
    <p:sldId id="338" r:id="rId40"/>
    <p:sldId id="315" r:id="rId41"/>
    <p:sldId id="316" r:id="rId42"/>
    <p:sldId id="317" r:id="rId43"/>
    <p:sldId id="318" r:id="rId44"/>
    <p:sldId id="319" r:id="rId45"/>
    <p:sldId id="320" r:id="rId46"/>
    <p:sldId id="321" r:id="rId47"/>
    <p:sldId id="322" r:id="rId48"/>
    <p:sldId id="323" r:id="rId49"/>
    <p:sldId id="324" r:id="rId50"/>
    <p:sldId id="325" r:id="rId51"/>
    <p:sldId id="330" r:id="rId52"/>
    <p:sldId id="332" r:id="rId53"/>
    <p:sldId id="331" r:id="rId54"/>
    <p:sldId id="333" r:id="rId55"/>
    <p:sldId id="335" r:id="rId56"/>
    <p:sldId id="343" r:id="rId57"/>
    <p:sldId id="334" r:id="rId58"/>
    <p:sldId id="336" r:id="rId59"/>
    <p:sldId id="344" r:id="rId60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er" initials="p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007A"/>
    <a:srgbClr val="0067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A8CBFA1-E1E2-4FB5-973C-D272C0103EC8}" type="datetime1">
              <a:rPr lang="en-CA"/>
              <a:pPr>
                <a:defRPr/>
              </a:pPr>
              <a:t>14/11/2012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lt-LT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99C2072-9318-489E-BBB7-6FED089EAD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6C1783-FAAB-4CA2-BD9D-99CBB53BE736}" type="slidenum">
              <a:rPr lang="en-CA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lt-LT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0D9D1B-DCA2-4D42-9AF8-546652CD0E83}" type="slidenum">
              <a:rPr lang="lt-LT" smtClean="0"/>
              <a:pPr>
                <a:defRPr/>
              </a:pPr>
              <a:t>16</a:t>
            </a:fld>
            <a:endParaRPr lang="lt-L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lt-L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CF9F4B-31BF-45D2-B4A8-CCD7DC68E25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811C9-F332-416C-BD4A-9E68F07D521D}" type="slidenum">
              <a:rPr lang="en-US"/>
              <a:pPr/>
              <a:t>25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275" y="-76200"/>
            <a:ext cx="922813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4A9EF-B275-4C53-A811-88641A1015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BCA5-D4DD-429E-B5E0-E518057E89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9E022-A432-4F98-AB64-3F91C7D16E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8504-6417-4C92-ABEC-F8EBEAF353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CB053-03C4-48B8-A996-27EEDDED43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EBB0A-F35A-47AA-9BAE-5A978F9C31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3D4-FBCD-4965-8725-B256E44F083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E34F16-999B-4EBD-9415-0ACCC7D7E6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E133A-B2EA-4202-91A1-78C830E4E61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41498-165C-40DE-B48F-BD2A276E68A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D48A2-A66C-4327-A5E1-AC6429A50A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6A2A-ED6F-4261-9C34-C1A8946358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3BA3E-E438-4A79-9EC8-EA914BCACC8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5F063-ED14-404B-9178-5A1B150620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12029-CB1C-4FC2-BE7F-FAAE0471CA5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9E0CD-3055-4301-BCAC-5DA1F086C4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9624A-6E21-4799-B04D-7346B60607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9F09-3D9D-4A66-AB81-158076A2055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BAB22-FC6E-4EA6-BAD2-18F295F27B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E3F8-63B4-476B-9C6D-E2D212799F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5E55-C548-4D04-8E1A-97D877753D5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9ED14-3641-4367-BABB-DEFE182BAF1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C48D2-24F6-4192-B7B4-6918530783C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FE3B-C759-46E1-BD35-48DEEDF1D8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FFFD-C825-41F5-8309-B0035AF6A54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BF84-E2B6-43B1-A9B7-F446478F65F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5A66-4977-47DB-BB12-25AF206B4C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540E36-0834-41C6-A411-82B3E887E2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30C6F-1438-4A13-B9CE-2568BAC0D4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AA9B-7311-47AF-8889-E4C19BF5E3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footer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5791200"/>
            <a:ext cx="8913813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D2D04C2D-B283-44B1-8CD2-F5C8760DD20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56" r:id="rId7"/>
    <p:sldLayoutId id="2147483932" r:id="rId8"/>
    <p:sldLayoutId id="2147483933" r:id="rId9"/>
    <p:sldLayoutId id="2147483934" r:id="rId10"/>
    <p:sldLayoutId id="2147483935" r:id="rId11"/>
    <p:sldLayoutId id="214748395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C6B48902-1828-44B2-84F4-DDD9FF30EA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2053" name="Content Placeholder 3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35938" y="6092825"/>
            <a:ext cx="9001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59" r:id="rId7"/>
    <p:sldLayoutId id="2147483941" r:id="rId8"/>
    <p:sldLayoutId id="2147483942" r:id="rId9"/>
    <p:sldLayoutId id="2147483943" r:id="rId10"/>
    <p:sldLayoutId id="2147483944" r:id="rId11"/>
    <p:sldLayoutId id="21474839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A0AE184C-0BFA-4441-B6E4-E109620E3B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3077" name="Picture 6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5113" y="5876925"/>
            <a:ext cx="10779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9.e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7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8.v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9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0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1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5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5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6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6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Предикторы </a:t>
            </a:r>
            <a:r>
              <a:rPr lang="en-US" dirty="0"/>
              <a:t>ACD</a:t>
            </a:r>
            <a:r>
              <a:rPr lang="ru-RU" dirty="0"/>
              <a:t>/</a:t>
            </a:r>
            <a:r>
              <a:rPr lang="en-US" dirty="0"/>
              <a:t>Percepta</a:t>
            </a:r>
            <a:r>
              <a:rPr lang="ru-RU" dirty="0"/>
              <a:t>: </a:t>
            </a:r>
            <a:br>
              <a:rPr lang="ru-RU" dirty="0"/>
            </a:br>
            <a:r>
              <a:rPr lang="ru-RU" dirty="0"/>
              <a:t>Часть </a:t>
            </a:r>
            <a:r>
              <a:rPr lang="ru-RU" dirty="0" smtClean="0"/>
              <a:t>2. </a:t>
            </a:r>
            <a:r>
              <a:rPr lang="lt-LT" dirty="0" smtClean="0"/>
              <a:t>ADME</a:t>
            </a:r>
            <a:endParaRPr lang="lt-LT" dirty="0"/>
          </a:p>
        </p:txBody>
      </p:sp>
      <p:sp>
        <p:nvSpPr>
          <p:cNvPr id="1229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dirty="0"/>
              <a:t>Кирилл </a:t>
            </a:r>
            <a:r>
              <a:rPr lang="ru-RU" sz="2400" dirty="0" smtClean="0"/>
              <a:t>Ланевский</a:t>
            </a:r>
          </a:p>
          <a:p>
            <a:pPr eaLnBrk="1" hangingPunct="1"/>
            <a:endParaRPr lang="ru-RU" sz="2400" dirty="0"/>
          </a:p>
          <a:p>
            <a:pPr eaLnBrk="1" hangingPunct="1"/>
            <a:r>
              <a:rPr lang="ru-RU" sz="1800" dirty="0" smtClean="0"/>
              <a:t>Санкт-Петербург, 15 ноября 2012 г.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Экспериментальные методы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en-US" sz="2400" i="1" dirty="0" smtClean="0"/>
              <a:t>In vivo</a:t>
            </a:r>
            <a:r>
              <a:rPr lang="en-US" sz="2400" dirty="0" smtClean="0"/>
              <a:t>:</a:t>
            </a:r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Степень абсорбции </a:t>
            </a:r>
            <a:r>
              <a:rPr lang="lt-LT" sz="2400" dirty="0" smtClean="0"/>
              <a:t>– </a:t>
            </a:r>
            <a:r>
              <a:rPr lang="en-US" sz="2400" dirty="0" smtClean="0"/>
              <a:t>%</a:t>
            </a:r>
            <a:r>
              <a:rPr lang="en-US" sz="2400" i="1" dirty="0" smtClean="0"/>
              <a:t>HIA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Проницаемость эпителия </a:t>
            </a:r>
            <a:r>
              <a:rPr lang="lt-LT" sz="2400" dirty="0" smtClean="0"/>
              <a:t>– </a:t>
            </a:r>
            <a:r>
              <a:rPr lang="lt-LT" sz="2400" i="1" dirty="0" err="1" smtClean="0"/>
              <a:t>P</a:t>
            </a:r>
            <a:r>
              <a:rPr lang="lt-LT" sz="2400" i="1" baseline="-25000" dirty="0" err="1" smtClean="0"/>
              <a:t>e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(перфузия кишечника)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en-US" sz="2400" i="1" dirty="0" smtClean="0"/>
              <a:t>In vitro</a:t>
            </a:r>
            <a:r>
              <a:rPr lang="en-US" sz="2400" dirty="0" smtClean="0"/>
              <a:t>:</a:t>
            </a:r>
          </a:p>
          <a:p>
            <a:pPr lvl="1" eaLnBrk="1" hangingPunct="1">
              <a:spcAft>
                <a:spcPts val="1000"/>
              </a:spcAft>
            </a:pPr>
            <a:r>
              <a:rPr lang="ru-RU" sz="2400" dirty="0" smtClean="0"/>
              <a:t>Проницаемость клеточных </a:t>
            </a:r>
            <a:br>
              <a:rPr lang="ru-RU" sz="2400" dirty="0" smtClean="0"/>
            </a:br>
            <a:r>
              <a:rPr lang="ru-RU" sz="2400" dirty="0" smtClean="0"/>
              <a:t>культур </a:t>
            </a:r>
            <a:r>
              <a:rPr lang="en-US" sz="2400" dirty="0" smtClean="0"/>
              <a:t>(Caco-2, MDCK, </a:t>
            </a:r>
            <a:r>
              <a:rPr lang="ru-RU" sz="2400" dirty="0" smtClean="0"/>
              <a:t>и т.п.</a:t>
            </a:r>
            <a:r>
              <a:rPr lang="en-US" sz="2400" dirty="0" smtClean="0"/>
              <a:t>)</a:t>
            </a:r>
          </a:p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</p:txBody>
      </p:sp>
      <p:graphicFrame>
        <p:nvGraphicFramePr>
          <p:cNvPr id="7174" name="Object 64"/>
          <p:cNvGraphicFramePr>
            <a:graphicFrameLocks noChangeAspect="1"/>
          </p:cNvGraphicFramePr>
          <p:nvPr/>
        </p:nvGraphicFramePr>
        <p:xfrm>
          <a:off x="6588224" y="1905000"/>
          <a:ext cx="1790700" cy="1295400"/>
        </p:xfrm>
        <a:graphic>
          <a:graphicData uri="http://schemas.openxmlformats.org/presentationml/2006/ole">
            <p:oleObj spid="_x0000_s5122" name="ChemSketch" r:id="rId3" imgW="2029968" imgH="1469136" progId="ACD.ChemSketch.20">
              <p:embed/>
            </p:oleObj>
          </a:graphicData>
        </a:graphic>
      </p:graphicFrame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861048"/>
            <a:ext cx="1703388" cy="114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Данные </a:t>
            </a:r>
            <a:r>
              <a:rPr lang="en-US" i="1" dirty="0" smtClean="0"/>
              <a:t>in vivo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/>
          <a:lstStyle/>
          <a:p>
            <a:pPr marL="3175" eaLnBrk="1" hangingPunct="1">
              <a:spcAft>
                <a:spcPts val="1000"/>
              </a:spcAft>
            </a:pPr>
            <a:r>
              <a:rPr lang="en-US" sz="2800" i="1" dirty="0" smtClean="0"/>
              <a:t>%HIA</a:t>
            </a:r>
            <a:r>
              <a:rPr lang="en-US" sz="2800" dirty="0" smtClean="0"/>
              <a:t>:</a:t>
            </a:r>
          </a:p>
          <a:p>
            <a:pPr marL="285750" lvl="1" eaLnBrk="1" hangingPunct="1">
              <a:spcAft>
                <a:spcPts val="1000"/>
              </a:spcAft>
            </a:pPr>
            <a:r>
              <a:rPr lang="ru-RU" sz="2000" dirty="0" smtClean="0"/>
              <a:t>Соотношение уринальной экскреции после перорального и внутривенного применения</a:t>
            </a:r>
            <a:endParaRPr lang="en-US" sz="2000" dirty="0" smtClean="0"/>
          </a:p>
          <a:p>
            <a:pPr marL="285750" lvl="1" eaLnBrk="1" hangingPunct="1">
              <a:spcAft>
                <a:spcPts val="2000"/>
              </a:spcAft>
            </a:pPr>
            <a:r>
              <a:rPr lang="ru-RU" sz="2000" dirty="0" smtClean="0"/>
              <a:t>Соотношение уринальной и фекальной экскреции после перорального применения</a:t>
            </a:r>
            <a:endParaRPr lang="en-US" sz="2000" dirty="0" smtClean="0"/>
          </a:p>
          <a:p>
            <a:pPr marL="3175" eaLnBrk="1" hangingPunct="1">
              <a:spcAft>
                <a:spcPts val="1000"/>
              </a:spcAft>
            </a:pPr>
            <a:r>
              <a:rPr lang="en-US" sz="2800" i="1" dirty="0" smtClean="0"/>
              <a:t>%F</a:t>
            </a:r>
            <a:r>
              <a:rPr lang="en-US" sz="2800" dirty="0" smtClean="0"/>
              <a:t>:</a:t>
            </a:r>
          </a:p>
          <a:p>
            <a:pPr marL="285750" lvl="1" eaLnBrk="1" hangingPunct="1">
              <a:spcAft>
                <a:spcPts val="1000"/>
              </a:spcAft>
            </a:pPr>
            <a:r>
              <a:rPr lang="ru-RU" sz="2000" dirty="0" smtClean="0"/>
              <a:t>Соотношение концентраций в плазме после перорального и внутривенного применения</a:t>
            </a:r>
            <a:endParaRPr lang="en-US" sz="2000" dirty="0" smtClean="0"/>
          </a:p>
        </p:txBody>
      </p:sp>
      <p:graphicFrame>
        <p:nvGraphicFramePr>
          <p:cNvPr id="24581" name="Object 57"/>
          <p:cNvGraphicFramePr>
            <a:graphicFrameLocks noChangeAspect="1"/>
          </p:cNvGraphicFramePr>
          <p:nvPr/>
        </p:nvGraphicFramePr>
        <p:xfrm>
          <a:off x="6186488" y="4267200"/>
          <a:ext cx="2119312" cy="1484313"/>
        </p:xfrm>
        <a:graphic>
          <a:graphicData uri="http://schemas.openxmlformats.org/presentationml/2006/ole">
            <p:oleObj spid="_x0000_s6146" name="ChemSketch" r:id="rId3" imgW="2045208" imgH="1432560" progId="ACD.ChemSketch.20">
              <p:embed/>
            </p:oleObj>
          </a:graphicData>
        </a:graphic>
      </p:graphicFrame>
      <p:graphicFrame>
        <p:nvGraphicFramePr>
          <p:cNvPr id="24582" name="Object 64"/>
          <p:cNvGraphicFramePr>
            <a:graphicFrameLocks noChangeAspect="1"/>
          </p:cNvGraphicFramePr>
          <p:nvPr/>
        </p:nvGraphicFramePr>
        <p:xfrm>
          <a:off x="6172200" y="2057400"/>
          <a:ext cx="2106613" cy="1524000"/>
        </p:xfrm>
        <a:graphic>
          <a:graphicData uri="http://schemas.openxmlformats.org/presentationml/2006/ole">
            <p:oleObj spid="_x0000_s6147" name="ChemSketch" r:id="rId4" imgW="2029968" imgH="1469136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Данные</a:t>
            </a:r>
            <a:r>
              <a:rPr lang="ru-RU" i="1" dirty="0" smtClean="0"/>
              <a:t> </a:t>
            </a:r>
            <a:r>
              <a:rPr lang="lt-LT" i="1" dirty="0" smtClean="0"/>
              <a:t>i</a:t>
            </a:r>
            <a:r>
              <a:rPr lang="en-US" i="1" dirty="0" smtClean="0"/>
              <a:t>n vitro</a:t>
            </a:r>
            <a:r>
              <a:rPr lang="en-US" dirty="0" smtClean="0"/>
              <a:t> (Caco-2)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Монослой клеток </a:t>
            </a:r>
            <a:r>
              <a:rPr lang="en-US" sz="2400" dirty="0" smtClean="0"/>
              <a:t>Caco-2</a:t>
            </a:r>
            <a:r>
              <a:rPr lang="ru-RU" sz="2400" dirty="0" smtClean="0"/>
              <a:t> часто используется как </a:t>
            </a:r>
            <a:r>
              <a:rPr lang="lt-LT" sz="2400" i="1" dirty="0" err="1" smtClean="0"/>
              <a:t>in</a:t>
            </a:r>
            <a:r>
              <a:rPr lang="lt-LT" sz="2400" i="1" dirty="0" smtClean="0"/>
              <a:t> </a:t>
            </a:r>
            <a:r>
              <a:rPr lang="lt-LT" sz="2400" i="1" dirty="0" err="1" smtClean="0"/>
              <a:t>vitro</a:t>
            </a:r>
            <a:r>
              <a:rPr lang="lt-LT" sz="2400" dirty="0" smtClean="0"/>
              <a:t> </a:t>
            </a:r>
            <a:r>
              <a:rPr lang="ru-RU" sz="2400" dirty="0" smtClean="0"/>
              <a:t>аналог кишечного эпителия</a:t>
            </a:r>
            <a:endParaRPr lang="en-US" sz="2400" dirty="0" smtClean="0"/>
          </a:p>
          <a:p>
            <a:pPr marL="0" indent="0" eaLnBrk="1" hangingPunct="1">
              <a:buFontTx/>
              <a:buNone/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ru-RU" sz="2400" dirty="0" smtClean="0"/>
              <a:t>Позволяет проводить эксперименты</a:t>
            </a:r>
            <a:r>
              <a:rPr lang="en-US" sz="2400" dirty="0" smtClean="0"/>
              <a:t> </a:t>
            </a:r>
            <a:r>
              <a:rPr lang="ru-RU" sz="2400" dirty="0" smtClean="0"/>
              <a:t>при различных условиях</a:t>
            </a:r>
            <a:r>
              <a:rPr lang="en-US" sz="2400" dirty="0" smtClean="0"/>
              <a:t>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0" y="4343400"/>
          <a:ext cx="4089648" cy="17477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59624"/>
                <a:gridCol w="2130024"/>
              </a:tblGrid>
              <a:tr h="52334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Параметр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Интервал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23346"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pH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4 – 8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23346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Скорость по-мешивания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0 – 1100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мин</a:t>
                      </a:r>
                      <a:r>
                        <a:rPr lang="ru-RU" sz="2000" b="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US" sz="2000" b="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marT="45729" marB="45729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66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4114800"/>
            <a:ext cx="29908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Абсорбция и проницаемость кишечного эпителия</a:t>
            </a:r>
            <a:endParaRPr lang="en-US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64704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Проницаемость напрямую связана со скоростью абсорбции</a:t>
            </a:r>
            <a:r>
              <a:rPr lang="en-US" sz="2200" dirty="0" smtClean="0"/>
              <a:t> (</a:t>
            </a:r>
            <a:r>
              <a:rPr lang="en-US" sz="2200" i="1" dirty="0" smtClean="0"/>
              <a:t>R</a:t>
            </a:r>
            <a:r>
              <a:rPr lang="en-US" sz="2200" dirty="0" smtClean="0"/>
              <a:t> – </a:t>
            </a:r>
            <a:r>
              <a:rPr lang="ru-RU" sz="2200" dirty="0" smtClean="0"/>
              <a:t>радиус тонкой кишки</a:t>
            </a:r>
            <a:r>
              <a:rPr lang="en-US" sz="2200" dirty="0" smtClean="0"/>
              <a:t>):</a:t>
            </a:r>
            <a:endParaRPr lang="ru-RU" sz="2200" dirty="0" smtClean="0"/>
          </a:p>
        </p:txBody>
      </p:sp>
      <p:graphicFrame>
        <p:nvGraphicFramePr>
          <p:cNvPr id="27653" name="Object 3"/>
          <p:cNvGraphicFramePr>
            <a:graphicFrameLocks noChangeAspect="1"/>
          </p:cNvGraphicFramePr>
          <p:nvPr/>
        </p:nvGraphicFramePr>
        <p:xfrm>
          <a:off x="5029200" y="7010400"/>
          <a:ext cx="1524000" cy="838200"/>
        </p:xfrm>
        <a:graphic>
          <a:graphicData uri="http://schemas.openxmlformats.org/presentationml/2006/ole">
            <p:oleObj spid="_x0000_s7170" name="Equation" r:id="rId3" imgW="761669" imgH="418918" progId="Equation.3">
              <p:embed/>
            </p:oleObj>
          </a:graphicData>
        </a:graphic>
      </p:graphicFrame>
      <p:graphicFrame>
        <p:nvGraphicFramePr>
          <p:cNvPr id="27654" name="Object 5"/>
          <p:cNvGraphicFramePr>
            <a:graphicFrameLocks noChangeAspect="1"/>
          </p:cNvGraphicFramePr>
          <p:nvPr/>
        </p:nvGraphicFramePr>
        <p:xfrm>
          <a:off x="304800" y="7086600"/>
          <a:ext cx="4165600" cy="533400"/>
        </p:xfrm>
        <a:graphic>
          <a:graphicData uri="http://schemas.openxmlformats.org/presentationml/2006/ole">
            <p:oleObj spid="_x0000_s7171" name="Equation" r:id="rId4" imgW="2082800" imgH="266700" progId="Equation.3">
              <p:embed/>
            </p:oleObj>
          </a:graphicData>
        </a:graphic>
      </p:graphicFrame>
      <p:grpSp>
        <p:nvGrpSpPr>
          <p:cNvPr id="2" name="Group 35"/>
          <p:cNvGrpSpPr>
            <a:grpSpLocks noChangeAspect="1"/>
          </p:cNvGrpSpPr>
          <p:nvPr/>
        </p:nvGrpSpPr>
        <p:grpSpPr bwMode="auto">
          <a:xfrm>
            <a:off x="1600200" y="2925763"/>
            <a:ext cx="1524000" cy="901700"/>
            <a:chOff x="2016" y="3312"/>
            <a:chExt cx="960" cy="568"/>
          </a:xfrm>
        </p:grpSpPr>
        <p:sp>
          <p:nvSpPr>
            <p:cNvPr id="27659" name="AutoShape 34"/>
            <p:cNvSpPr>
              <a:spLocks noChangeAspect="1" noChangeArrowheads="1" noTextEdit="1"/>
            </p:cNvSpPr>
            <p:nvPr/>
          </p:nvSpPr>
          <p:spPr bwMode="auto">
            <a:xfrm>
              <a:off x="2016" y="3312"/>
              <a:ext cx="960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7660" name="Line 36"/>
            <p:cNvSpPr>
              <a:spLocks noChangeShapeType="1"/>
            </p:cNvSpPr>
            <p:nvPr/>
          </p:nvSpPr>
          <p:spPr bwMode="auto">
            <a:xfrm>
              <a:off x="2657" y="3600"/>
              <a:ext cx="274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7661" name="Rectangle 37"/>
            <p:cNvSpPr>
              <a:spLocks noChangeArrowheads="1"/>
            </p:cNvSpPr>
            <p:nvPr/>
          </p:nvSpPr>
          <p:spPr bwMode="auto">
            <a:xfrm>
              <a:off x="2738" y="3626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 dirty="0">
                  <a:solidFill>
                    <a:srgbClr val="000000"/>
                  </a:solidFill>
                  <a:latin typeface="Times New Roman" pitchFamily="18" charset="0"/>
                </a:rPr>
                <a:t>R</a:t>
              </a:r>
              <a:endParaRPr lang="en-US" dirty="0"/>
            </a:p>
          </p:txBody>
        </p:sp>
        <p:sp>
          <p:nvSpPr>
            <p:cNvPr id="27662" name="Rectangle 38"/>
            <p:cNvSpPr>
              <a:spLocks noChangeArrowheads="1"/>
            </p:cNvSpPr>
            <p:nvPr/>
          </p:nvSpPr>
          <p:spPr bwMode="auto">
            <a:xfrm>
              <a:off x="2734" y="3331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27663" name="Rectangle 39"/>
            <p:cNvSpPr>
              <a:spLocks noChangeArrowheads="1"/>
            </p:cNvSpPr>
            <p:nvPr/>
          </p:nvSpPr>
          <p:spPr bwMode="auto">
            <a:xfrm>
              <a:off x="2093" y="3476"/>
              <a:ext cx="8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27664" name="Rectangle 40"/>
            <p:cNvSpPr>
              <a:spLocks noChangeArrowheads="1"/>
            </p:cNvSpPr>
            <p:nvPr/>
          </p:nvSpPr>
          <p:spPr bwMode="auto">
            <a:xfrm>
              <a:off x="2830" y="3451"/>
              <a:ext cx="50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lang="en-US"/>
            </a:p>
          </p:txBody>
        </p:sp>
        <p:sp>
          <p:nvSpPr>
            <p:cNvPr id="27665" name="Rectangle 41"/>
            <p:cNvSpPr>
              <a:spLocks noChangeArrowheads="1"/>
            </p:cNvSpPr>
            <p:nvPr/>
          </p:nvSpPr>
          <p:spPr bwMode="auto">
            <a:xfrm>
              <a:off x="2192" y="3596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27666" name="Rectangle 42"/>
            <p:cNvSpPr>
              <a:spLocks noChangeArrowheads="1"/>
            </p:cNvSpPr>
            <p:nvPr/>
          </p:nvSpPr>
          <p:spPr bwMode="auto">
            <a:xfrm>
              <a:off x="2582" y="3455"/>
              <a:ext cx="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Calibri" pitchFamily="34" charset="0"/>
                </a:rPr>
                <a:t>·</a:t>
              </a:r>
              <a:endParaRPr lang="en-US"/>
            </a:p>
          </p:txBody>
        </p:sp>
        <p:sp>
          <p:nvSpPr>
            <p:cNvPr id="27667" name="Rectangle 43"/>
            <p:cNvSpPr>
              <a:spLocks noChangeArrowheads="1"/>
            </p:cNvSpPr>
            <p:nvPr/>
          </p:nvSpPr>
          <p:spPr bwMode="auto">
            <a:xfrm>
              <a:off x="2315" y="345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27668" name="Rectangle 44"/>
            <p:cNvSpPr>
              <a:spLocks noChangeArrowheads="1"/>
            </p:cNvSpPr>
            <p:nvPr/>
          </p:nvSpPr>
          <p:spPr bwMode="auto">
            <a:xfrm>
              <a:off x="2465" y="3476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/>
            </a:p>
          </p:txBody>
        </p:sp>
      </p:grpSp>
      <p:sp>
        <p:nvSpPr>
          <p:cNvPr id="27657" name="TextBox 46"/>
          <p:cNvSpPr txBox="1">
            <a:spLocks noChangeArrowheads="1"/>
          </p:cNvSpPr>
          <p:nvPr/>
        </p:nvSpPr>
        <p:spPr bwMode="auto">
          <a:xfrm>
            <a:off x="1143000" y="5410200"/>
            <a:ext cx="3051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 =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– (1 + 0.54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endParaRPr 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117850"/>
            <a:ext cx="389413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67544" y="4293096"/>
            <a:ext cx="453650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Зависимость между </a:t>
            </a:r>
            <a:r>
              <a:rPr kumimoji="0" lang="lt-LT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%HIA 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и </a:t>
            </a:r>
            <a:r>
              <a:rPr kumimoji="0" lang="lt-LT" sz="22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k</a:t>
            </a:r>
            <a:r>
              <a:rPr kumimoji="0" lang="lt-LT" sz="2200" b="0" i="1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a</a:t>
            </a:r>
            <a:r>
              <a:rPr kumimoji="0" lang="lt-LT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 –</a:t>
            </a:r>
            <a:r>
              <a:rPr kumimoji="0" lang="ru-RU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 сигмоидная:</a:t>
            </a:r>
            <a:r>
              <a:rPr kumimoji="0" lang="lt-LT" sz="2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 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Абсорбция и </a:t>
            </a:r>
            <a:r>
              <a:rPr lang="en-US" dirty="0" smtClean="0"/>
              <a:t>Caco-2</a:t>
            </a:r>
            <a:r>
              <a:rPr lang="ru-RU" dirty="0" smtClean="0"/>
              <a:t> проницаемость</a:t>
            </a:r>
            <a:endParaRPr lang="en-US" dirty="0" smtClean="0"/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151" y="1772816"/>
            <a:ext cx="648569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Шкала проницаемости</a:t>
            </a:r>
            <a:endParaRPr lang="en-US" dirty="0" smtClean="0"/>
          </a:p>
        </p:txBody>
      </p:sp>
      <p:sp>
        <p:nvSpPr>
          <p:cNvPr id="9" name="Rectangle 8"/>
          <p:cNvSpPr/>
          <p:nvPr/>
        </p:nvSpPr>
        <p:spPr bwMode="auto">
          <a:xfrm>
            <a:off x="1077913" y="2349500"/>
            <a:ext cx="1096962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2209800" y="1839913"/>
            <a:ext cx="860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%HIA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2176463" y="2351088"/>
            <a:ext cx="1462087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636963" y="2351088"/>
            <a:ext cx="1098550" cy="3048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704" name="Straight Connector 10"/>
          <p:cNvCxnSpPr>
            <a:cxnSpLocks noChangeShapeType="1"/>
          </p:cNvCxnSpPr>
          <p:nvPr/>
        </p:nvCxnSpPr>
        <p:spPr bwMode="auto">
          <a:xfrm flipV="1">
            <a:off x="1077913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9705" name="Straight Connector 9"/>
          <p:cNvCxnSpPr>
            <a:cxnSpLocks noChangeShapeType="1"/>
          </p:cNvCxnSpPr>
          <p:nvPr/>
        </p:nvCxnSpPr>
        <p:spPr bwMode="auto">
          <a:xfrm flipV="1">
            <a:off x="2178050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9706" name="Straight Connector 9"/>
          <p:cNvCxnSpPr>
            <a:cxnSpLocks noChangeShapeType="1"/>
          </p:cNvCxnSpPr>
          <p:nvPr/>
        </p:nvCxnSpPr>
        <p:spPr bwMode="auto">
          <a:xfrm flipV="1">
            <a:off x="3636963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9707" name="TextBox 13"/>
          <p:cNvSpPr txBox="1">
            <a:spLocks noChangeArrowheads="1"/>
          </p:cNvSpPr>
          <p:nvPr/>
        </p:nvSpPr>
        <p:spPr bwMode="auto">
          <a:xfrm>
            <a:off x="835025" y="2797175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0%</a:t>
            </a:r>
          </a:p>
        </p:txBody>
      </p:sp>
      <p:sp>
        <p:nvSpPr>
          <p:cNvPr id="29708" name="TextBox 13"/>
          <p:cNvSpPr txBox="1">
            <a:spLocks noChangeArrowheads="1"/>
          </p:cNvSpPr>
          <p:nvPr/>
        </p:nvSpPr>
        <p:spPr bwMode="auto">
          <a:xfrm>
            <a:off x="1905000" y="2787650"/>
            <a:ext cx="64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30%</a:t>
            </a:r>
          </a:p>
        </p:txBody>
      </p:sp>
      <p:sp>
        <p:nvSpPr>
          <p:cNvPr id="29709" name="TextBox 13"/>
          <p:cNvSpPr txBox="1">
            <a:spLocks noChangeArrowheads="1"/>
          </p:cNvSpPr>
          <p:nvPr/>
        </p:nvSpPr>
        <p:spPr bwMode="auto">
          <a:xfrm>
            <a:off x="3354388" y="2786063"/>
            <a:ext cx="646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70%</a:t>
            </a:r>
          </a:p>
        </p:txBody>
      </p:sp>
      <p:sp>
        <p:nvSpPr>
          <p:cNvPr id="29710" name="TextBox 13"/>
          <p:cNvSpPr txBox="1">
            <a:spLocks noChangeArrowheads="1"/>
          </p:cNvSpPr>
          <p:nvPr/>
        </p:nvSpPr>
        <p:spPr bwMode="auto">
          <a:xfrm>
            <a:off x="4432300" y="2786063"/>
            <a:ext cx="774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100%</a:t>
            </a:r>
          </a:p>
        </p:txBody>
      </p:sp>
      <p:cxnSp>
        <p:nvCxnSpPr>
          <p:cNvPr id="29711" name="Straight Connector 9"/>
          <p:cNvCxnSpPr>
            <a:cxnSpLocks noChangeShapeType="1"/>
          </p:cNvCxnSpPr>
          <p:nvPr/>
        </p:nvCxnSpPr>
        <p:spPr bwMode="auto">
          <a:xfrm flipV="1">
            <a:off x="4735513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9712" name="TextBox 15"/>
          <p:cNvSpPr txBox="1">
            <a:spLocks noChangeArrowheads="1"/>
          </p:cNvSpPr>
          <p:nvPr/>
        </p:nvSpPr>
        <p:spPr bwMode="auto">
          <a:xfrm>
            <a:off x="813121" y="4756150"/>
            <a:ext cx="91852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Низкая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713" name="TextBox 15"/>
          <p:cNvSpPr txBox="1">
            <a:spLocks noChangeArrowheads="1"/>
          </p:cNvSpPr>
          <p:nvPr/>
        </p:nvSpPr>
        <p:spPr bwMode="auto">
          <a:xfrm>
            <a:off x="1689259" y="4770438"/>
            <a:ext cx="1010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Средняя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248400" y="2362200"/>
            <a:ext cx="457200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248400" y="2743200"/>
            <a:ext cx="457200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248400" y="3124200"/>
            <a:ext cx="457200" cy="3048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17" name="TextBox 15"/>
          <p:cNvSpPr txBox="1">
            <a:spLocks noChangeArrowheads="1"/>
          </p:cNvSpPr>
          <p:nvPr/>
        </p:nvSpPr>
        <p:spPr bwMode="auto">
          <a:xfrm>
            <a:off x="6763429" y="2328863"/>
            <a:ext cx="16970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Проблематично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718" name="TextBox 15"/>
          <p:cNvSpPr txBox="1">
            <a:spLocks noChangeArrowheads="1"/>
          </p:cNvSpPr>
          <p:nvPr/>
        </p:nvSpPr>
        <p:spPr bwMode="auto">
          <a:xfrm>
            <a:off x="6804248" y="2743200"/>
            <a:ext cx="12186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Допустимо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719" name="TextBox 15"/>
          <p:cNvSpPr txBox="1">
            <a:spLocks noChangeArrowheads="1"/>
          </p:cNvSpPr>
          <p:nvPr/>
        </p:nvSpPr>
        <p:spPr bwMode="auto">
          <a:xfrm>
            <a:off x="6796702" y="3162454"/>
            <a:ext cx="1375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Оптимально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720" name="TextBox 15"/>
          <p:cNvSpPr txBox="1">
            <a:spLocks noChangeArrowheads="1"/>
          </p:cNvSpPr>
          <p:nvPr/>
        </p:nvSpPr>
        <p:spPr bwMode="auto">
          <a:xfrm>
            <a:off x="3023739" y="4775200"/>
            <a:ext cx="10057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Высокая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1090613" y="3906838"/>
            <a:ext cx="365125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22" name="TextBox 5"/>
          <p:cNvSpPr txBox="1">
            <a:spLocks noChangeArrowheads="1"/>
          </p:cNvSpPr>
          <p:nvPr/>
        </p:nvSpPr>
        <p:spPr bwMode="auto">
          <a:xfrm>
            <a:off x="1676400" y="3397250"/>
            <a:ext cx="24994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Caco-2 </a:t>
            </a:r>
            <a:r>
              <a:rPr lang="en-US" dirty="0" err="1">
                <a:solidFill>
                  <a:srgbClr val="000000"/>
                </a:solidFill>
              </a:rPr>
              <a:t>P</a:t>
            </a:r>
            <a:r>
              <a:rPr lang="en-US" baseline="-25000" dirty="0" err="1">
                <a:solidFill>
                  <a:srgbClr val="000000"/>
                </a:solidFill>
              </a:rPr>
              <a:t>e</a:t>
            </a:r>
            <a:r>
              <a:rPr lang="en-US" dirty="0">
                <a:solidFill>
                  <a:srgbClr val="000000"/>
                </a:solidFill>
              </a:rPr>
              <a:t>, 10</a:t>
            </a:r>
            <a:r>
              <a:rPr lang="en-US" baseline="30000" dirty="0">
                <a:solidFill>
                  <a:srgbClr val="000000"/>
                </a:solidFill>
              </a:rPr>
              <a:t>-6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</a:rPr>
              <a:t>см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ru-RU" dirty="0" smtClean="0">
                <a:solidFill>
                  <a:srgbClr val="000000"/>
                </a:solidFill>
              </a:rPr>
              <a:t>сек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458913" y="3908425"/>
            <a:ext cx="1096962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2551113" y="3908425"/>
            <a:ext cx="2193925" cy="3048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9725" name="Straight Connector 10"/>
          <p:cNvCxnSpPr>
            <a:cxnSpLocks noChangeShapeType="1"/>
          </p:cNvCxnSpPr>
          <p:nvPr/>
        </p:nvCxnSpPr>
        <p:spPr bwMode="auto">
          <a:xfrm flipV="1">
            <a:off x="1090613" y="391953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9726" name="Straight Connector 9"/>
          <p:cNvCxnSpPr>
            <a:cxnSpLocks noChangeShapeType="1"/>
          </p:cNvCxnSpPr>
          <p:nvPr/>
        </p:nvCxnSpPr>
        <p:spPr bwMode="auto">
          <a:xfrm flipV="1">
            <a:off x="1458913" y="391953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29727" name="Straight Connector 9"/>
          <p:cNvCxnSpPr>
            <a:cxnSpLocks noChangeShapeType="1"/>
          </p:cNvCxnSpPr>
          <p:nvPr/>
        </p:nvCxnSpPr>
        <p:spPr bwMode="auto">
          <a:xfrm flipV="1">
            <a:off x="2546350" y="391953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9728" name="TextBox 13"/>
          <p:cNvSpPr txBox="1">
            <a:spLocks noChangeArrowheads="1"/>
          </p:cNvSpPr>
          <p:nvPr/>
        </p:nvSpPr>
        <p:spPr bwMode="auto">
          <a:xfrm>
            <a:off x="927100" y="435451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</a:t>
            </a:r>
          </a:p>
        </p:txBody>
      </p:sp>
      <p:sp>
        <p:nvSpPr>
          <p:cNvPr id="29729" name="TextBox 13"/>
          <p:cNvSpPr txBox="1">
            <a:spLocks noChangeArrowheads="1"/>
          </p:cNvSpPr>
          <p:nvPr/>
        </p:nvSpPr>
        <p:spPr bwMode="auto">
          <a:xfrm>
            <a:off x="1295400" y="43449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1</a:t>
            </a:r>
          </a:p>
        </p:txBody>
      </p:sp>
      <p:sp>
        <p:nvSpPr>
          <p:cNvPr id="29730" name="TextBox 13"/>
          <p:cNvSpPr txBox="1">
            <a:spLocks noChangeArrowheads="1"/>
          </p:cNvSpPr>
          <p:nvPr/>
        </p:nvSpPr>
        <p:spPr bwMode="auto">
          <a:xfrm>
            <a:off x="2408238" y="4343400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7</a:t>
            </a:r>
          </a:p>
        </p:txBody>
      </p:sp>
      <p:sp>
        <p:nvSpPr>
          <p:cNvPr id="29731" name="TextBox 13"/>
          <p:cNvSpPr txBox="1">
            <a:spLocks noChangeArrowheads="1"/>
          </p:cNvSpPr>
          <p:nvPr/>
        </p:nvSpPr>
        <p:spPr bwMode="auto">
          <a:xfrm>
            <a:off x="4435475" y="4343400"/>
            <a:ext cx="441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50</a:t>
            </a:r>
          </a:p>
        </p:txBody>
      </p:sp>
      <p:cxnSp>
        <p:nvCxnSpPr>
          <p:cNvPr id="29732" name="Straight Connector 9"/>
          <p:cNvCxnSpPr>
            <a:cxnSpLocks noChangeShapeType="1"/>
          </p:cNvCxnSpPr>
          <p:nvPr/>
        </p:nvCxnSpPr>
        <p:spPr bwMode="auto">
          <a:xfrm flipV="1">
            <a:off x="4738688" y="391953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48" name="Right Arrow 47"/>
          <p:cNvSpPr/>
          <p:nvPr/>
        </p:nvSpPr>
        <p:spPr bwMode="auto">
          <a:xfrm>
            <a:off x="4770438" y="3727450"/>
            <a:ext cx="609600" cy="649288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34" name="TextBox 15"/>
          <p:cNvSpPr txBox="1">
            <a:spLocks noChangeArrowheads="1"/>
          </p:cNvSpPr>
          <p:nvPr/>
        </p:nvSpPr>
        <p:spPr bwMode="auto">
          <a:xfrm>
            <a:off x="5811316" y="5181600"/>
            <a:ext cx="9027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Предел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9735" name="Straight Arrow Connector 3"/>
          <p:cNvCxnSpPr>
            <a:cxnSpLocks noChangeShapeType="1"/>
          </p:cNvCxnSpPr>
          <p:nvPr/>
        </p:nvCxnSpPr>
        <p:spPr bwMode="auto">
          <a:xfrm flipH="1" flipV="1">
            <a:off x="4770438" y="4711700"/>
            <a:ext cx="182562" cy="403225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Механизмы транспорта</a:t>
            </a:r>
            <a:endParaRPr lang="en-US" dirty="0" smtClean="0"/>
          </a:p>
        </p:txBody>
      </p:sp>
      <p:pic>
        <p:nvPicPr>
          <p:cNvPr id="3072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125663"/>
            <a:ext cx="5273675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1905000" y="1973263"/>
            <a:ext cx="1371600" cy="3048000"/>
          </a:xfrm>
          <a:prstGeom prst="rect">
            <a:avLst/>
          </a:prstGeom>
          <a:noFill/>
          <a:ln w="38100" cap="flat" cmpd="sng" algn="ctr">
            <a:solidFill>
              <a:srgbClr val="0056A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lt-L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213475" y="4038600"/>
            <a:ext cx="457200" cy="30480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448425" y="2590800"/>
            <a:ext cx="457200" cy="3048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13475" y="3649663"/>
            <a:ext cx="457200" cy="30480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6706757" y="2117725"/>
            <a:ext cx="24737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Пассивная диффузия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7020272" y="2573338"/>
            <a:ext cx="8531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Trans</a:t>
            </a:r>
            <a:r>
              <a:rPr lang="ru-RU" sz="1600" kern="0" dirty="0" smtClean="0">
                <a:solidFill>
                  <a:srgbClr val="000000"/>
                </a:solidFill>
              </a:rPr>
              <a:t>-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020272" y="2992438"/>
            <a:ext cx="7360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Para</a:t>
            </a:r>
            <a:r>
              <a:rPr lang="ru-RU" sz="1600" kern="0" dirty="0" smtClean="0">
                <a:solidFill>
                  <a:srgbClr val="000000"/>
                </a:solidFill>
              </a:rPr>
              <a:t>-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42075" y="3014663"/>
            <a:ext cx="4572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207125" y="4433888"/>
            <a:ext cx="457200" cy="304800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13475" y="2133600"/>
            <a:ext cx="457200" cy="3048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56A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6724517" y="3624263"/>
            <a:ext cx="2383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Активный транспорт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04248" y="4005263"/>
            <a:ext cx="15343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P-</a:t>
            </a:r>
            <a:r>
              <a:rPr lang="en-US" sz="1600" kern="0" dirty="0" err="1" smtClean="0">
                <a:solidFill>
                  <a:srgbClr val="000000"/>
                </a:solidFill>
              </a:rPr>
              <a:t>gp</a:t>
            </a:r>
            <a:r>
              <a:rPr lang="en-US" sz="1600" kern="0" dirty="0" smtClean="0">
                <a:solidFill>
                  <a:srgbClr val="000000"/>
                </a:solidFill>
              </a:rPr>
              <a:t> </a:t>
            </a:r>
            <a:r>
              <a:rPr lang="ru-RU" sz="1600" kern="0" dirty="0" smtClean="0">
                <a:solidFill>
                  <a:srgbClr val="000000"/>
                </a:solidFill>
              </a:rPr>
              <a:t>эффект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6841460" y="4418013"/>
            <a:ext cx="14029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Трансцитоз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Зависимость от ионизации</a:t>
            </a:r>
            <a:endParaRPr lang="en-US" dirty="0" smtClean="0"/>
          </a:p>
        </p:txBody>
      </p:sp>
      <p:pic>
        <p:nvPicPr>
          <p:cNvPr id="32772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75" y="1600200"/>
            <a:ext cx="7969250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Абсорбция и биодоступность</a:t>
            </a:r>
            <a:endParaRPr lang="en-US" dirty="0" smtClean="0"/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3925" y="1747838"/>
            <a:ext cx="7402513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Line 6"/>
          <p:cNvSpPr>
            <a:spLocks noChangeShapeType="1"/>
          </p:cNvSpPr>
          <p:nvPr/>
        </p:nvSpPr>
        <p:spPr bwMode="auto">
          <a:xfrm>
            <a:off x="6012160" y="2348880"/>
            <a:ext cx="1944688" cy="2592387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939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Активный транспорт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и</a:t>
            </a:r>
            <a:r>
              <a:rPr lang="en-US" sz="4000" dirty="0" smtClean="0"/>
              <a:t> P-</a:t>
            </a:r>
            <a:r>
              <a:rPr lang="en-US" sz="4000" dirty="0" err="1" smtClean="0"/>
              <a:t>gp</a:t>
            </a:r>
            <a:r>
              <a:rPr lang="en-US" sz="4000" dirty="0" smtClean="0"/>
              <a:t> </a:t>
            </a:r>
            <a:r>
              <a:rPr lang="ru-RU" sz="4000" dirty="0" smtClean="0"/>
              <a:t>эффект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Введение</a:t>
            </a:r>
            <a:endParaRPr 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lvl="1" eaLnBrk="1" hangingPunct="1">
              <a:spcAft>
                <a:spcPts val="1000"/>
              </a:spcAft>
            </a:pPr>
            <a:r>
              <a:rPr lang="en-US" b="1" dirty="0" smtClean="0"/>
              <a:t>A</a:t>
            </a:r>
            <a:r>
              <a:rPr lang="en-US" dirty="0" smtClean="0"/>
              <a:t>bsorption</a:t>
            </a:r>
          </a:p>
          <a:p>
            <a:pPr lvl="1" eaLnBrk="1" hangingPunct="1">
              <a:spcAft>
                <a:spcPts val="1000"/>
              </a:spcAft>
            </a:pPr>
            <a:r>
              <a:rPr lang="en-US" b="1" dirty="0" smtClean="0"/>
              <a:t>D</a:t>
            </a:r>
            <a:r>
              <a:rPr lang="en-US" dirty="0" smtClean="0"/>
              <a:t>istribution</a:t>
            </a:r>
          </a:p>
          <a:p>
            <a:pPr lvl="1" eaLnBrk="1" hangingPunct="1">
              <a:spcAft>
                <a:spcPts val="1000"/>
              </a:spcAft>
            </a:pPr>
            <a:r>
              <a:rPr lang="en-US" b="1" dirty="0" smtClean="0"/>
              <a:t>M</a:t>
            </a:r>
            <a:r>
              <a:rPr lang="en-US" dirty="0" smtClean="0"/>
              <a:t>etabolism</a:t>
            </a:r>
          </a:p>
          <a:p>
            <a:pPr lvl="1" eaLnBrk="1" hangingPunct="1">
              <a:spcAft>
                <a:spcPts val="1000"/>
              </a:spcAft>
            </a:pPr>
            <a:r>
              <a:rPr lang="en-US" b="1" dirty="0" smtClean="0"/>
              <a:t>E</a:t>
            </a:r>
            <a:r>
              <a:rPr lang="en-US" dirty="0" smtClean="0"/>
              <a:t>xcretion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11560" y="1196752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3200" b="1" dirty="0" smtClean="0">
                <a:solidFill>
                  <a:schemeClr val="tx1"/>
                </a:solidFill>
              </a:rPr>
              <a:t>ADME</a:t>
            </a:r>
            <a:r>
              <a:rPr lang="ru-RU" sz="3200" b="1" dirty="0" smtClean="0">
                <a:solidFill>
                  <a:schemeClr val="tx1"/>
                </a:solidFill>
              </a:rPr>
              <a:t> – Абсорбция, Распределение, Метаболизм, Экскреция</a:t>
            </a:r>
            <a:endParaRPr lang="en-US" sz="3200" b="1" dirty="0">
              <a:solidFill>
                <a:schemeClr val="tx1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2362200"/>
            <a:ext cx="48514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TextBox 1"/>
          <p:cNvSpPr txBox="1">
            <a:spLocks noChangeArrowheads="1"/>
          </p:cNvSpPr>
          <p:nvPr/>
        </p:nvSpPr>
        <p:spPr bwMode="auto">
          <a:xfrm>
            <a:off x="6019800" y="6096000"/>
            <a:ext cx="2638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00"/>
                </a:solidFill>
              </a:rPr>
              <a:t>Waterbeemd &amp; Testa,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Активный транспорт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lt-LT" sz="2400" dirty="0" smtClean="0"/>
              <a:t>ACD/Percepta</a:t>
            </a:r>
            <a:r>
              <a:rPr lang="ru-RU" sz="2400" dirty="0" smtClean="0"/>
              <a:t> идентифицирует следующие механизмы активного транспорта:</a:t>
            </a:r>
            <a:endParaRPr lang="lt-LT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7700" y="2464578"/>
          <a:ext cx="7848600" cy="3475686"/>
        </p:xfrm>
        <a:graphic>
          <a:graphicData uri="http://schemas.openxmlformats.org/drawingml/2006/table">
            <a:tbl>
              <a:tblPr/>
              <a:tblGrid>
                <a:gridCol w="1676400"/>
                <a:gridCol w="2362200"/>
                <a:gridCol w="3810000"/>
              </a:tblGrid>
              <a:tr h="631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Белок-носитель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Примеры субстратов</a:t>
                      </a:r>
                      <a:endParaRPr lang="lt-LT" sz="1800" b="1" dirty="0"/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Описание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31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PepT1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Цефдинир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Небольшие олигопептиды, бета-лактамы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ASBT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Таурохолат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Желчные кислоты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MCT1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Салициловая кислота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Небольшие монокарбоксикислоты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2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SGLT1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Глюкоза, галактоза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Моносахариды и их производные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10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Amino-acid carriers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L-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аргинин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b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L-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фенилаланин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L-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аминокислоты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4238" y="1541463"/>
            <a:ext cx="4221162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P-</a:t>
            </a:r>
            <a:r>
              <a:rPr lang="lt-LT" dirty="0" err="1" smtClean="0"/>
              <a:t>gp</a:t>
            </a:r>
            <a:endParaRPr lang="en-US" dirty="0" smtClean="0"/>
          </a:p>
        </p:txBody>
      </p:sp>
      <p:sp>
        <p:nvSpPr>
          <p:cNvPr id="41990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4618856" cy="2260848"/>
          </a:xfrm>
        </p:spPr>
        <p:txBody>
          <a:bodyPr/>
          <a:lstStyle/>
          <a:p>
            <a:pPr marL="342900" lvl="1" indent="-342900">
              <a:spcAft>
                <a:spcPts val="1500"/>
              </a:spcAft>
              <a:buFont typeface="Arial" pitchFamily="34" charset="0"/>
              <a:buChar char="•"/>
            </a:pPr>
            <a:r>
              <a:rPr lang="ru-RU" sz="2400" dirty="0" smtClean="0">
                <a:cs typeface="ＭＳ Ｐゴシック" pitchFamily="-107" charset="-128"/>
              </a:rPr>
              <a:t>Гликопротеин </a:t>
            </a:r>
            <a:r>
              <a:rPr lang="en-US" sz="2400" dirty="0" smtClean="0">
                <a:cs typeface="ＭＳ Ｐゴシック" pitchFamily="-107" charset="-128"/>
              </a:rPr>
              <a:t>P (P-</a:t>
            </a:r>
            <a:r>
              <a:rPr lang="en-US" sz="2400" dirty="0" err="1" smtClean="0">
                <a:cs typeface="ＭＳ Ｐゴシック" pitchFamily="-107" charset="-128"/>
              </a:rPr>
              <a:t>gp</a:t>
            </a:r>
            <a:r>
              <a:rPr lang="en-US" sz="2400" dirty="0" smtClean="0">
                <a:cs typeface="ＭＳ Ｐゴシック" pitchFamily="-107" charset="-128"/>
              </a:rPr>
              <a:t>) </a:t>
            </a:r>
            <a:r>
              <a:rPr lang="ru-RU" sz="2400" dirty="0" smtClean="0">
                <a:cs typeface="ＭＳ Ｐゴシック" pitchFamily="-107" charset="-128"/>
              </a:rPr>
              <a:t>– мембранный белок, </a:t>
            </a:r>
            <a:br>
              <a:rPr lang="ru-RU" sz="2400" dirty="0" smtClean="0">
                <a:cs typeface="ＭＳ Ｐゴシック" pitchFamily="-107" charset="-128"/>
              </a:rPr>
            </a:br>
            <a:r>
              <a:rPr lang="ru-RU" sz="2400" dirty="0" smtClean="0">
                <a:cs typeface="ＭＳ Ｐゴシック" pitchFamily="-107" charset="-128"/>
              </a:rPr>
              <a:t>член суперсемьи </a:t>
            </a:r>
            <a:r>
              <a:rPr lang="en-US" sz="2400" dirty="0" smtClean="0">
                <a:cs typeface="ＭＳ Ｐゴシック" pitchFamily="-107" charset="-128"/>
              </a:rPr>
              <a:t>ABC</a:t>
            </a:r>
            <a:r>
              <a:rPr lang="ru-RU" sz="2400" dirty="0" smtClean="0">
                <a:cs typeface="ＭＳ Ｐゴシック" pitchFamily="-107" charset="-128"/>
              </a:rPr>
              <a:t>, ответственный за вынос ксенобиотиков из клеток многих типов</a:t>
            </a:r>
            <a:endParaRPr lang="en-US" sz="2400" dirty="0" smtClean="0">
              <a:cs typeface="ＭＳ Ｐゴシック" pitchFamily="-107" charset="-128"/>
            </a:endParaRPr>
          </a:p>
          <a:p>
            <a:pPr marL="342900" lvl="1" indent="-342900">
              <a:buFontTx/>
              <a:buBlip>
                <a:blip r:embed="rId3"/>
              </a:buBlip>
            </a:pPr>
            <a:endParaRPr lang="en-US" sz="2400" dirty="0" smtClean="0">
              <a:cs typeface="ＭＳ Ｐゴシック" pitchFamily="-107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761038" y="1981200"/>
            <a:ext cx="1143000" cy="1524000"/>
          </a:xfrm>
          <a:prstGeom prst="rect">
            <a:avLst/>
          </a:prstGeom>
          <a:noFill/>
          <a:ln w="38100" cap="flat" cmpd="sng" algn="ctr">
            <a:solidFill>
              <a:srgbClr val="0056A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lt-L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457200" y="4149081"/>
            <a:ext cx="77872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1" indent="-342900" eaLnBrk="0" hangingPunct="0">
              <a:spcBef>
                <a:spcPct val="20000"/>
              </a:spcBef>
              <a:spcAft>
                <a:spcPts val="1500"/>
              </a:spcAft>
              <a:buFont typeface="Arial" pitchFamily="34" charset="0"/>
              <a:buChar char="•"/>
            </a:pPr>
            <a:r>
              <a:rPr lang="en-US" sz="2400" dirty="0" smtClean="0">
                <a:cs typeface="ＭＳ Ｐゴシック" pitchFamily="-107" charset="-128"/>
              </a:rPr>
              <a:t>P-</a:t>
            </a:r>
            <a:r>
              <a:rPr lang="en-US" sz="2400" dirty="0" err="1" smtClean="0">
                <a:cs typeface="ＭＳ Ｐゴシック" pitchFamily="-107" charset="-128"/>
              </a:rPr>
              <a:t>gp</a:t>
            </a:r>
            <a:r>
              <a:rPr lang="en-US" sz="2400" dirty="0" smtClean="0">
                <a:cs typeface="ＭＳ Ｐゴシック" pitchFamily="-107" charset="-128"/>
              </a:rPr>
              <a:t> </a:t>
            </a:r>
            <a:r>
              <a:rPr lang="ru-RU" sz="2400" dirty="0" smtClean="0">
                <a:cs typeface="ＭＳ Ｐゴシック" pitchFamily="-107" charset="-128"/>
              </a:rPr>
              <a:t>э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ффект проявляется в абсорбции, распределении по тканям, экскреции</a:t>
            </a:r>
          </a:p>
          <a:p>
            <a:pPr marL="342900" lvl="1" indent="-342900" eaLnBrk="0" hangingPunct="0">
              <a:spcBef>
                <a:spcPct val="20000"/>
              </a:spcBef>
              <a:spcAft>
                <a:spcPts val="1500"/>
              </a:spcAft>
              <a:buFont typeface="Arial" pitchFamily="34" charset="0"/>
              <a:buChar char="•"/>
            </a:pPr>
            <a:r>
              <a:rPr lang="en-US" sz="2400" kern="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P-</a:t>
            </a:r>
            <a:r>
              <a:rPr lang="en-US" sz="2400" kern="0" dirty="0" err="1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gp</a:t>
            </a:r>
            <a:r>
              <a:rPr lang="ru-RU" sz="2400" kern="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 свойственна «нечёткая специфика» - его субстраты - множество структурно различных  молекул</a:t>
            </a: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5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  <a:p>
            <a:pPr marL="342900" marR="0" lvl="1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</a:t>
            </a:r>
            <a:r>
              <a:rPr lang="lt-LT" dirty="0" err="1" smtClean="0"/>
              <a:t>gp</a:t>
            </a:r>
            <a:r>
              <a:rPr lang="ru-RU" dirty="0" smtClean="0"/>
              <a:t> специфичность 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en-US" dirty="0" smtClean="0"/>
              <a:t>ACD/Percepta</a:t>
            </a:r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Субстраты</a:t>
            </a:r>
            <a:endParaRPr lang="lt-LT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Экспертная </a:t>
            </a:r>
            <a:r>
              <a:rPr lang="ru-RU" dirty="0" smtClean="0"/>
              <a:t>классификация</a:t>
            </a:r>
          </a:p>
          <a:p>
            <a:r>
              <a:rPr lang="ru-RU" dirty="0" smtClean="0"/>
              <a:t>Статистические </a:t>
            </a:r>
            <a:r>
              <a:rPr lang="lt-LT" dirty="0" smtClean="0"/>
              <a:t>GALAS-</a:t>
            </a:r>
            <a:r>
              <a:rPr lang="ru-RU" dirty="0" smtClean="0"/>
              <a:t>модели:</a:t>
            </a:r>
          </a:p>
          <a:p>
            <a:pPr lvl="1"/>
            <a:r>
              <a:rPr lang="ru-RU" dirty="0" smtClean="0"/>
              <a:t>Вероятность </a:t>
            </a:r>
            <a:r>
              <a:rPr lang="lt-LT" dirty="0" smtClean="0"/>
              <a:t>P-</a:t>
            </a:r>
            <a:r>
              <a:rPr lang="lt-LT" dirty="0" err="1" smtClean="0"/>
              <a:t>gp</a:t>
            </a:r>
            <a:r>
              <a:rPr lang="lt-LT" dirty="0" smtClean="0"/>
              <a:t> </a:t>
            </a:r>
            <a:r>
              <a:rPr lang="ru-RU" dirty="0" smtClean="0"/>
              <a:t>эффекта</a:t>
            </a:r>
          </a:p>
          <a:p>
            <a:pPr lvl="1"/>
            <a:r>
              <a:rPr lang="ru-RU" dirty="0" smtClean="0"/>
              <a:t>Вероятность значительного </a:t>
            </a:r>
            <a:r>
              <a:rPr lang="lt-LT" dirty="0" smtClean="0"/>
              <a:t>P-</a:t>
            </a:r>
            <a:r>
              <a:rPr lang="lt-LT" dirty="0" err="1" smtClean="0"/>
              <a:t>gp</a:t>
            </a:r>
            <a:r>
              <a:rPr lang="lt-LT" dirty="0" smtClean="0"/>
              <a:t> </a:t>
            </a:r>
            <a:r>
              <a:rPr lang="ru-RU" dirty="0" smtClean="0"/>
              <a:t>эффекта </a:t>
            </a:r>
            <a:r>
              <a:rPr lang="lt-LT" i="1" dirty="0" err="1" smtClean="0"/>
              <a:t>in</a:t>
            </a:r>
            <a:r>
              <a:rPr lang="lt-LT" i="1" dirty="0" smtClean="0"/>
              <a:t> </a:t>
            </a:r>
            <a:r>
              <a:rPr lang="lt-LT" i="1" dirty="0" err="1" smtClean="0"/>
              <a:t>vivo</a:t>
            </a:r>
            <a:endParaRPr lang="lt-LT" i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Ингибиторы</a:t>
            </a:r>
            <a:endParaRPr lang="lt-L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Экспертная </a:t>
            </a:r>
            <a:r>
              <a:rPr lang="ru-RU" dirty="0" smtClean="0"/>
              <a:t>классификация</a:t>
            </a:r>
          </a:p>
          <a:p>
            <a:r>
              <a:rPr lang="ru-RU" dirty="0" smtClean="0"/>
              <a:t>Статистические </a:t>
            </a:r>
            <a:r>
              <a:rPr lang="lt-LT" dirty="0" smtClean="0"/>
              <a:t>GALAS-</a:t>
            </a:r>
            <a:r>
              <a:rPr lang="ru-RU" dirty="0" smtClean="0"/>
              <a:t>модели:</a:t>
            </a:r>
          </a:p>
          <a:p>
            <a:pPr lvl="1"/>
            <a:r>
              <a:rPr lang="ru-RU" dirty="0" smtClean="0"/>
              <a:t>Вероятность ингибиции</a:t>
            </a:r>
          </a:p>
          <a:p>
            <a:pPr lvl="1"/>
            <a:r>
              <a:rPr lang="ru-RU" dirty="0" smtClean="0"/>
              <a:t>Вероятность сильной ингибиции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lt-LT" i="1" dirty="0" err="1" smtClean="0"/>
              <a:t>K</a:t>
            </a:r>
            <a:r>
              <a:rPr lang="lt-LT" i="1" baseline="-25000" dirty="0" err="1" smtClean="0"/>
              <a:t>i</a:t>
            </a:r>
            <a:r>
              <a:rPr lang="lt-LT" dirty="0" smtClean="0"/>
              <a:t> &lt; 1 </a:t>
            </a:r>
            <a:r>
              <a:rPr lang="ru-RU" dirty="0" smtClean="0"/>
              <a:t>мкМ)</a:t>
            </a:r>
            <a:endParaRPr lang="lt-LT" dirty="0" smtClean="0"/>
          </a:p>
          <a:p>
            <a:endParaRPr lang="lt-L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Физикохимические правила</a:t>
            </a:r>
            <a:endParaRPr lang="lt-LT" dirty="0"/>
          </a:p>
        </p:txBody>
      </p:sp>
      <p:pic>
        <p:nvPicPr>
          <p:cNvPr id="9" name="Picture 38" descr="classification1"/>
          <p:cNvPicPr>
            <a:picLocks noChangeAspect="1" noChangeArrowheads="1"/>
          </p:cNvPicPr>
          <p:nvPr/>
        </p:nvPicPr>
        <p:blipFill>
          <a:blip r:embed="rId2" cstate="print"/>
          <a:srcRect t="56673"/>
          <a:stretch>
            <a:fillRect/>
          </a:stretch>
        </p:blipFill>
        <p:spPr bwMode="auto">
          <a:xfrm>
            <a:off x="1979712" y="1844824"/>
            <a:ext cx="5314950" cy="297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46"/>
          <p:cNvSpPr txBox="1">
            <a:spLocks noChangeArrowheads="1"/>
          </p:cNvSpPr>
          <p:nvPr/>
        </p:nvSpPr>
        <p:spPr bwMode="auto">
          <a:xfrm>
            <a:off x="3086323" y="4697884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1.7</a:t>
            </a:r>
            <a:endParaRPr lang="en-GB">
              <a:latin typeface="Arial" pitchFamily="34" charset="0"/>
            </a:endParaRPr>
          </a:p>
        </p:txBody>
      </p:sp>
      <p:sp>
        <p:nvSpPr>
          <p:cNvPr id="11" name="Text Box 47"/>
          <p:cNvSpPr txBox="1">
            <a:spLocks noChangeArrowheads="1"/>
          </p:cNvSpPr>
          <p:nvPr/>
        </p:nvSpPr>
        <p:spPr bwMode="auto">
          <a:xfrm>
            <a:off x="5719985" y="4697884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3.5</a:t>
            </a:r>
            <a:endParaRPr lang="en-GB">
              <a:latin typeface="Arial" pitchFamily="34" charset="0"/>
            </a:endParaRPr>
          </a:p>
        </p:txBody>
      </p:sp>
      <p:sp>
        <p:nvSpPr>
          <p:cNvPr id="12" name="Text Box 48"/>
          <p:cNvSpPr txBox="1">
            <a:spLocks noChangeArrowheads="1"/>
          </p:cNvSpPr>
          <p:nvPr/>
        </p:nvSpPr>
        <p:spPr bwMode="auto">
          <a:xfrm rot="10800000">
            <a:off x="1584548" y="3092921"/>
            <a:ext cx="549275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en-US" dirty="0">
                <a:latin typeface="Arial" pitchFamily="34" charset="0"/>
              </a:rPr>
              <a:t>400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3" name="Text Box 49"/>
          <p:cNvSpPr txBox="1">
            <a:spLocks noChangeArrowheads="1"/>
          </p:cNvSpPr>
          <p:nvPr/>
        </p:nvSpPr>
        <p:spPr bwMode="auto">
          <a:xfrm rot="10800000">
            <a:off x="1020340" y="2772246"/>
            <a:ext cx="46166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r>
              <a:rPr lang="en-US" dirty="0" smtClean="0">
                <a:latin typeface="Arial" pitchFamily="34" charset="0"/>
              </a:rPr>
              <a:t>MW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2294160" y="5159846"/>
            <a:ext cx="19364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Aft>
                <a:spcPts val="650"/>
              </a:spcAft>
            </a:pPr>
            <a:r>
              <a:rPr lang="en-GB" dirty="0" smtClean="0">
                <a:latin typeface="Arial" pitchFamily="34" charset="0"/>
              </a:rPr>
              <a:t>H-</a:t>
            </a:r>
            <a:r>
              <a:rPr lang="ru-RU" dirty="0" smtClean="0">
                <a:latin typeface="Arial" pitchFamily="34" charset="0"/>
              </a:rPr>
              <a:t>Акцепторы</a:t>
            </a:r>
            <a:r>
              <a:rPr lang="en-GB" dirty="0" smtClean="0">
                <a:latin typeface="Arial" pitchFamily="34" charset="0"/>
              </a:rPr>
              <a:t> </a:t>
            </a:r>
            <a:r>
              <a:rPr lang="en-GB" dirty="0">
                <a:latin typeface="Arial" pitchFamily="34" charset="0"/>
              </a:rPr>
              <a:t>(</a:t>
            </a:r>
            <a:r>
              <a:rPr lang="en-GB" dirty="0">
                <a:latin typeface="Symbol" pitchFamily="18" charset="2"/>
              </a:rPr>
              <a:t>b</a:t>
            </a:r>
            <a:r>
              <a:rPr lang="en-GB" dirty="0">
                <a:latin typeface="Arial" pitchFamily="34" charset="0"/>
              </a:rPr>
              <a:t>)</a:t>
            </a:r>
          </a:p>
        </p:txBody>
      </p:sp>
      <p:sp>
        <p:nvSpPr>
          <p:cNvPr id="15" name="Text Box 54"/>
          <p:cNvSpPr txBox="1">
            <a:spLocks noChangeArrowheads="1"/>
          </p:cNvSpPr>
          <p:nvPr/>
        </p:nvSpPr>
        <p:spPr bwMode="auto">
          <a:xfrm>
            <a:off x="5570760" y="5159846"/>
            <a:ext cx="1233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>
                <a:latin typeface="Arial" pitchFamily="34" charset="0"/>
              </a:rPr>
              <a:t>Log P</a:t>
            </a:r>
            <a:endParaRPr lang="en-GB">
              <a:latin typeface="Arial" pitchFamily="34" charset="0"/>
            </a:endParaRPr>
          </a:p>
        </p:txBody>
      </p:sp>
      <p:sp>
        <p:nvSpPr>
          <p:cNvPr id="16" name="Text Box 59"/>
          <p:cNvSpPr txBox="1">
            <a:spLocks noChangeArrowheads="1"/>
          </p:cNvSpPr>
          <p:nvPr/>
        </p:nvSpPr>
        <p:spPr bwMode="auto">
          <a:xfrm>
            <a:off x="2548160" y="2238846"/>
            <a:ext cx="5572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latin typeface="Arial" pitchFamily="34" charset="0"/>
              </a:rPr>
              <a:t>?</a:t>
            </a:r>
          </a:p>
        </p:txBody>
      </p:sp>
      <p:sp>
        <p:nvSpPr>
          <p:cNvPr id="17" name="Text Box 60"/>
          <p:cNvSpPr txBox="1">
            <a:spLocks noChangeArrowheads="1"/>
          </p:cNvSpPr>
          <p:nvPr/>
        </p:nvSpPr>
        <p:spPr bwMode="auto">
          <a:xfrm>
            <a:off x="3634010" y="3469159"/>
            <a:ext cx="557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latin typeface="Arial" pitchFamily="34" charset="0"/>
              </a:rPr>
              <a:t>?</a:t>
            </a:r>
          </a:p>
        </p:txBody>
      </p:sp>
      <p:sp>
        <p:nvSpPr>
          <p:cNvPr id="18" name="Text Box 61"/>
          <p:cNvSpPr txBox="1">
            <a:spLocks noChangeArrowheads="1"/>
          </p:cNvSpPr>
          <p:nvPr/>
        </p:nvSpPr>
        <p:spPr bwMode="auto">
          <a:xfrm>
            <a:off x="5215160" y="2238846"/>
            <a:ext cx="557213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latin typeface="Arial" pitchFamily="34" charset="0"/>
              </a:rPr>
              <a:t>?</a:t>
            </a:r>
          </a:p>
        </p:txBody>
      </p:sp>
      <p:sp>
        <p:nvSpPr>
          <p:cNvPr id="19" name="Text Box 62"/>
          <p:cNvSpPr txBox="1">
            <a:spLocks noChangeArrowheads="1"/>
          </p:cNvSpPr>
          <p:nvPr/>
        </p:nvSpPr>
        <p:spPr bwMode="auto">
          <a:xfrm>
            <a:off x="6224810" y="3469159"/>
            <a:ext cx="5572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800" b="1" dirty="0">
                <a:latin typeface="Arial" pitchFamily="34" charset="0"/>
              </a:rPr>
              <a:t>?</a:t>
            </a:r>
          </a:p>
        </p:txBody>
      </p:sp>
      <p:sp>
        <p:nvSpPr>
          <p:cNvPr id="20" name="Text Box 63"/>
          <p:cNvSpPr txBox="1">
            <a:spLocks noChangeArrowheads="1"/>
          </p:cNvSpPr>
          <p:nvPr/>
        </p:nvSpPr>
        <p:spPr bwMode="auto">
          <a:xfrm>
            <a:off x="5448670" y="5617046"/>
            <a:ext cx="105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FF6600"/>
                </a:solidFill>
                <a:latin typeface="Arial" pitchFamily="34" charset="0"/>
              </a:rPr>
              <a:t>&gt; 80%</a:t>
            </a:r>
            <a:endParaRPr lang="en-GB">
              <a:solidFill>
                <a:srgbClr val="FF6600"/>
              </a:solidFill>
            </a:endParaRPr>
          </a:p>
        </p:txBody>
      </p:sp>
      <p:pic>
        <p:nvPicPr>
          <p:cNvPr id="21" name="Picture 64" descr="clas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3670" y="5617046"/>
            <a:ext cx="450850" cy="476250"/>
          </a:xfrm>
          <a:prstGeom prst="rect">
            <a:avLst/>
          </a:prstGeom>
          <a:noFill/>
        </p:spPr>
      </p:pic>
      <p:pic>
        <p:nvPicPr>
          <p:cNvPr id="22" name="Picture 65" descr="class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56295" y="5617046"/>
            <a:ext cx="450850" cy="476250"/>
          </a:xfrm>
          <a:prstGeom prst="rect">
            <a:avLst/>
          </a:prstGeom>
          <a:noFill/>
        </p:spPr>
      </p:pic>
      <p:sp>
        <p:nvSpPr>
          <p:cNvPr id="23" name="Text Box 66"/>
          <p:cNvSpPr txBox="1">
            <a:spLocks noChangeArrowheads="1"/>
          </p:cNvSpPr>
          <p:nvPr/>
        </p:nvSpPr>
        <p:spPr bwMode="auto">
          <a:xfrm>
            <a:off x="3584945" y="5617046"/>
            <a:ext cx="105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66CC"/>
                </a:solidFill>
                <a:latin typeface="Arial" pitchFamily="34" charset="0"/>
              </a:rPr>
              <a:t>&lt; 20%</a:t>
            </a:r>
            <a:endParaRPr lang="en-GB">
              <a:solidFill>
                <a:srgbClr val="0066CC"/>
              </a:solidFill>
            </a:endParaRPr>
          </a:p>
        </p:txBody>
      </p:sp>
      <p:sp>
        <p:nvSpPr>
          <p:cNvPr id="24" name="Text Box 55"/>
          <p:cNvSpPr txBox="1">
            <a:spLocks noChangeArrowheads="1"/>
          </p:cNvSpPr>
          <p:nvPr/>
        </p:nvSpPr>
        <p:spPr bwMode="auto">
          <a:xfrm>
            <a:off x="2411760" y="1556792"/>
            <a:ext cx="15185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</a:rPr>
              <a:t>Субстраты</a:t>
            </a:r>
            <a:r>
              <a:rPr lang="en-GB" b="1" dirty="0" smtClean="0">
                <a:latin typeface="Arial" pitchFamily="34" charset="0"/>
              </a:rPr>
              <a:t>:</a:t>
            </a:r>
            <a:endParaRPr lang="en-GB" dirty="0"/>
          </a:p>
        </p:txBody>
      </p:sp>
      <p:sp>
        <p:nvSpPr>
          <p:cNvPr id="25" name="Text Box 56"/>
          <p:cNvSpPr txBox="1">
            <a:spLocks noChangeArrowheads="1"/>
          </p:cNvSpPr>
          <p:nvPr/>
        </p:nvSpPr>
        <p:spPr bwMode="auto">
          <a:xfrm>
            <a:off x="5135910" y="1556792"/>
            <a:ext cx="16820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" pitchFamily="34" charset="0"/>
              </a:rPr>
              <a:t>Ингибиторы</a:t>
            </a:r>
            <a:r>
              <a:rPr lang="en-GB" b="1" dirty="0" smtClean="0">
                <a:latin typeface="Arial" pitchFamily="34" charset="0"/>
              </a:rPr>
              <a:t>:</a:t>
            </a:r>
            <a:endParaRPr lang="en-GB" b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Субстраты </a:t>
            </a:r>
            <a:r>
              <a:rPr lang="lt-LT" dirty="0" smtClean="0"/>
              <a:t>P-</a:t>
            </a:r>
            <a:r>
              <a:rPr lang="lt-LT" dirty="0" err="1" smtClean="0"/>
              <a:t>gp</a:t>
            </a:r>
            <a:endParaRPr lang="en-US" dirty="0" smtClean="0"/>
          </a:p>
        </p:txBody>
      </p:sp>
      <p:sp>
        <p:nvSpPr>
          <p:cNvPr id="35844" name="Content Placeholder 1"/>
          <p:cNvSpPr>
            <a:spLocks noGrp="1"/>
          </p:cNvSpPr>
          <p:nvPr>
            <p:ph sz="half" idx="4294967295"/>
          </p:nvPr>
        </p:nvSpPr>
        <p:spPr>
          <a:xfrm>
            <a:off x="395536" y="2062514"/>
            <a:ext cx="3886200" cy="2778125"/>
          </a:xfrm>
        </p:spPr>
        <p:txBody>
          <a:bodyPr/>
          <a:lstStyle/>
          <a:p>
            <a:pPr>
              <a:defRPr/>
            </a:pPr>
            <a:r>
              <a:rPr lang="ru-RU" sz="2400" dirty="0" smtClean="0"/>
              <a:t>Молекулы большого размера с хорошим </a:t>
            </a:r>
            <a:br>
              <a:rPr lang="ru-RU" sz="2400" dirty="0" smtClean="0"/>
            </a:br>
            <a:r>
              <a:rPr lang="ru-RU" sz="2400" dirty="0" smtClean="0"/>
              <a:t>Н-акцепторным потенциалом</a:t>
            </a:r>
            <a:endParaRPr lang="en-US" sz="2400" dirty="0" smtClean="0"/>
          </a:p>
          <a:p>
            <a:pPr>
              <a:defRPr/>
            </a:pPr>
            <a:endParaRPr lang="en-US" sz="2400" dirty="0" smtClean="0"/>
          </a:p>
          <a:p>
            <a:pPr>
              <a:defRPr/>
            </a:pPr>
            <a:r>
              <a:rPr lang="ru-RU" sz="2400" dirty="0" smtClean="0"/>
              <a:t>Четвертичные амины</a:t>
            </a:r>
            <a:endParaRPr lang="en-US" sz="2400" dirty="0" smtClean="0"/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  <p:graphicFrame>
        <p:nvGraphicFramePr>
          <p:cNvPr id="36870" name="Object 1"/>
          <p:cNvGraphicFramePr>
            <a:graphicFrameLocks noChangeAspect="1"/>
          </p:cNvGraphicFramePr>
          <p:nvPr/>
        </p:nvGraphicFramePr>
        <p:xfrm>
          <a:off x="5213350" y="1961906"/>
          <a:ext cx="2254250" cy="1790700"/>
        </p:xfrm>
        <a:graphic>
          <a:graphicData uri="http://schemas.openxmlformats.org/presentationml/2006/ole">
            <p:oleObj spid="_x0000_s12290" name="ChemSketch" r:id="rId3" imgW="3496056" imgH="2776728" progId="ACD.ChemSketch.20">
              <p:embed/>
            </p:oleObj>
          </a:graphicData>
        </a:graphic>
      </p:graphicFrame>
      <p:sp>
        <p:nvSpPr>
          <p:cNvPr id="36871" name="TextBox 21"/>
          <p:cNvSpPr txBox="1">
            <a:spLocks noChangeArrowheads="1"/>
          </p:cNvSpPr>
          <p:nvPr/>
        </p:nvSpPr>
        <p:spPr bwMode="auto">
          <a:xfrm>
            <a:off x="7714268" y="2419106"/>
            <a:ext cx="11751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Паклитаксель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6872" name="TextBox 21"/>
          <p:cNvSpPr txBox="1">
            <a:spLocks noChangeArrowheads="1"/>
          </p:cNvSpPr>
          <p:nvPr/>
        </p:nvSpPr>
        <p:spPr bwMode="auto">
          <a:xfrm>
            <a:off x="7785100" y="2754069"/>
            <a:ext cx="103346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i="1">
                <a:solidFill>
                  <a:srgbClr val="000000"/>
                </a:solidFill>
              </a:rPr>
              <a:t>MW</a:t>
            </a:r>
            <a:r>
              <a:rPr lang="en-US" sz="1200">
                <a:solidFill>
                  <a:srgbClr val="000000"/>
                </a:solidFill>
              </a:rPr>
              <a:t> &gt; 550</a:t>
            </a:r>
          </a:p>
          <a:p>
            <a:pPr algn="ctr"/>
            <a:r>
              <a:rPr lang="en-US" sz="1200" b="1" i="1">
                <a:solidFill>
                  <a:srgbClr val="000000"/>
                </a:solidFill>
              </a:rPr>
              <a:t>β</a:t>
            </a:r>
            <a:r>
              <a:rPr lang="en-US" sz="1200" b="1" i="1" baseline="-25000">
                <a:solidFill>
                  <a:srgbClr val="000000"/>
                </a:solidFill>
              </a:rPr>
              <a:t>2</a:t>
            </a:r>
            <a:r>
              <a:rPr lang="en-US" sz="1200" b="1" i="1" baseline="30000">
                <a:solidFill>
                  <a:srgbClr val="000000"/>
                </a:solidFill>
              </a:rPr>
              <a:t>H</a:t>
            </a:r>
            <a:r>
              <a:rPr lang="en-US" sz="1200">
                <a:solidFill>
                  <a:srgbClr val="000000"/>
                </a:solidFill>
              </a:rPr>
              <a:t> &gt; 1.7</a:t>
            </a:r>
          </a:p>
          <a:p>
            <a:pPr algn="ctr"/>
            <a:endParaRPr lang="en-US" sz="1200">
              <a:solidFill>
                <a:srgbClr val="000000"/>
              </a:solidFill>
            </a:endParaRPr>
          </a:p>
          <a:p>
            <a:pPr algn="ctr"/>
            <a:r>
              <a:rPr lang="en-US" sz="1200" b="1">
                <a:solidFill>
                  <a:srgbClr val="000000"/>
                </a:solidFill>
              </a:rPr>
              <a:t>S</a:t>
            </a:r>
            <a:r>
              <a:rPr lang="en-US" sz="1200" b="1" baseline="-25000">
                <a:solidFill>
                  <a:srgbClr val="000000"/>
                </a:solidFill>
              </a:rPr>
              <a:t>pgp</a:t>
            </a:r>
            <a:r>
              <a:rPr lang="en-US" sz="1200">
                <a:solidFill>
                  <a:srgbClr val="000000"/>
                </a:solidFill>
              </a:rPr>
              <a:t> = 1</a:t>
            </a:r>
          </a:p>
        </p:txBody>
      </p:sp>
      <p:graphicFrame>
        <p:nvGraphicFramePr>
          <p:cNvPr id="36873" name="Object 5"/>
          <p:cNvGraphicFramePr>
            <a:graphicFrameLocks noChangeAspect="1"/>
          </p:cNvGraphicFramePr>
          <p:nvPr/>
        </p:nvGraphicFramePr>
        <p:xfrm>
          <a:off x="4641850" y="3701806"/>
          <a:ext cx="2133600" cy="1527175"/>
        </p:xfrm>
        <a:graphic>
          <a:graphicData uri="http://schemas.openxmlformats.org/presentationml/2006/ole">
            <p:oleObj spid="_x0000_s12291" name="ChemSketch" r:id="rId4" imgW="2801112" imgH="2005584" progId="ACD.ChemSketch.20">
              <p:embed/>
            </p:oleObj>
          </a:graphicData>
        </a:graphic>
      </p:graphicFrame>
      <p:sp>
        <p:nvSpPr>
          <p:cNvPr id="36874" name="TextBox 21"/>
          <p:cNvSpPr txBox="1">
            <a:spLocks noChangeArrowheads="1"/>
          </p:cNvSpPr>
          <p:nvPr/>
        </p:nvSpPr>
        <p:spPr bwMode="auto">
          <a:xfrm>
            <a:off x="7173558" y="4247906"/>
            <a:ext cx="103893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Векурониум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6875" name="TextBox 21"/>
          <p:cNvSpPr txBox="1">
            <a:spLocks noChangeArrowheads="1"/>
          </p:cNvSpPr>
          <p:nvPr/>
        </p:nvSpPr>
        <p:spPr bwMode="auto">
          <a:xfrm>
            <a:off x="6863377" y="4582869"/>
            <a:ext cx="16593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Ковалентный катион</a:t>
            </a:r>
            <a:endParaRPr lang="en-US" sz="1200" dirty="0">
              <a:solidFill>
                <a:srgbClr val="000000"/>
              </a:solidFill>
            </a:endParaRPr>
          </a:p>
          <a:p>
            <a:pPr algn="ctr"/>
            <a:endParaRPr lang="en-US" sz="1200" dirty="0">
              <a:solidFill>
                <a:srgbClr val="000000"/>
              </a:solidFill>
            </a:endParaRPr>
          </a:p>
          <a:p>
            <a:pPr algn="ctr"/>
            <a:r>
              <a:rPr lang="en-US" sz="1200" b="1" dirty="0" err="1">
                <a:solidFill>
                  <a:srgbClr val="000000"/>
                </a:solidFill>
              </a:rPr>
              <a:t>S</a:t>
            </a:r>
            <a:r>
              <a:rPr lang="en-US" sz="1200" b="1" baseline="-25000" dirty="0" err="1">
                <a:solidFill>
                  <a:srgbClr val="000000"/>
                </a:solidFill>
              </a:rPr>
              <a:t>pgp</a:t>
            </a:r>
            <a:r>
              <a:rPr lang="en-US" sz="1200" dirty="0">
                <a:solidFill>
                  <a:srgbClr val="000000"/>
                </a:solidFill>
              </a:rPr>
              <a:t>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uild="p"/>
      <p:bldP spid="36871" grpId="0"/>
      <p:bldP spid="36872" grpId="0"/>
      <p:bldP spid="36874" grpId="0"/>
      <p:bldP spid="3687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557635"/>
            <a:ext cx="38163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4500563" y="1628800"/>
            <a:ext cx="4932362" cy="3293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dirty="0" smtClean="0">
                <a:latin typeface="Verdana" pitchFamily="34" charset="0"/>
              </a:rPr>
              <a:t>Методы определения субстратов</a:t>
            </a:r>
            <a:r>
              <a:rPr lang="en-US" sz="1600" dirty="0" smtClean="0">
                <a:latin typeface="Verdana" pitchFamily="34" charset="0"/>
              </a:rPr>
              <a:t>: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</a:t>
            </a:r>
            <a:r>
              <a:rPr lang="en-US" sz="1600" i="1" dirty="0">
                <a:latin typeface="Verdana" pitchFamily="34" charset="0"/>
              </a:rPr>
              <a:t>in vitro</a:t>
            </a:r>
            <a:r>
              <a:rPr lang="en-US" sz="1600" dirty="0">
                <a:latin typeface="Verdana" pitchFamily="34" charset="0"/>
              </a:rPr>
              <a:t> </a:t>
            </a:r>
            <a:r>
              <a:rPr lang="ru-RU" sz="1600" dirty="0" smtClean="0">
                <a:latin typeface="Verdana" pitchFamily="34" charset="0"/>
              </a:rPr>
              <a:t>поляризация транспорта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</a:t>
            </a:r>
            <a:r>
              <a:rPr lang="en-US" sz="1600" i="1" dirty="0">
                <a:latin typeface="Verdana" pitchFamily="34" charset="0"/>
              </a:rPr>
              <a:t>in vivo</a:t>
            </a:r>
            <a:r>
              <a:rPr lang="en-US" sz="1600" dirty="0">
                <a:latin typeface="Verdana" pitchFamily="34" charset="0"/>
              </a:rPr>
              <a:t> </a:t>
            </a:r>
            <a:r>
              <a:rPr lang="en-US" sz="1600" dirty="0" smtClean="0">
                <a:latin typeface="Verdana" pitchFamily="34" charset="0"/>
              </a:rPr>
              <a:t>BBB</a:t>
            </a:r>
            <a:r>
              <a:rPr lang="ru-RU" sz="1600" dirty="0" smtClean="0">
                <a:latin typeface="Verdana" pitchFamily="34" charset="0"/>
              </a:rPr>
              <a:t> транспорт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</a:t>
            </a:r>
            <a:r>
              <a:rPr lang="ru-RU" sz="1600" dirty="0" smtClean="0">
                <a:latin typeface="Verdana" pitchFamily="34" charset="0"/>
              </a:rPr>
              <a:t>Проявление устойчивости (</a:t>
            </a:r>
            <a:r>
              <a:rPr lang="lt-LT" sz="1600" dirty="0" smtClean="0">
                <a:latin typeface="Verdana" pitchFamily="34" charset="0"/>
              </a:rPr>
              <a:t>MDR</a:t>
            </a:r>
            <a:r>
              <a:rPr lang="ru-RU" sz="1600" dirty="0" smtClean="0">
                <a:latin typeface="Verdana" pitchFamily="34" charset="0"/>
              </a:rPr>
              <a:t>)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1600" dirty="0" smtClean="0">
                <a:latin typeface="Verdana" pitchFamily="34" charset="0"/>
              </a:rPr>
              <a:t>Методы определения ингибиторов</a:t>
            </a:r>
            <a:r>
              <a:rPr lang="en-US" sz="1600" dirty="0" smtClean="0">
                <a:latin typeface="Verdana" pitchFamily="34" charset="0"/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</a:t>
            </a:r>
            <a:r>
              <a:rPr lang="ru-RU" sz="1600" dirty="0" smtClean="0">
                <a:latin typeface="Verdana" pitchFamily="34" charset="0"/>
              </a:rPr>
              <a:t>Ингибиция выноса молекул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MDR </a:t>
            </a:r>
            <a:r>
              <a:rPr lang="ru-RU" sz="1600" dirty="0" smtClean="0">
                <a:latin typeface="Verdana" pitchFamily="34" charset="0"/>
              </a:rPr>
              <a:t>реверсия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1600" dirty="0" smtClean="0">
                <a:latin typeface="Verdana" pitchFamily="34" charset="0"/>
              </a:rPr>
              <a:t>Смешанные</a:t>
            </a:r>
            <a:r>
              <a:rPr lang="en-US" sz="1600" dirty="0" smtClean="0">
                <a:latin typeface="Verdana" pitchFamily="34" charset="0"/>
              </a:rPr>
              <a:t>: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>
                <a:latin typeface="Verdana" pitchFamily="34" charset="0"/>
              </a:rPr>
              <a:t>	</a:t>
            </a:r>
            <a:r>
              <a:rPr lang="ru-RU" sz="1600" dirty="0" smtClean="0">
                <a:latin typeface="Verdana" pitchFamily="34" charset="0"/>
              </a:rPr>
              <a:t>модуляция функции АТФ-азы</a:t>
            </a:r>
            <a:endParaRPr lang="en-US" sz="1600" dirty="0">
              <a:latin typeface="Verdana" pitchFamily="34" charset="0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468313" y="5013325"/>
            <a:ext cx="7991475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t-LT" sz="1600" b="1" dirty="0" smtClean="0">
                <a:latin typeface="Verdana" pitchFamily="34" charset="0"/>
              </a:rPr>
              <a:t>P-</a:t>
            </a:r>
            <a:r>
              <a:rPr lang="lt-LT" sz="1600" b="1" dirty="0" err="1" smtClean="0">
                <a:latin typeface="Verdana" pitchFamily="34" charset="0"/>
              </a:rPr>
              <a:t>gp</a:t>
            </a:r>
            <a:r>
              <a:rPr lang="lt-LT" sz="1600" b="1" dirty="0" smtClean="0">
                <a:latin typeface="Verdana" pitchFamily="34" charset="0"/>
              </a:rPr>
              <a:t> DB:</a:t>
            </a:r>
            <a:endParaRPr lang="ru-RU" sz="1600" b="1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600" dirty="0" smtClean="0">
                <a:latin typeface="Verdana" pitchFamily="34" charset="0"/>
              </a:rPr>
              <a:t>&gt;800 </a:t>
            </a:r>
            <a:r>
              <a:rPr lang="ru-RU" sz="1600" dirty="0" smtClean="0">
                <a:latin typeface="Verdana" pitchFamily="34" charset="0"/>
              </a:rPr>
              <a:t>публикаций</a:t>
            </a:r>
          </a:p>
          <a:p>
            <a:pPr>
              <a:spcBef>
                <a:spcPct val="50000"/>
              </a:spcBef>
            </a:pPr>
            <a:r>
              <a:rPr lang="ru-RU" sz="1600" dirty="0" smtClean="0">
                <a:latin typeface="Verdana" pitchFamily="34" charset="0"/>
              </a:rPr>
              <a:t>≈</a:t>
            </a:r>
            <a:r>
              <a:rPr lang="en-US" sz="1600" dirty="0" smtClean="0">
                <a:latin typeface="Verdana" pitchFamily="34" charset="0"/>
              </a:rPr>
              <a:t>1</a:t>
            </a:r>
            <a:r>
              <a:rPr lang="lt-LT" sz="1600" dirty="0" smtClean="0">
                <a:latin typeface="Verdana" pitchFamily="34" charset="0"/>
              </a:rPr>
              <a:t>5</a:t>
            </a:r>
            <a:r>
              <a:rPr lang="en-US" sz="1600" dirty="0" smtClean="0">
                <a:latin typeface="Verdana" pitchFamily="34" charset="0"/>
              </a:rPr>
              <a:t>00 </a:t>
            </a:r>
            <a:r>
              <a:rPr lang="ru-RU" sz="1600" dirty="0" smtClean="0">
                <a:latin typeface="Verdana" pitchFamily="34" charset="0"/>
              </a:rPr>
              <a:t>соединений – субстратная специфичность</a:t>
            </a:r>
          </a:p>
          <a:p>
            <a:pPr>
              <a:spcBef>
                <a:spcPct val="50000"/>
              </a:spcBef>
            </a:pPr>
            <a:r>
              <a:rPr lang="en-US" sz="1600" dirty="0" smtClean="0">
                <a:latin typeface="Verdana" pitchFamily="34" charset="0"/>
              </a:rPr>
              <a:t>≈</a:t>
            </a:r>
            <a:r>
              <a:rPr lang="lt-LT" sz="1600" dirty="0" smtClean="0">
                <a:latin typeface="Verdana" pitchFamily="34" charset="0"/>
              </a:rPr>
              <a:t>2000</a:t>
            </a:r>
            <a:r>
              <a:rPr lang="ru-RU" sz="1600" dirty="0" smtClean="0">
                <a:latin typeface="Verdana" pitchFamily="34" charset="0"/>
              </a:rPr>
              <a:t> соединений – ингибиторная специфичность</a:t>
            </a:r>
            <a:endParaRPr lang="en-US" sz="1600" dirty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en-US" sz="1600" dirty="0">
              <a:latin typeface="Verdana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Экспериментальные данные</a:t>
            </a:r>
            <a:endParaRPr lang="lt-LT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03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Распределение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Распределение</a:t>
            </a:r>
            <a:r>
              <a:rPr lang="en-US" dirty="0" smtClean="0"/>
              <a:t> (1)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447800" y="2286000"/>
            <a:ext cx="1905000" cy="685800"/>
          </a:xfrm>
          <a:prstGeom prst="rect">
            <a:avLst/>
          </a:prstGeom>
          <a:solidFill>
            <a:srgbClr val="E5F3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algn="ctr"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Volume of Distribution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657600" y="2286000"/>
            <a:ext cx="1905000" cy="685800"/>
          </a:xfrm>
          <a:prstGeom prst="rect">
            <a:avLst/>
          </a:prstGeom>
          <a:solidFill>
            <a:srgbClr val="E5F3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Клиренс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867400" y="2286000"/>
            <a:ext cx="1905000" cy="685800"/>
          </a:xfrm>
          <a:prstGeom prst="rect">
            <a:avLst/>
          </a:prstGeom>
          <a:solidFill>
            <a:srgbClr val="E5F3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Абсорбция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514600" y="3581400"/>
            <a:ext cx="1905000" cy="685800"/>
          </a:xfrm>
          <a:prstGeom prst="rect">
            <a:avLst/>
          </a:prstGeom>
          <a:solidFill>
            <a:srgbClr val="E5F3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lt-LT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lt-LT" baseline="-25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1/2</a:t>
            </a:r>
            <a:endParaRPr lang="en-US" baseline="-250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800600" y="3581400"/>
            <a:ext cx="1905000" cy="685800"/>
          </a:xfrm>
          <a:prstGeom prst="rect">
            <a:avLst/>
          </a:prstGeom>
          <a:solidFill>
            <a:srgbClr val="E5F3FF"/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Биодоступность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ound Diagonal Corner Rectangle 2"/>
          <p:cNvSpPr/>
          <p:nvPr/>
        </p:nvSpPr>
        <p:spPr bwMode="auto">
          <a:xfrm>
            <a:off x="2514600" y="4876800"/>
            <a:ext cx="1905000" cy="685800"/>
          </a:xfrm>
          <a:prstGeom prst="round2DiagRect">
            <a:avLst>
              <a:gd name="adj1" fmla="val 47675"/>
              <a:gd name="adj2" fmla="val 0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rgbClr val="1E1E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en-US" sz="1400" dirty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Dosing regimen: How Often?</a:t>
            </a:r>
          </a:p>
        </p:txBody>
      </p:sp>
      <p:sp>
        <p:nvSpPr>
          <p:cNvPr id="12" name="Round Diagonal Corner Rectangle 11"/>
          <p:cNvSpPr/>
          <p:nvPr/>
        </p:nvSpPr>
        <p:spPr bwMode="auto">
          <a:xfrm>
            <a:off x="4800600" y="4876800"/>
            <a:ext cx="1905000" cy="685800"/>
          </a:xfrm>
          <a:prstGeom prst="round2DiagRect">
            <a:avLst>
              <a:gd name="adj1" fmla="val 47675"/>
              <a:gd name="adj2" fmla="val 0"/>
            </a:avLst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rgbClr val="1E1E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Дозирование: </a:t>
            </a:r>
            <a:b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сколько?</a:t>
            </a:r>
            <a:endParaRPr lang="en-US" sz="1400" dirty="0">
              <a:solidFill>
                <a:srgbClr val="1E1E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5067" name="Straight Arrow Connector 4"/>
          <p:cNvCxnSpPr>
            <a:cxnSpLocks noChangeShapeType="1"/>
            <a:stCxn id="2" idx="2"/>
            <a:endCxn id="8" idx="0"/>
          </p:cNvCxnSpPr>
          <p:nvPr/>
        </p:nvCxnSpPr>
        <p:spPr bwMode="auto">
          <a:xfrm>
            <a:off x="2400300" y="2971800"/>
            <a:ext cx="106680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45068" name="Straight Arrow Connector 12"/>
          <p:cNvCxnSpPr>
            <a:cxnSpLocks noChangeShapeType="1"/>
            <a:stCxn id="6" idx="2"/>
            <a:endCxn id="8" idx="0"/>
          </p:cNvCxnSpPr>
          <p:nvPr/>
        </p:nvCxnSpPr>
        <p:spPr bwMode="auto">
          <a:xfrm flipH="1">
            <a:off x="3467100" y="2971800"/>
            <a:ext cx="114300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45069" name="Straight Arrow Connector 14"/>
          <p:cNvCxnSpPr>
            <a:cxnSpLocks noChangeShapeType="1"/>
            <a:stCxn id="6" idx="2"/>
            <a:endCxn id="9" idx="0"/>
          </p:cNvCxnSpPr>
          <p:nvPr/>
        </p:nvCxnSpPr>
        <p:spPr bwMode="auto">
          <a:xfrm>
            <a:off x="4610100" y="2971800"/>
            <a:ext cx="114300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45070" name="Straight Arrow Connector 17"/>
          <p:cNvCxnSpPr>
            <a:cxnSpLocks noChangeShapeType="1"/>
            <a:stCxn id="7" idx="2"/>
            <a:endCxn id="9" idx="0"/>
          </p:cNvCxnSpPr>
          <p:nvPr/>
        </p:nvCxnSpPr>
        <p:spPr bwMode="auto">
          <a:xfrm flipH="1">
            <a:off x="5753100" y="2971800"/>
            <a:ext cx="106680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45071" name="Straight Arrow Connector 19"/>
          <p:cNvCxnSpPr>
            <a:cxnSpLocks noChangeShapeType="1"/>
            <a:stCxn id="8" idx="2"/>
            <a:endCxn id="3" idx="3"/>
          </p:cNvCxnSpPr>
          <p:nvPr/>
        </p:nvCxnSpPr>
        <p:spPr bwMode="auto">
          <a:xfrm>
            <a:off x="3467100" y="4267200"/>
            <a:ext cx="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45072" name="Straight Arrow Connector 21"/>
          <p:cNvCxnSpPr>
            <a:cxnSpLocks noChangeShapeType="1"/>
            <a:stCxn id="9" idx="2"/>
            <a:endCxn id="12" idx="3"/>
          </p:cNvCxnSpPr>
          <p:nvPr/>
        </p:nvCxnSpPr>
        <p:spPr bwMode="auto">
          <a:xfrm>
            <a:off x="5753100" y="4267200"/>
            <a:ext cx="0" cy="6096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sp>
        <p:nvSpPr>
          <p:cNvPr id="26" name="Round Diagonal Corner Rectangle 25"/>
          <p:cNvSpPr/>
          <p:nvPr/>
        </p:nvSpPr>
        <p:spPr bwMode="auto">
          <a:xfrm>
            <a:off x="2514600" y="4876800"/>
            <a:ext cx="1905000" cy="685800"/>
          </a:xfrm>
          <a:prstGeom prst="round2DiagRect">
            <a:avLst>
              <a:gd name="adj1" fmla="val 47675"/>
              <a:gd name="adj2" fmla="val 0"/>
            </a:avLst>
          </a:prstGeom>
          <a:solidFill>
            <a:schemeClr val="bg1">
              <a:lumMod val="85000"/>
            </a:schemeClr>
          </a:solidFill>
          <a:ln w="31750" cap="flat" cmpd="sng" algn="ctr">
            <a:solidFill>
              <a:srgbClr val="1E1E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 anchor="ctr"/>
          <a:lstStyle/>
          <a:p>
            <a:pPr algn="ctr">
              <a:defRPr/>
            </a:pPr>
            <a: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Дозирование: </a:t>
            </a:r>
            <a:b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dirty="0" smtClean="0">
                <a:solidFill>
                  <a:srgbClr val="1E1E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часто?</a:t>
            </a:r>
            <a:endParaRPr lang="en-US" sz="1400" dirty="0">
              <a:solidFill>
                <a:srgbClr val="1E1E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074" name="TextBox 21"/>
          <p:cNvSpPr txBox="1">
            <a:spLocks noChangeArrowheads="1"/>
          </p:cNvSpPr>
          <p:nvPr/>
        </p:nvSpPr>
        <p:spPr bwMode="auto">
          <a:xfrm>
            <a:off x="2500313" y="5943600"/>
            <a:ext cx="45148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</a:rPr>
              <a:t>Lombardo F. et al. </a:t>
            </a:r>
            <a:r>
              <a:rPr lang="en-US" sz="1200" i="1">
                <a:solidFill>
                  <a:srgbClr val="000000"/>
                </a:solidFill>
              </a:rPr>
              <a:t>J Med Chem.</a:t>
            </a:r>
            <a:r>
              <a:rPr lang="en-US" sz="1200">
                <a:solidFill>
                  <a:srgbClr val="000000"/>
                </a:solidFill>
              </a:rPr>
              <a:t> </a:t>
            </a:r>
            <a:r>
              <a:rPr lang="en-US" sz="1200" b="1">
                <a:solidFill>
                  <a:srgbClr val="000000"/>
                </a:solidFill>
              </a:rPr>
              <a:t>2002</a:t>
            </a:r>
            <a:r>
              <a:rPr lang="en-US" sz="1200">
                <a:solidFill>
                  <a:srgbClr val="000000"/>
                </a:solidFill>
              </a:rPr>
              <a:t>;45(13):2867-76.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1447800" y="2286000"/>
            <a:ext cx="1905000" cy="685800"/>
          </a:xfrm>
          <a:prstGeom prst="rect">
            <a:avLst/>
          </a:prstGeom>
          <a:solidFill>
            <a:schemeClr val="accent1"/>
          </a:solidFill>
          <a:ln w="19050" cap="flat" cmpd="sng" algn="ctr">
            <a:solidFill>
              <a:srgbClr val="1E1E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Объём распределения</a:t>
            </a:r>
            <a:endParaRPr 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107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Связывание с белками</a:t>
            </a:r>
            <a:br>
              <a:rPr lang="ru-RU" sz="4000" dirty="0" smtClean="0"/>
            </a:br>
            <a:r>
              <a:rPr lang="ru-RU" sz="4000" dirty="0" smtClean="0"/>
              <a:t>в плазме крови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Связывание в плазме</a:t>
            </a:r>
            <a:endParaRPr lang="en-US" dirty="0" smtClean="0"/>
          </a:p>
        </p:txBody>
      </p:sp>
      <p:sp>
        <p:nvSpPr>
          <p:cNvPr id="41990" name="Content Placeholder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409131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Связывание влияет на все последующие процессы распределения</a:t>
            </a:r>
            <a:endParaRPr lang="en-US" sz="2200" dirty="0" smtClean="0"/>
          </a:p>
          <a:p>
            <a:pPr marL="695325" lvl="2" eaLnBrk="1" hangingPunct="1">
              <a:spcAft>
                <a:spcPts val="1000"/>
              </a:spcAft>
            </a:pPr>
            <a:r>
              <a:rPr lang="ru-RU" sz="2000" dirty="0" smtClean="0"/>
              <a:t>Только свободные молекулы диффундируют в ткани</a:t>
            </a:r>
            <a:endParaRPr lang="en-US" sz="2000" dirty="0" smtClean="0"/>
          </a:p>
          <a:p>
            <a:pPr marL="695325" lvl="2" eaLnBrk="1" hangingPunct="1">
              <a:spcAft>
                <a:spcPts val="1000"/>
              </a:spcAft>
            </a:pPr>
            <a:r>
              <a:rPr lang="ru-RU" sz="2000" dirty="0" smtClean="0"/>
              <a:t>Связанные комплексы служат «депо», продлевающим период действия</a:t>
            </a:r>
            <a:endParaRPr lang="en-US" sz="2000" dirty="0" smtClean="0"/>
          </a:p>
        </p:txBody>
      </p:sp>
      <p:sp>
        <p:nvSpPr>
          <p:cNvPr id="48131" name="Content Placeholder 2"/>
          <p:cNvSpPr>
            <a:spLocks noGrp="1"/>
          </p:cNvSpPr>
          <p:nvPr>
            <p:ph sz="half" idx="4294967295"/>
          </p:nvPr>
        </p:nvSpPr>
        <p:spPr>
          <a:xfrm>
            <a:off x="467544" y="1981200"/>
            <a:ext cx="4835525" cy="1350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Молекулы циркулируют в свободной форме</a:t>
            </a:r>
            <a:r>
              <a:rPr lang="en-US" sz="2200" dirty="0" smtClean="0"/>
              <a:t> (1) </a:t>
            </a:r>
            <a:r>
              <a:rPr lang="ru-RU" sz="2200" dirty="0" smtClean="0"/>
              <a:t>или в комплексе с белками</a:t>
            </a:r>
            <a:r>
              <a:rPr lang="en-US" sz="2200" dirty="0" smtClean="0"/>
              <a:t> (2) 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5357813" y="2020888"/>
            <a:ext cx="3481387" cy="1560512"/>
            <a:chOff x="7840662" y="4495800"/>
            <a:chExt cx="4973638" cy="2228850"/>
          </a:xfrm>
        </p:grpSpPr>
        <p:sp>
          <p:nvSpPr>
            <p:cNvPr id="48135" name="Rectangle 5317" descr="Light downward diagonal"/>
            <p:cNvSpPr>
              <a:spLocks noChangeAspect="1" noChangeArrowheads="1"/>
            </p:cNvSpPr>
            <p:nvPr/>
          </p:nvSpPr>
          <p:spPr bwMode="auto">
            <a:xfrm>
              <a:off x="7840662" y="4495800"/>
              <a:ext cx="4973638" cy="2228850"/>
            </a:xfrm>
            <a:prstGeom prst="rect">
              <a:avLst/>
            </a:prstGeom>
            <a:pattFill prst="ltDnDiag">
              <a:fgClr>
                <a:srgbClr val="CCFFFF"/>
              </a:fgClr>
              <a:bgClr>
                <a:srgbClr val="FFFFFF"/>
              </a:bgClr>
            </a:patt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36" name="Oval 5318"/>
            <p:cNvSpPr>
              <a:spLocks noChangeAspect="1" noChangeArrowheads="1"/>
            </p:cNvSpPr>
            <p:nvPr/>
          </p:nvSpPr>
          <p:spPr bwMode="auto">
            <a:xfrm>
              <a:off x="8355012" y="5524500"/>
              <a:ext cx="1030288" cy="5143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A9A9A9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37" name="Oval 5319"/>
            <p:cNvSpPr>
              <a:spLocks noChangeAspect="1" noChangeArrowheads="1"/>
            </p:cNvSpPr>
            <p:nvPr/>
          </p:nvSpPr>
          <p:spPr bwMode="auto">
            <a:xfrm>
              <a:off x="11087100" y="5143500"/>
              <a:ext cx="1096962" cy="730250"/>
            </a:xfrm>
            <a:prstGeom prst="ellipse">
              <a:avLst/>
            </a:prstGeom>
            <a:gradFill rotWithShape="1">
              <a:gsLst>
                <a:gs pos="0">
                  <a:srgbClr val="FFDBB7"/>
                </a:gs>
                <a:gs pos="100000">
                  <a:srgbClr val="F4D2A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38" name="Text Box 5324"/>
            <p:cNvSpPr txBox="1">
              <a:spLocks noChangeAspect="1" noChangeArrowheads="1"/>
            </p:cNvSpPr>
            <p:nvPr/>
          </p:nvSpPr>
          <p:spPr bwMode="auto">
            <a:xfrm>
              <a:off x="7840662" y="4495800"/>
              <a:ext cx="1716088" cy="5143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dirty="0" smtClean="0">
                  <a:solidFill>
                    <a:srgbClr val="000000"/>
                  </a:solidFill>
                  <a:latin typeface="Arial" charset="0"/>
                </a:rPr>
                <a:t>Плазма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39" name="Line 5327"/>
            <p:cNvSpPr>
              <a:spLocks noChangeAspect="1" noChangeShapeType="1"/>
            </p:cNvSpPr>
            <p:nvPr/>
          </p:nvSpPr>
          <p:spPr bwMode="auto">
            <a:xfrm>
              <a:off x="9556750" y="5695950"/>
              <a:ext cx="8572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40" name="Line 5328"/>
            <p:cNvSpPr>
              <a:spLocks noChangeAspect="1" noChangeShapeType="1"/>
            </p:cNvSpPr>
            <p:nvPr/>
          </p:nvSpPr>
          <p:spPr bwMode="auto">
            <a:xfrm flipH="1">
              <a:off x="9556750" y="5867400"/>
              <a:ext cx="8572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41" name="Text Box 5329"/>
            <p:cNvSpPr txBox="1">
              <a:spLocks noChangeAspect="1" noChangeArrowheads="1"/>
            </p:cNvSpPr>
            <p:nvPr/>
          </p:nvSpPr>
          <p:spPr bwMode="auto">
            <a:xfrm>
              <a:off x="11335429" y="5216526"/>
              <a:ext cx="857250" cy="514350"/>
            </a:xfrm>
            <a:prstGeom prst="rect">
              <a:avLst/>
            </a:prstGeom>
            <a:solidFill>
              <a:srgbClr val="FFFFFF">
                <a:alpha val="117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lt-LT" sz="1400" b="1">
                  <a:solidFill>
                    <a:srgbClr val="000000"/>
                  </a:solidFill>
                  <a:latin typeface="Arial" charset="0"/>
                </a:rPr>
                <a:t>HSA</a:t>
              </a:r>
              <a:endParaRPr lang="en-US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142" name="Text Box 5330"/>
            <p:cNvSpPr txBox="1">
              <a:spLocks noChangeAspect="1" noChangeArrowheads="1"/>
            </p:cNvSpPr>
            <p:nvPr/>
          </p:nvSpPr>
          <p:spPr bwMode="auto">
            <a:xfrm>
              <a:off x="8655518" y="5531319"/>
              <a:ext cx="339726" cy="342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3" name="Text Box 5491"/>
            <p:cNvSpPr txBox="1">
              <a:spLocks noChangeAspect="1" noChangeArrowheads="1"/>
            </p:cNvSpPr>
            <p:nvPr/>
          </p:nvSpPr>
          <p:spPr bwMode="auto">
            <a:xfrm>
              <a:off x="9934575" y="4568825"/>
              <a:ext cx="2795587" cy="51435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ru-RU" dirty="0" smtClean="0">
                  <a:solidFill>
                    <a:srgbClr val="000000"/>
                  </a:solidFill>
                  <a:latin typeface="Arial" charset="0"/>
                </a:rPr>
                <a:t>Белки</a:t>
              </a: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8144" name="Oval 5492"/>
            <p:cNvSpPr>
              <a:spLocks noChangeArrowheads="1"/>
            </p:cNvSpPr>
            <p:nvPr/>
          </p:nvSpPr>
          <p:spPr bwMode="auto">
            <a:xfrm>
              <a:off x="11303000" y="5792788"/>
              <a:ext cx="865187" cy="576262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48145" name="Text Box 5493"/>
            <p:cNvSpPr txBox="1">
              <a:spLocks noChangeAspect="1" noChangeArrowheads="1"/>
            </p:cNvSpPr>
            <p:nvPr/>
          </p:nvSpPr>
          <p:spPr bwMode="auto">
            <a:xfrm>
              <a:off x="11374437" y="5864225"/>
              <a:ext cx="857250" cy="514350"/>
            </a:xfrm>
            <a:prstGeom prst="rect">
              <a:avLst/>
            </a:prstGeom>
            <a:solidFill>
              <a:srgbClr val="FFFFFF">
                <a:alpha val="117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lt-LT" sz="1400" b="1">
                  <a:solidFill>
                    <a:srgbClr val="000000"/>
                  </a:solidFill>
                  <a:latin typeface="Arial" charset="0"/>
                </a:rPr>
                <a:t>AGP</a:t>
              </a:r>
              <a:endParaRPr lang="en-US" sz="1400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8146" name="Oval 5320"/>
            <p:cNvSpPr>
              <a:spLocks noChangeAspect="1" noChangeArrowheads="1"/>
            </p:cNvSpPr>
            <p:nvPr/>
          </p:nvSpPr>
          <p:spPr bwMode="auto">
            <a:xfrm>
              <a:off x="10585450" y="5524500"/>
              <a:ext cx="1025525" cy="51435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A9A9A9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8147" name="Text Box 5331"/>
            <p:cNvSpPr txBox="1">
              <a:spLocks noChangeAspect="1" noChangeArrowheads="1"/>
            </p:cNvSpPr>
            <p:nvPr/>
          </p:nvSpPr>
          <p:spPr bwMode="auto">
            <a:xfrm>
              <a:off x="10912257" y="5546509"/>
              <a:ext cx="342900" cy="342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Введение</a:t>
            </a:r>
            <a:endParaRPr lang="en-US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43397"/>
            <a:ext cx="4038600" cy="4525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Абсорбция</a:t>
            </a:r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Активный транспорт</a:t>
            </a:r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Биодоступность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en-US" sz="2400" dirty="0" smtClean="0"/>
              <a:t>PK Explorer</a:t>
            </a:r>
            <a:endParaRPr lang="ru-RU" sz="2400" dirty="0" smtClean="0"/>
          </a:p>
          <a:p>
            <a:pPr eaLnBrk="1" hangingPunct="1">
              <a:spcAft>
                <a:spcPts val="1000"/>
              </a:spcAft>
            </a:pPr>
            <a:r>
              <a:rPr lang="en-US" sz="2400" dirty="0" smtClean="0"/>
              <a:t>P-</a:t>
            </a:r>
            <a:r>
              <a:rPr lang="en-US" sz="2400" dirty="0" err="1" smtClean="0"/>
              <a:t>gp</a:t>
            </a:r>
            <a:r>
              <a:rPr lang="en-US" sz="2400" dirty="0" smtClean="0"/>
              <a:t> </a:t>
            </a:r>
            <a:r>
              <a:rPr lang="ru-RU" sz="2400" dirty="0" smtClean="0"/>
              <a:t>специфичность</a:t>
            </a:r>
          </a:p>
          <a:p>
            <a:pPr lvl="1"/>
            <a:r>
              <a:rPr lang="ru-RU" sz="2000" dirty="0" smtClean="0"/>
              <a:t>Субстраты </a:t>
            </a:r>
          </a:p>
          <a:p>
            <a:pPr lvl="1"/>
            <a:r>
              <a:rPr lang="ru-RU" sz="2000" dirty="0" smtClean="0"/>
              <a:t>Ингибиторы</a:t>
            </a:r>
            <a:endParaRPr lang="en-US" sz="2000" dirty="0" smtClean="0"/>
          </a:p>
          <a:p>
            <a:pPr eaLnBrk="1" hangingPunct="1">
              <a:spcAft>
                <a:spcPts val="1000"/>
              </a:spcAft>
            </a:pPr>
            <a:endParaRPr lang="en-US" sz="2400" dirty="0" smtClean="0"/>
          </a:p>
        </p:txBody>
      </p:sp>
      <p:sp>
        <p:nvSpPr>
          <p:cNvPr id="7172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2071389"/>
            <a:ext cx="4038600" cy="4525963"/>
          </a:xfrm>
        </p:spPr>
        <p:txBody>
          <a:bodyPr/>
          <a:lstStyle/>
          <a:p>
            <a:r>
              <a:rPr lang="ru-RU" sz="2400" dirty="0" smtClean="0"/>
              <a:t>Гематоэнцефальный барьер</a:t>
            </a:r>
          </a:p>
          <a:p>
            <a:pPr lvl="1"/>
            <a:r>
              <a:rPr lang="lt-LT" sz="2000" dirty="0" err="1" smtClean="0"/>
              <a:t>LogPS</a:t>
            </a:r>
            <a:r>
              <a:rPr lang="lt-LT" sz="2000" dirty="0" smtClean="0"/>
              <a:t>, </a:t>
            </a:r>
            <a:r>
              <a:rPr lang="lt-LT" sz="2000" dirty="0" err="1" smtClean="0"/>
              <a:t>LogBB</a:t>
            </a:r>
            <a:endParaRPr lang="en-US" sz="2000" dirty="0" smtClean="0"/>
          </a:p>
          <a:p>
            <a:r>
              <a:rPr lang="ru-RU" sz="2400" dirty="0" smtClean="0"/>
              <a:t>Распределение</a:t>
            </a:r>
            <a:endParaRPr lang="en-US" sz="2400" dirty="0" smtClean="0"/>
          </a:p>
          <a:p>
            <a:pPr lvl="1"/>
            <a:r>
              <a:rPr lang="ru-RU" sz="2000" dirty="0" smtClean="0"/>
              <a:t>Связывание в крови</a:t>
            </a:r>
            <a:endParaRPr lang="en-US" sz="2000" dirty="0" smtClean="0"/>
          </a:p>
          <a:p>
            <a:pPr lvl="1"/>
            <a:r>
              <a:rPr lang="ru-RU" sz="2000" dirty="0" smtClean="0"/>
              <a:t>Объём распределения</a:t>
            </a:r>
            <a:endParaRPr lang="en-US" sz="2000" dirty="0" smtClean="0"/>
          </a:p>
          <a:p>
            <a:r>
              <a:rPr lang="en-US" sz="2400" dirty="0" smtClean="0"/>
              <a:t>P450 </a:t>
            </a:r>
            <a:r>
              <a:rPr lang="ru-RU" sz="2400" dirty="0" smtClean="0"/>
              <a:t>Метаболизм</a:t>
            </a:r>
            <a:endParaRPr lang="en-US" sz="2400" dirty="0" smtClean="0"/>
          </a:p>
          <a:p>
            <a:pPr lvl="1"/>
            <a:r>
              <a:rPr lang="ru-RU" sz="2000" dirty="0" smtClean="0"/>
              <a:t>Субстраты </a:t>
            </a:r>
          </a:p>
          <a:p>
            <a:pPr lvl="1"/>
            <a:r>
              <a:rPr lang="ru-RU" sz="2000" dirty="0" smtClean="0"/>
              <a:t>Ингибиторы</a:t>
            </a:r>
          </a:p>
          <a:p>
            <a:pPr lvl="1"/>
            <a:r>
              <a:rPr lang="ru-RU" sz="2000" dirty="0" smtClean="0"/>
              <a:t>Региоселективность</a:t>
            </a:r>
            <a:endParaRPr lang="en-US" dirty="0" smtClean="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609600" y="1311151"/>
            <a:ext cx="77978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latin typeface="+mn-lt"/>
                <a:ea typeface="ＭＳ Ｐゴシック" pitchFamily="-107" charset="-128"/>
              </a:rPr>
              <a:t>Список </a:t>
            </a:r>
            <a:r>
              <a:rPr lang="lt-LT" sz="2400" dirty="0" smtClean="0">
                <a:latin typeface="+mn-lt"/>
                <a:ea typeface="ＭＳ Ｐゴシック" pitchFamily="-107" charset="-128"/>
              </a:rPr>
              <a:t>ADME </a:t>
            </a:r>
            <a:r>
              <a:rPr lang="ru-RU" sz="2400" dirty="0" smtClean="0">
                <a:latin typeface="+mn-lt"/>
                <a:ea typeface="ＭＳ Ｐゴシック" pitchFamily="-107" charset="-128"/>
              </a:rPr>
              <a:t>модулей в составе </a:t>
            </a:r>
            <a:r>
              <a:rPr lang="en-US" sz="2400" dirty="0" smtClean="0">
                <a:latin typeface="+mn-lt"/>
                <a:ea typeface="ＭＳ Ｐゴシック" pitchFamily="-107" charset="-128"/>
              </a:rPr>
              <a:t>ACD/</a:t>
            </a:r>
            <a:r>
              <a:rPr lang="lt-LT" sz="2400" dirty="0" smtClean="0">
                <a:latin typeface="+mn-lt"/>
                <a:ea typeface="ＭＳ Ｐゴシック" pitchFamily="-107" charset="-128"/>
              </a:rPr>
              <a:t>Percepta</a:t>
            </a:r>
            <a:r>
              <a:rPr lang="en-US" sz="2400" dirty="0" smtClean="0">
                <a:latin typeface="+mn-lt"/>
                <a:ea typeface="ＭＳ Ｐゴシック" pitchFamily="-107" charset="-128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Связывающие белки</a:t>
            </a:r>
            <a:endParaRPr lang="en-US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1" y="1988840"/>
          <a:ext cx="7619999" cy="3497676"/>
        </p:xfrm>
        <a:graphic>
          <a:graphicData uri="http://schemas.openxmlformats.org/drawingml/2006/table">
            <a:tbl>
              <a:tblPr/>
              <a:tblGrid>
                <a:gridCol w="2438400"/>
                <a:gridCol w="1947663"/>
                <a:gridCol w="3233936"/>
              </a:tblGrid>
              <a:tr h="63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Лиганды по типу ионизации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Пример лиганда</a:t>
                      </a:r>
                      <a:endParaRPr lang="lt-LT" sz="1800" b="1" dirty="0"/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Связывающие белки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1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Кислоты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Варфарин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Альбумин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89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Нейтральные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Стероиды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Витамин А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Липопротеины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9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Тестостерон</a:t>
                      </a:r>
                      <a:endParaRPr lang="en-US" sz="1800" dirty="0"/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Альбумин транскортин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, SHBG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Сильные основания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Дезипрамин</a:t>
                      </a:r>
                      <a:endParaRPr kumimoji="0" 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AGP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Слабые основания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Буспирон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AGP, 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альбумин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Цвиттерионы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Фексофенадин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Все основные связывающие белки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Альбумин (англ.: </a:t>
            </a:r>
            <a:r>
              <a:rPr lang="en-US" sz="2400" dirty="0" smtClean="0"/>
              <a:t>HSA – </a:t>
            </a:r>
            <a:r>
              <a:rPr lang="en-US" sz="2400" b="1" dirty="0" smtClean="0"/>
              <a:t>H</a:t>
            </a:r>
            <a:r>
              <a:rPr lang="en-US" sz="2400" dirty="0" smtClean="0"/>
              <a:t>uman </a:t>
            </a:r>
            <a:r>
              <a:rPr lang="en-US" sz="2400" b="1" dirty="0" smtClean="0"/>
              <a:t>S</a:t>
            </a:r>
            <a:r>
              <a:rPr lang="en-US" sz="2400" dirty="0" smtClean="0"/>
              <a:t>erum </a:t>
            </a:r>
            <a:r>
              <a:rPr lang="en-US" sz="2400" b="1" dirty="0" smtClean="0"/>
              <a:t>A</a:t>
            </a:r>
            <a:r>
              <a:rPr lang="en-US" sz="2400" dirty="0" smtClean="0"/>
              <a:t>lbumin) </a:t>
            </a:r>
            <a:r>
              <a:rPr lang="ru-RU" sz="2400" dirty="0" smtClean="0"/>
              <a:t>наиболее распространённый белок в плазме крови</a:t>
            </a:r>
            <a:r>
              <a:rPr lang="en-US" sz="2400" dirty="0" smtClean="0"/>
              <a:t> (</a:t>
            </a:r>
            <a:r>
              <a:rPr lang="ru-RU" sz="2400" dirty="0" smtClean="0"/>
              <a:t>концентрация около</a:t>
            </a:r>
            <a:r>
              <a:rPr lang="en-US" sz="2400" dirty="0" smtClean="0"/>
              <a:t> 0.6 </a:t>
            </a:r>
            <a:r>
              <a:rPr lang="ru-RU" sz="2400" dirty="0" smtClean="0"/>
              <a:t>мМ)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Основная физиологическая функция: – транспорт жирных кислот</a:t>
            </a:r>
            <a:endParaRPr lang="en-US" sz="2400" dirty="0" smtClean="0"/>
          </a:p>
          <a:p>
            <a:pPr marL="457200" lvl="1" indent="0" eaLnBrk="1" hangingPunct="1">
              <a:spcAft>
                <a:spcPts val="1000"/>
              </a:spcAft>
              <a:buFontTx/>
              <a:buNone/>
            </a:pPr>
            <a:endParaRPr lang="en-US" sz="2400" dirty="0" smtClean="0"/>
          </a:p>
        </p:txBody>
      </p:sp>
      <p:pic>
        <p:nvPicPr>
          <p:cNvPr id="50178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988840"/>
            <a:ext cx="1866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Альбумин </a:t>
            </a:r>
            <a:r>
              <a:rPr lang="en-US" dirty="0" smtClean="0"/>
              <a:t>(HSA)</a:t>
            </a:r>
          </a:p>
        </p:txBody>
      </p:sp>
      <p:sp>
        <p:nvSpPr>
          <p:cNvPr id="44038" name="Content Placeholder 2"/>
          <p:cNvSpPr>
            <a:spLocks noGrp="1"/>
          </p:cNvSpPr>
          <p:nvPr>
            <p:ph sz="half" idx="4294967295"/>
          </p:nvPr>
        </p:nvSpPr>
        <p:spPr>
          <a:xfrm>
            <a:off x="446856" y="3886200"/>
            <a:ext cx="8229600" cy="1066800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Взаимодействует</a:t>
            </a:r>
            <a:r>
              <a:rPr lang="en-US" sz="2400" dirty="0" smtClean="0"/>
              <a:t> </a:t>
            </a:r>
            <a:r>
              <a:rPr lang="ru-RU" sz="2400" dirty="0" smtClean="0"/>
              <a:t>с липофильными молекулами, содержащими кислотные группы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Константы аффинности определяются</a:t>
            </a:r>
            <a:r>
              <a:rPr lang="en-US" sz="2400" dirty="0" smtClean="0"/>
              <a:t> </a:t>
            </a:r>
            <a:r>
              <a:rPr lang="ru-RU" sz="2400" dirty="0" smtClean="0"/>
              <a:t>с помощью хроматографических измерений (</a:t>
            </a:r>
            <a:r>
              <a:rPr lang="en-US" sz="2400" dirty="0" smtClean="0"/>
              <a:t>HPLC</a:t>
            </a:r>
            <a:r>
              <a:rPr lang="ru-RU" sz="2400" dirty="0" smtClean="0"/>
              <a:t>):</a:t>
            </a:r>
            <a:endParaRPr lang="en-US" sz="2400" dirty="0" smtClean="0"/>
          </a:p>
          <a:p>
            <a:pPr marL="457200" lvl="1" indent="0" eaLnBrk="1" hangingPunct="1">
              <a:spcAft>
                <a:spcPts val="1000"/>
              </a:spcAft>
              <a:buFontTx/>
              <a:buNone/>
            </a:pPr>
            <a:endParaRPr lang="en-US" sz="2400" dirty="0" smtClean="0"/>
          </a:p>
        </p:txBody>
      </p:sp>
      <p:graphicFrame>
        <p:nvGraphicFramePr>
          <p:cNvPr id="44039" name="Object 2"/>
          <p:cNvGraphicFramePr>
            <a:graphicFrameLocks noChangeAspect="1"/>
          </p:cNvGraphicFramePr>
          <p:nvPr/>
        </p:nvGraphicFramePr>
        <p:xfrm>
          <a:off x="4389438" y="5732463"/>
          <a:ext cx="2743200" cy="838200"/>
        </p:xfrm>
        <a:graphic>
          <a:graphicData uri="http://schemas.openxmlformats.org/presentationml/2006/ole">
            <p:oleObj spid="_x0000_s13314" name="Equation" r:id="rId4" imgW="13716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Шкала </a:t>
            </a:r>
            <a:r>
              <a:rPr lang="en-US" dirty="0" smtClean="0"/>
              <a:t>%PPB</a:t>
            </a: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Общая эффективность связывания определяется как часть связанных молекул в плазме и обозначается </a:t>
            </a:r>
            <a:r>
              <a:rPr lang="lt-LT" sz="2200" dirty="0" smtClean="0"/>
              <a:t>%PPB</a:t>
            </a:r>
            <a:r>
              <a:rPr lang="ru-RU" sz="2200" dirty="0" smtClean="0"/>
              <a:t> (англ</a:t>
            </a:r>
            <a:r>
              <a:rPr lang="lt-LT" sz="2200" dirty="0" smtClean="0"/>
              <a:t>.</a:t>
            </a:r>
            <a:r>
              <a:rPr lang="en-US" sz="2200" dirty="0" smtClean="0"/>
              <a:t>:</a:t>
            </a:r>
            <a:r>
              <a:rPr lang="lt-LT" sz="2200" dirty="0" smtClean="0"/>
              <a:t> % </a:t>
            </a:r>
            <a:r>
              <a:rPr lang="lt-LT" sz="2200" b="1" dirty="0" err="1" smtClean="0"/>
              <a:t>P</a:t>
            </a:r>
            <a:r>
              <a:rPr lang="lt-LT" sz="2200" dirty="0" err="1" smtClean="0"/>
              <a:t>lasma</a:t>
            </a:r>
            <a:r>
              <a:rPr lang="lt-LT" sz="2200" dirty="0" smtClean="0"/>
              <a:t> </a:t>
            </a:r>
            <a:r>
              <a:rPr lang="lt-LT" sz="2200" b="1" dirty="0" err="1" smtClean="0"/>
              <a:t>P</a:t>
            </a:r>
            <a:r>
              <a:rPr lang="lt-LT" sz="2200" dirty="0" err="1" smtClean="0"/>
              <a:t>rotein</a:t>
            </a:r>
            <a:r>
              <a:rPr lang="lt-LT" sz="2200" dirty="0" smtClean="0"/>
              <a:t> </a:t>
            </a:r>
            <a:r>
              <a:rPr lang="lt-LT" sz="2200" b="1" dirty="0" err="1" smtClean="0"/>
              <a:t>B</a:t>
            </a:r>
            <a:r>
              <a:rPr lang="lt-LT" sz="2200" dirty="0" err="1" smtClean="0"/>
              <a:t>inding</a:t>
            </a:r>
            <a:r>
              <a:rPr lang="ru-RU" sz="2200" dirty="0" smtClean="0"/>
              <a:t>)</a:t>
            </a:r>
            <a:r>
              <a:rPr lang="en-US" sz="2200" dirty="0" smtClean="0"/>
              <a:t>:</a:t>
            </a:r>
          </a:p>
          <a:p>
            <a:pPr marL="457200" lvl="1" indent="0" eaLnBrk="1" hangingPunct="1">
              <a:spcAft>
                <a:spcPts val="1000"/>
              </a:spcAft>
              <a:buFontTx/>
              <a:buNone/>
            </a:pPr>
            <a:endParaRPr lang="en-US" sz="2400" dirty="0" smtClean="0"/>
          </a:p>
        </p:txBody>
      </p:sp>
      <p:sp>
        <p:nvSpPr>
          <p:cNvPr id="9" name="Rectangle 8"/>
          <p:cNvSpPr/>
          <p:nvPr/>
        </p:nvSpPr>
        <p:spPr bwMode="auto">
          <a:xfrm>
            <a:off x="1066800" y="4332183"/>
            <a:ext cx="365125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06" name="TextBox 5"/>
          <p:cNvSpPr txBox="1">
            <a:spLocks noChangeArrowheads="1"/>
          </p:cNvSpPr>
          <p:nvPr/>
        </p:nvSpPr>
        <p:spPr bwMode="auto">
          <a:xfrm>
            <a:off x="2209800" y="3822596"/>
            <a:ext cx="871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%PPB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436688" y="4333771"/>
            <a:ext cx="1098550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533650" y="4333771"/>
            <a:ext cx="1462088" cy="3048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002088" y="4333771"/>
            <a:ext cx="365125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368800" y="4333771"/>
            <a:ext cx="366713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1211" name="Straight Connector 10"/>
          <p:cNvCxnSpPr>
            <a:cxnSpLocks noChangeShapeType="1"/>
          </p:cNvCxnSpPr>
          <p:nvPr/>
        </p:nvCxnSpPr>
        <p:spPr bwMode="auto">
          <a:xfrm flipV="1">
            <a:off x="1066800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1212" name="Straight Connector 9"/>
          <p:cNvCxnSpPr>
            <a:cxnSpLocks noChangeShapeType="1"/>
          </p:cNvCxnSpPr>
          <p:nvPr/>
        </p:nvCxnSpPr>
        <p:spPr bwMode="auto">
          <a:xfrm flipV="1">
            <a:off x="1436688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1213" name="Straight Connector 9"/>
          <p:cNvCxnSpPr>
            <a:cxnSpLocks noChangeShapeType="1"/>
          </p:cNvCxnSpPr>
          <p:nvPr/>
        </p:nvCxnSpPr>
        <p:spPr bwMode="auto">
          <a:xfrm flipV="1">
            <a:off x="2525713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1214" name="Straight Connector 9"/>
          <p:cNvCxnSpPr>
            <a:cxnSpLocks noChangeShapeType="1"/>
          </p:cNvCxnSpPr>
          <p:nvPr/>
        </p:nvCxnSpPr>
        <p:spPr bwMode="auto">
          <a:xfrm flipV="1">
            <a:off x="3994150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1215" name="Straight Connector 9"/>
          <p:cNvCxnSpPr>
            <a:cxnSpLocks noChangeShapeType="1"/>
          </p:cNvCxnSpPr>
          <p:nvPr/>
        </p:nvCxnSpPr>
        <p:spPr bwMode="auto">
          <a:xfrm flipV="1">
            <a:off x="4364038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51216" name="TextBox 13"/>
          <p:cNvSpPr txBox="1">
            <a:spLocks noChangeArrowheads="1"/>
          </p:cNvSpPr>
          <p:nvPr/>
        </p:nvSpPr>
        <p:spPr bwMode="auto">
          <a:xfrm>
            <a:off x="814388" y="4779858"/>
            <a:ext cx="517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0%</a:t>
            </a:r>
          </a:p>
        </p:txBody>
      </p:sp>
      <p:sp>
        <p:nvSpPr>
          <p:cNvPr id="51217" name="TextBox 13"/>
          <p:cNvSpPr txBox="1">
            <a:spLocks noChangeArrowheads="1"/>
          </p:cNvSpPr>
          <p:nvPr/>
        </p:nvSpPr>
        <p:spPr bwMode="auto">
          <a:xfrm>
            <a:off x="1252538" y="4776683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10%</a:t>
            </a:r>
          </a:p>
        </p:txBody>
      </p:sp>
      <p:sp>
        <p:nvSpPr>
          <p:cNvPr id="51218" name="TextBox 13"/>
          <p:cNvSpPr txBox="1">
            <a:spLocks noChangeArrowheads="1"/>
          </p:cNvSpPr>
          <p:nvPr/>
        </p:nvSpPr>
        <p:spPr bwMode="auto">
          <a:xfrm>
            <a:off x="2249488" y="4770333"/>
            <a:ext cx="6461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40%</a:t>
            </a:r>
          </a:p>
        </p:txBody>
      </p:sp>
      <p:sp>
        <p:nvSpPr>
          <p:cNvPr id="51219" name="TextBox 13"/>
          <p:cNvSpPr txBox="1">
            <a:spLocks noChangeArrowheads="1"/>
          </p:cNvSpPr>
          <p:nvPr/>
        </p:nvSpPr>
        <p:spPr bwMode="auto">
          <a:xfrm>
            <a:off x="3503613" y="4768746"/>
            <a:ext cx="6461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80%</a:t>
            </a:r>
          </a:p>
        </p:txBody>
      </p:sp>
      <p:sp>
        <p:nvSpPr>
          <p:cNvPr id="51220" name="TextBox 13"/>
          <p:cNvSpPr txBox="1">
            <a:spLocks noChangeArrowheads="1"/>
          </p:cNvSpPr>
          <p:nvPr/>
        </p:nvSpPr>
        <p:spPr bwMode="auto">
          <a:xfrm>
            <a:off x="4051300" y="4768746"/>
            <a:ext cx="6461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90%</a:t>
            </a:r>
          </a:p>
        </p:txBody>
      </p:sp>
      <p:sp>
        <p:nvSpPr>
          <p:cNvPr id="51221" name="TextBox 13"/>
          <p:cNvSpPr txBox="1">
            <a:spLocks noChangeArrowheads="1"/>
          </p:cNvSpPr>
          <p:nvPr/>
        </p:nvSpPr>
        <p:spPr bwMode="auto">
          <a:xfrm>
            <a:off x="4581525" y="4757633"/>
            <a:ext cx="774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100%</a:t>
            </a:r>
          </a:p>
        </p:txBody>
      </p:sp>
      <p:cxnSp>
        <p:nvCxnSpPr>
          <p:cNvPr id="51222" name="Straight Connector 9"/>
          <p:cNvCxnSpPr>
            <a:cxnSpLocks noChangeShapeType="1"/>
          </p:cNvCxnSpPr>
          <p:nvPr/>
        </p:nvCxnSpPr>
        <p:spPr bwMode="auto">
          <a:xfrm flipV="1">
            <a:off x="4735513" y="4344883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51223" name="TextBox 15"/>
          <p:cNvSpPr txBox="1">
            <a:spLocks noChangeArrowheads="1"/>
          </p:cNvSpPr>
          <p:nvPr/>
        </p:nvSpPr>
        <p:spPr bwMode="auto">
          <a:xfrm>
            <a:off x="746469" y="5508521"/>
            <a:ext cx="170270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Очень быстрая 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экскреция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1224" name="TextBox 15"/>
          <p:cNvSpPr txBox="1">
            <a:spLocks noChangeArrowheads="1"/>
          </p:cNvSpPr>
          <p:nvPr/>
        </p:nvSpPr>
        <p:spPr bwMode="auto">
          <a:xfrm>
            <a:off x="2798380" y="5505346"/>
            <a:ext cx="25487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Потеря эффективности,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низкий клиренс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6248400" y="4344883"/>
            <a:ext cx="457200" cy="30480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6248400" y="4725883"/>
            <a:ext cx="457200" cy="3048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248400" y="5106883"/>
            <a:ext cx="457200" cy="304800"/>
          </a:xfrm>
          <a:prstGeom prst="rect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28" name="TextBox 15"/>
          <p:cNvSpPr txBox="1">
            <a:spLocks noChangeArrowheads="1"/>
          </p:cNvSpPr>
          <p:nvPr/>
        </p:nvSpPr>
        <p:spPr bwMode="auto">
          <a:xfrm>
            <a:off x="6835437" y="4325466"/>
            <a:ext cx="16970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Проблематично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1229" name="TextBox 15"/>
          <p:cNvSpPr txBox="1">
            <a:spLocks noChangeArrowheads="1"/>
          </p:cNvSpPr>
          <p:nvPr/>
        </p:nvSpPr>
        <p:spPr bwMode="auto">
          <a:xfrm>
            <a:off x="6881789" y="4736028"/>
            <a:ext cx="12186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Допустимо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1230" name="TextBox 15"/>
          <p:cNvSpPr txBox="1">
            <a:spLocks noChangeArrowheads="1"/>
          </p:cNvSpPr>
          <p:nvPr/>
        </p:nvSpPr>
        <p:spPr bwMode="auto">
          <a:xfrm>
            <a:off x="6868710" y="5117554"/>
            <a:ext cx="1375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Оптимально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51231" name="Straight Arrow Connector 6"/>
          <p:cNvCxnSpPr>
            <a:cxnSpLocks noChangeShapeType="1"/>
            <a:stCxn id="51223" idx="0"/>
          </p:cNvCxnSpPr>
          <p:nvPr/>
        </p:nvCxnSpPr>
        <p:spPr bwMode="auto">
          <a:xfrm flipH="1" flipV="1">
            <a:off x="1331918" y="5106883"/>
            <a:ext cx="265906" cy="401638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cxnSp>
        <p:nvCxnSpPr>
          <p:cNvPr id="51232" name="Straight Arrow Connector 36"/>
          <p:cNvCxnSpPr>
            <a:cxnSpLocks noChangeShapeType="1"/>
            <a:endCxn id="51220" idx="2"/>
          </p:cNvCxnSpPr>
          <p:nvPr/>
        </p:nvCxnSpPr>
        <p:spPr bwMode="auto">
          <a:xfrm flipV="1">
            <a:off x="3959225" y="5137046"/>
            <a:ext cx="414338" cy="414337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/>
            <a:tailEnd type="triangle" w="med" len="lg"/>
          </a:ln>
        </p:spPr>
      </p:cxnSp>
      <p:graphicFrame>
        <p:nvGraphicFramePr>
          <p:cNvPr id="51233" name="Object 34"/>
          <p:cNvGraphicFramePr>
            <a:graphicFrameLocks noChangeAspect="1"/>
          </p:cNvGraphicFramePr>
          <p:nvPr/>
        </p:nvGraphicFramePr>
        <p:xfrm>
          <a:off x="3059832" y="3151852"/>
          <a:ext cx="2463800" cy="482600"/>
        </p:xfrm>
        <a:graphic>
          <a:graphicData uri="http://schemas.openxmlformats.org/presentationml/2006/ole">
            <p:oleObj spid="_x0000_s14338" name="Equation" r:id="rId3" imgW="1231366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27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Объём распределения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Объём распределения</a:t>
            </a:r>
            <a:r>
              <a:rPr lang="en-US" dirty="0" smtClean="0"/>
              <a:t> (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</a:t>
            </a:r>
            <a:r>
              <a:rPr lang="en-US" dirty="0" smtClean="0"/>
              <a:t>)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  <a:defRPr/>
            </a:pPr>
            <a:r>
              <a:rPr lang="ru-RU" sz="2200" dirty="0" smtClean="0"/>
              <a:t>Объём распределения </a:t>
            </a:r>
            <a:r>
              <a:rPr lang="en-US" sz="2200" dirty="0" smtClean="0"/>
              <a:t>(</a:t>
            </a:r>
            <a:r>
              <a:rPr lang="en-US" sz="2200" dirty="0" err="1" smtClean="0"/>
              <a:t>V</a:t>
            </a:r>
            <a:r>
              <a:rPr lang="en-US" sz="2200" baseline="-25000" dirty="0" err="1" smtClean="0"/>
              <a:t>d</a:t>
            </a:r>
            <a:r>
              <a:rPr lang="en-US" sz="2200" dirty="0" smtClean="0"/>
              <a:t>) </a:t>
            </a:r>
            <a:r>
              <a:rPr lang="ru-RU" sz="2200" dirty="0" smtClean="0"/>
              <a:t>– теоретическое понятие,</a:t>
            </a:r>
            <a:r>
              <a:rPr lang="en-US" sz="2200" dirty="0" smtClean="0"/>
              <a:t> </a:t>
            </a:r>
            <a:r>
              <a:rPr lang="ru-RU" sz="2200" dirty="0" smtClean="0"/>
              <a:t>связывающее введённую</a:t>
            </a:r>
            <a:r>
              <a:rPr lang="en-US" sz="2200" dirty="0" smtClean="0"/>
              <a:t> </a:t>
            </a:r>
            <a:r>
              <a:rPr lang="ru-RU" sz="2200" dirty="0" smtClean="0"/>
              <a:t>дозу</a:t>
            </a:r>
            <a:r>
              <a:rPr lang="en-US" sz="2200" dirty="0" smtClean="0"/>
              <a:t> (</a:t>
            </a:r>
            <a:r>
              <a:rPr lang="en-US" sz="2200" i="1" dirty="0" smtClean="0"/>
              <a:t>D</a:t>
            </a:r>
            <a:r>
              <a:rPr lang="en-US" sz="2200" dirty="0" smtClean="0"/>
              <a:t>) </a:t>
            </a:r>
            <a:r>
              <a:rPr lang="ru-RU" sz="2200" dirty="0" smtClean="0"/>
              <a:t>с начальной концентрацией вещества в циркуляции</a:t>
            </a:r>
            <a:r>
              <a:rPr lang="en-US" sz="2200" dirty="0" smtClean="0"/>
              <a:t> (</a:t>
            </a:r>
            <a:r>
              <a:rPr lang="en-US" sz="2200" i="1" dirty="0" smtClean="0"/>
              <a:t>C</a:t>
            </a:r>
            <a:r>
              <a:rPr lang="en-US" sz="2200" i="1" baseline="-25000" dirty="0" smtClean="0"/>
              <a:t>o</a:t>
            </a:r>
            <a:r>
              <a:rPr lang="en-US" sz="2200" dirty="0" smtClean="0"/>
              <a:t>):</a:t>
            </a:r>
          </a:p>
          <a:p>
            <a:pPr marL="0" indent="0" eaLnBrk="1" hangingPunct="1">
              <a:spcBef>
                <a:spcPts val="1500"/>
              </a:spcBef>
              <a:spcAft>
                <a:spcPts val="1000"/>
              </a:spcAft>
              <a:buFontTx/>
              <a:buNone/>
              <a:defRPr/>
            </a:pPr>
            <a:endParaRPr lang="en-US" dirty="0" smtClean="0"/>
          </a:p>
          <a:p>
            <a:pPr eaLnBrk="1" hangingPunct="1">
              <a:spcBef>
                <a:spcPts val="1500"/>
              </a:spcBef>
              <a:spcAft>
                <a:spcPts val="1000"/>
              </a:spcAft>
              <a:defRPr/>
            </a:pPr>
            <a:r>
              <a:rPr lang="en-US" sz="2200" dirty="0" err="1" smtClean="0"/>
              <a:t>V</a:t>
            </a:r>
            <a:r>
              <a:rPr lang="en-US" sz="2200" baseline="-25000" dirty="0" err="1" smtClean="0"/>
              <a:t>d</a:t>
            </a:r>
            <a:r>
              <a:rPr lang="en-US" sz="2200" dirty="0" smtClean="0"/>
              <a:t> </a:t>
            </a:r>
            <a:r>
              <a:rPr lang="ru-RU" sz="2200" dirty="0" smtClean="0"/>
              <a:t>не имеет строгого физиологического значения и может превышать объём тела</a:t>
            </a:r>
          </a:p>
          <a:p>
            <a:pPr eaLnBrk="1" hangingPunct="1">
              <a:spcBef>
                <a:spcPts val="1500"/>
              </a:spcBef>
              <a:spcAft>
                <a:spcPts val="1000"/>
              </a:spcAft>
              <a:defRPr/>
            </a:pPr>
            <a:r>
              <a:rPr lang="en-US" sz="2200" dirty="0" err="1" smtClean="0"/>
              <a:t>V</a:t>
            </a:r>
            <a:r>
              <a:rPr lang="en-US" sz="2200" baseline="-25000" dirty="0" err="1" smtClean="0"/>
              <a:t>d</a:t>
            </a:r>
            <a:r>
              <a:rPr lang="ru-RU" sz="2200" dirty="0" smtClean="0"/>
              <a:t> вместе с клиренсом определяют скорость вывода вещества из организма</a:t>
            </a:r>
            <a:endParaRPr lang="en-US" sz="2200" dirty="0" smtClean="0"/>
          </a:p>
        </p:txBody>
      </p:sp>
      <p:graphicFrame>
        <p:nvGraphicFramePr>
          <p:cNvPr id="53253" name="Object 1"/>
          <p:cNvGraphicFramePr>
            <a:graphicFrameLocks noChangeAspect="1"/>
          </p:cNvGraphicFramePr>
          <p:nvPr/>
        </p:nvGraphicFramePr>
        <p:xfrm>
          <a:off x="3707904" y="3068960"/>
          <a:ext cx="1066800" cy="863600"/>
        </p:xfrm>
        <a:graphic>
          <a:graphicData uri="http://schemas.openxmlformats.org/presentationml/2006/ole">
            <p:oleObj spid="_x0000_s15362" name="Equation" r:id="rId3" imgW="533169" imgH="4316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i="1" dirty="0" err="1" smtClean="0"/>
              <a:t>V</a:t>
            </a:r>
            <a:r>
              <a:rPr lang="lt-LT" i="1" baseline="-25000" dirty="0" err="1" smtClean="0"/>
              <a:t>d</a:t>
            </a:r>
            <a:r>
              <a:rPr lang="lt-LT" dirty="0" smtClean="0"/>
              <a:t> </a:t>
            </a:r>
            <a:r>
              <a:rPr lang="ru-RU" dirty="0" smtClean="0"/>
              <a:t>и токсичность</a:t>
            </a:r>
            <a:endParaRPr lang="lt-LT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600" dirty="0" smtClean="0"/>
              <a:t>Соединения с очень большим объёмом распределения накапливаются в организме </a:t>
            </a:r>
            <a:endParaRPr lang="lt-LT" sz="2600" dirty="0" smtClean="0"/>
          </a:p>
          <a:p>
            <a:endParaRPr lang="lt-LT" sz="2600" dirty="0" smtClean="0"/>
          </a:p>
          <a:p>
            <a:r>
              <a:rPr lang="ru-RU" sz="2600" dirty="0" smtClean="0"/>
              <a:t>Специфический побочный эффект </a:t>
            </a:r>
            <a:r>
              <a:rPr lang="lt-LT" sz="2600" dirty="0" smtClean="0"/>
              <a:t>: </a:t>
            </a:r>
            <a:br>
              <a:rPr lang="lt-LT" sz="2600" dirty="0" smtClean="0"/>
            </a:br>
            <a:r>
              <a:rPr lang="ru-RU" sz="2600" dirty="0" smtClean="0"/>
              <a:t>фосфолипидоз</a:t>
            </a:r>
            <a:endParaRPr lang="lt-LT" sz="2600" dirty="0" smtClean="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427984" y="3645024"/>
            <a:ext cx="3571875" cy="2638425"/>
            <a:chOff x="4419600" y="3886200"/>
            <a:chExt cx="3571875" cy="2639199"/>
          </a:xfrm>
        </p:grpSpPr>
        <p:pic>
          <p:nvPicPr>
            <p:cNvPr id="1843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9600" y="3886200"/>
              <a:ext cx="3571875" cy="2200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8" name="Rectangle 4"/>
            <p:cNvSpPr>
              <a:spLocks noChangeArrowheads="1"/>
            </p:cNvSpPr>
            <p:nvPr/>
          </p:nvSpPr>
          <p:spPr bwMode="auto">
            <a:xfrm>
              <a:off x="4572000" y="6248400"/>
              <a:ext cx="281391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200" i="1"/>
                <a:t>Chem Res Toxicol</a:t>
              </a:r>
              <a:r>
                <a:rPr lang="pt-BR" sz="1200"/>
                <a:t>. </a:t>
              </a:r>
              <a:r>
                <a:rPr lang="pt-BR" sz="1200" b="1"/>
                <a:t>2010</a:t>
              </a:r>
              <a:r>
                <a:rPr lang="pt-BR" sz="1200"/>
                <a:t>;23(4):749-55.</a:t>
              </a:r>
              <a:endParaRPr lang="lt-LT" sz="12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Концепция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</a:t>
            </a:r>
            <a:endParaRPr lang="en-US" dirty="0" smtClean="0"/>
          </a:p>
        </p:txBody>
      </p:sp>
      <p:graphicFrame>
        <p:nvGraphicFramePr>
          <p:cNvPr id="55300" name="Object 1"/>
          <p:cNvGraphicFramePr>
            <a:graphicFrameLocks noChangeAspect="1"/>
          </p:cNvGraphicFramePr>
          <p:nvPr/>
        </p:nvGraphicFramePr>
        <p:xfrm>
          <a:off x="1143000" y="1600200"/>
          <a:ext cx="1066800" cy="863600"/>
        </p:xfrm>
        <a:graphic>
          <a:graphicData uri="http://schemas.openxmlformats.org/presentationml/2006/ole">
            <p:oleObj spid="_x0000_s17410" name="Equation" r:id="rId3" imgW="533169" imgH="431613" progId="Equation.3">
              <p:embed/>
            </p:oleObj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685800" y="2951163"/>
            <a:ext cx="1981200" cy="22860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688975" y="2709863"/>
            <a:ext cx="1974850" cy="533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85800" y="4953000"/>
            <a:ext cx="1981200" cy="5334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00088" y="4876800"/>
            <a:ext cx="1957387" cy="381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ound Diagonal Corner Rectangle 7"/>
          <p:cNvSpPr/>
          <p:nvPr/>
        </p:nvSpPr>
        <p:spPr bwMode="auto">
          <a:xfrm>
            <a:off x="1030288" y="4627563"/>
            <a:ext cx="1295400" cy="4572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5F3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Ткани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06" name="TextBox 10"/>
          <p:cNvSpPr txBox="1">
            <a:spLocks noChangeArrowheads="1"/>
          </p:cNvSpPr>
          <p:nvPr/>
        </p:nvSpPr>
        <p:spPr bwMode="auto">
          <a:xfrm>
            <a:off x="3475038" y="1828800"/>
            <a:ext cx="15311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Доза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10 </a:t>
            </a:r>
            <a:r>
              <a:rPr lang="ru-RU" dirty="0" smtClean="0">
                <a:solidFill>
                  <a:srgbClr val="000000"/>
                </a:solidFill>
              </a:rPr>
              <a:t>мг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3429000" y="2951163"/>
            <a:ext cx="1981200" cy="22860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3432175" y="2709863"/>
            <a:ext cx="1974850" cy="533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429000" y="4953000"/>
            <a:ext cx="1981200" cy="5334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443288" y="4876800"/>
            <a:ext cx="1957387" cy="381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ound Diagonal Corner Rectangle 18"/>
          <p:cNvSpPr/>
          <p:nvPr/>
        </p:nvSpPr>
        <p:spPr bwMode="auto">
          <a:xfrm>
            <a:off x="3773488" y="4627563"/>
            <a:ext cx="1295400" cy="4572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5F3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Ткани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6248400" y="2984500"/>
            <a:ext cx="1981200" cy="228600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6251575" y="2743200"/>
            <a:ext cx="1974850" cy="5334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248400" y="4986338"/>
            <a:ext cx="1981200" cy="5334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262688" y="4900613"/>
            <a:ext cx="1957387" cy="381000"/>
          </a:xfrm>
          <a:prstGeom prst="rect">
            <a:avLst/>
          </a:prstGeom>
          <a:solidFill>
            <a:schemeClr val="bg1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 Diagonal Corner Rectangle 23"/>
          <p:cNvSpPr/>
          <p:nvPr/>
        </p:nvSpPr>
        <p:spPr bwMode="auto">
          <a:xfrm>
            <a:off x="6592888" y="4660900"/>
            <a:ext cx="1295400" cy="457200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E5F3FF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r>
              <a:rPr lang="ru-RU" sz="1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Ткани</a:t>
            </a: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4138613" y="2344738"/>
            <a:ext cx="533400" cy="665162"/>
          </a:xfrm>
          <a:prstGeom prst="downArrow">
            <a:avLst/>
          </a:prstGeom>
          <a:solidFill>
            <a:srgbClr val="E5F3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Down Arrow 25"/>
          <p:cNvSpPr/>
          <p:nvPr/>
        </p:nvSpPr>
        <p:spPr bwMode="auto">
          <a:xfrm rot="3243418">
            <a:off x="2673351" y="2136775"/>
            <a:ext cx="533400" cy="663575"/>
          </a:xfrm>
          <a:prstGeom prst="downArrow">
            <a:avLst/>
          </a:prstGeom>
          <a:solidFill>
            <a:srgbClr val="E5F3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Down Arrow 26"/>
          <p:cNvSpPr/>
          <p:nvPr/>
        </p:nvSpPr>
        <p:spPr bwMode="auto">
          <a:xfrm rot="18356582" flipH="1">
            <a:off x="5632451" y="2136775"/>
            <a:ext cx="533400" cy="663575"/>
          </a:xfrm>
          <a:prstGeom prst="downArrow">
            <a:avLst/>
          </a:prstGeom>
          <a:solidFill>
            <a:srgbClr val="E5F3FF"/>
          </a:solidFill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20" name="TextBox 27"/>
          <p:cNvSpPr txBox="1">
            <a:spLocks noChangeArrowheads="1"/>
          </p:cNvSpPr>
          <p:nvPr/>
        </p:nvSpPr>
        <p:spPr bwMode="auto">
          <a:xfrm>
            <a:off x="1035050" y="5772150"/>
            <a:ext cx="11031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dirty="0" err="1">
                <a:solidFill>
                  <a:srgbClr val="000000"/>
                </a:solidFill>
              </a:rPr>
              <a:t>V</a:t>
            </a:r>
            <a:r>
              <a:rPr lang="en-US" sz="2000" i="1" baseline="-25000" dirty="0" err="1">
                <a:solidFill>
                  <a:srgbClr val="000000"/>
                </a:solidFill>
              </a:rPr>
              <a:t>d</a:t>
            </a:r>
            <a:r>
              <a:rPr lang="en-US" sz="2000" dirty="0">
                <a:solidFill>
                  <a:srgbClr val="000000"/>
                </a:solidFill>
              </a:rPr>
              <a:t> = 5 </a:t>
            </a:r>
            <a:r>
              <a:rPr lang="ru-RU" sz="2000" dirty="0" smtClean="0">
                <a:solidFill>
                  <a:srgbClr val="000000"/>
                </a:solidFill>
              </a:rPr>
              <a:t>л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914400" y="3368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1158875" y="35972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914400" y="3749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1387475" y="34290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1387475" y="38258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1768475" y="3749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1997075" y="33528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1311275" y="4130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Oval 37"/>
          <p:cNvSpPr/>
          <p:nvPr/>
        </p:nvSpPr>
        <p:spPr bwMode="auto">
          <a:xfrm>
            <a:off x="914400" y="4130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2287588" y="3640138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" name="Oval 39"/>
          <p:cNvSpPr/>
          <p:nvPr/>
        </p:nvSpPr>
        <p:spPr bwMode="auto">
          <a:xfrm>
            <a:off x="1752600" y="35052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Oval 40"/>
          <p:cNvSpPr/>
          <p:nvPr/>
        </p:nvSpPr>
        <p:spPr bwMode="auto">
          <a:xfrm>
            <a:off x="1752600" y="41148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2073275" y="39020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" name="Oval 42"/>
          <p:cNvSpPr/>
          <p:nvPr/>
        </p:nvSpPr>
        <p:spPr bwMode="auto">
          <a:xfrm>
            <a:off x="2378075" y="4130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Oval 43"/>
          <p:cNvSpPr/>
          <p:nvPr/>
        </p:nvSpPr>
        <p:spPr bwMode="auto">
          <a:xfrm>
            <a:off x="1997075" y="43592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1066800" y="44196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1981200" y="5237163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" name="Oval 46"/>
          <p:cNvSpPr/>
          <p:nvPr/>
        </p:nvSpPr>
        <p:spPr bwMode="auto">
          <a:xfrm>
            <a:off x="1393825" y="5124450"/>
            <a:ext cx="138113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2438400" y="48768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762000" y="46482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" name="Oval 49"/>
          <p:cNvSpPr/>
          <p:nvPr/>
        </p:nvSpPr>
        <p:spPr bwMode="auto">
          <a:xfrm>
            <a:off x="2409825" y="328453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1527175" y="434498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" name="Oval 51"/>
          <p:cNvSpPr/>
          <p:nvPr/>
        </p:nvSpPr>
        <p:spPr bwMode="auto">
          <a:xfrm>
            <a:off x="2357438" y="4481513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857250" y="5059363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345" name="TextBox 53"/>
          <p:cNvSpPr txBox="1">
            <a:spLocks noChangeArrowheads="1"/>
          </p:cNvSpPr>
          <p:nvPr/>
        </p:nvSpPr>
        <p:spPr bwMode="auto">
          <a:xfrm>
            <a:off x="3810000" y="5715000"/>
            <a:ext cx="12458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dirty="0" err="1">
                <a:solidFill>
                  <a:srgbClr val="000000"/>
                </a:solidFill>
              </a:rPr>
              <a:t>V</a:t>
            </a:r>
            <a:r>
              <a:rPr lang="en-US" sz="2000" i="1" baseline="-25000" dirty="0" err="1">
                <a:solidFill>
                  <a:srgbClr val="000000"/>
                </a:solidFill>
              </a:rPr>
              <a:t>d</a:t>
            </a:r>
            <a:r>
              <a:rPr lang="en-US" sz="2000" dirty="0">
                <a:solidFill>
                  <a:srgbClr val="000000"/>
                </a:solidFill>
              </a:rPr>
              <a:t> = 10 </a:t>
            </a:r>
            <a:r>
              <a:rPr lang="ru-RU" sz="2000" dirty="0" smtClean="0">
                <a:solidFill>
                  <a:srgbClr val="000000"/>
                </a:solidFill>
              </a:rPr>
              <a:t>л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5346" name="TextBox 54"/>
          <p:cNvSpPr txBox="1">
            <a:spLocks noChangeArrowheads="1"/>
          </p:cNvSpPr>
          <p:nvPr/>
        </p:nvSpPr>
        <p:spPr bwMode="auto">
          <a:xfrm>
            <a:off x="6499225" y="5715000"/>
            <a:ext cx="138852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dirty="0" err="1">
                <a:solidFill>
                  <a:srgbClr val="000000"/>
                </a:solidFill>
              </a:rPr>
              <a:t>V</a:t>
            </a:r>
            <a:r>
              <a:rPr lang="en-US" sz="2000" i="1" baseline="-25000" dirty="0" err="1">
                <a:solidFill>
                  <a:srgbClr val="000000"/>
                </a:solidFill>
              </a:rPr>
              <a:t>d</a:t>
            </a:r>
            <a:r>
              <a:rPr lang="en-US" sz="2000" dirty="0">
                <a:solidFill>
                  <a:srgbClr val="000000"/>
                </a:solidFill>
              </a:rPr>
              <a:t> = 100 </a:t>
            </a:r>
            <a:r>
              <a:rPr lang="ru-RU" sz="2000" dirty="0" smtClean="0">
                <a:solidFill>
                  <a:srgbClr val="000000"/>
                </a:solidFill>
              </a:rPr>
              <a:t>л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3673475" y="336073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3873500" y="3695700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3941763" y="45497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9" name="Oval 58"/>
          <p:cNvSpPr/>
          <p:nvPr/>
        </p:nvSpPr>
        <p:spPr bwMode="auto">
          <a:xfrm>
            <a:off x="4152900" y="4541838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0" name="Oval 59"/>
          <p:cNvSpPr/>
          <p:nvPr/>
        </p:nvSpPr>
        <p:spPr bwMode="auto">
          <a:xfrm>
            <a:off x="4291013" y="3784600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4356100" y="501332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4379913" y="454025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" name="Oval 62"/>
          <p:cNvSpPr/>
          <p:nvPr/>
        </p:nvSpPr>
        <p:spPr bwMode="auto">
          <a:xfrm>
            <a:off x="3705225" y="4762500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4578350" y="4983163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4594225" y="4549775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Oval 65"/>
          <p:cNvSpPr/>
          <p:nvPr/>
        </p:nvSpPr>
        <p:spPr bwMode="auto">
          <a:xfrm>
            <a:off x="4511675" y="3413125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Oval 66"/>
          <p:cNvSpPr/>
          <p:nvPr/>
        </p:nvSpPr>
        <p:spPr bwMode="auto">
          <a:xfrm>
            <a:off x="3908425" y="5002213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4932363" y="37338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135563" y="4122738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0" name="Oval 69"/>
          <p:cNvSpPr/>
          <p:nvPr/>
        </p:nvSpPr>
        <p:spPr bwMode="auto">
          <a:xfrm>
            <a:off x="4646613" y="4127500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" name="Oval 70"/>
          <p:cNvSpPr/>
          <p:nvPr/>
        </p:nvSpPr>
        <p:spPr bwMode="auto">
          <a:xfrm>
            <a:off x="3741738" y="41306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2" name="Oval 71"/>
          <p:cNvSpPr/>
          <p:nvPr/>
        </p:nvSpPr>
        <p:spPr bwMode="auto">
          <a:xfrm>
            <a:off x="4533900" y="5219700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Oval 72"/>
          <p:cNvSpPr/>
          <p:nvPr/>
        </p:nvSpPr>
        <p:spPr bwMode="auto">
          <a:xfrm>
            <a:off x="4135438" y="501332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" name="Oval 73"/>
          <p:cNvSpPr/>
          <p:nvPr/>
        </p:nvSpPr>
        <p:spPr bwMode="auto">
          <a:xfrm>
            <a:off x="5000625" y="4814888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5" name="Oval 74"/>
          <p:cNvSpPr/>
          <p:nvPr/>
        </p:nvSpPr>
        <p:spPr bwMode="auto">
          <a:xfrm>
            <a:off x="4808538" y="5002213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Oval 75"/>
          <p:cNvSpPr/>
          <p:nvPr/>
        </p:nvSpPr>
        <p:spPr bwMode="auto">
          <a:xfrm>
            <a:off x="5168900" y="32766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7" name="Oval 76"/>
          <p:cNvSpPr/>
          <p:nvPr/>
        </p:nvSpPr>
        <p:spPr bwMode="auto">
          <a:xfrm>
            <a:off x="4152900" y="4221163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" name="Oval 77"/>
          <p:cNvSpPr/>
          <p:nvPr/>
        </p:nvSpPr>
        <p:spPr bwMode="auto">
          <a:xfrm>
            <a:off x="4832350" y="454818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9" name="Oval 78"/>
          <p:cNvSpPr/>
          <p:nvPr/>
        </p:nvSpPr>
        <p:spPr bwMode="auto">
          <a:xfrm>
            <a:off x="3535363" y="4487863"/>
            <a:ext cx="138112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" name="Oval 79"/>
          <p:cNvSpPr/>
          <p:nvPr/>
        </p:nvSpPr>
        <p:spPr bwMode="auto">
          <a:xfrm>
            <a:off x="6611938" y="3886200"/>
            <a:ext cx="138112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" name="Oval 80"/>
          <p:cNvSpPr/>
          <p:nvPr/>
        </p:nvSpPr>
        <p:spPr bwMode="auto">
          <a:xfrm>
            <a:off x="7620000" y="365918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Oval 81"/>
          <p:cNvSpPr/>
          <p:nvPr/>
        </p:nvSpPr>
        <p:spPr bwMode="auto">
          <a:xfrm>
            <a:off x="6761163" y="4581525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7026275" y="4573588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4" name="Oval 83"/>
          <p:cNvSpPr/>
          <p:nvPr/>
        </p:nvSpPr>
        <p:spPr bwMode="auto">
          <a:xfrm>
            <a:off x="7123113" y="5045075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7200900" y="457200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" name="Oval 85"/>
          <p:cNvSpPr/>
          <p:nvPr/>
        </p:nvSpPr>
        <p:spPr bwMode="auto">
          <a:xfrm>
            <a:off x="6526213" y="4794250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" name="Oval 86"/>
          <p:cNvSpPr/>
          <p:nvPr/>
        </p:nvSpPr>
        <p:spPr bwMode="auto">
          <a:xfrm>
            <a:off x="7399338" y="5014913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" name="Oval 87"/>
          <p:cNvSpPr/>
          <p:nvPr/>
        </p:nvSpPr>
        <p:spPr bwMode="auto">
          <a:xfrm>
            <a:off x="7361238" y="4570413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Oval 88"/>
          <p:cNvSpPr/>
          <p:nvPr/>
        </p:nvSpPr>
        <p:spPr bwMode="auto">
          <a:xfrm>
            <a:off x="6791325" y="5033963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" name="Oval 89"/>
          <p:cNvSpPr/>
          <p:nvPr/>
        </p:nvSpPr>
        <p:spPr bwMode="auto">
          <a:xfrm>
            <a:off x="6954838" y="5045075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Oval 90"/>
          <p:cNvSpPr/>
          <p:nvPr/>
        </p:nvSpPr>
        <p:spPr bwMode="auto">
          <a:xfrm>
            <a:off x="7821613" y="484663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" name="Oval 91"/>
          <p:cNvSpPr/>
          <p:nvPr/>
        </p:nvSpPr>
        <p:spPr bwMode="auto">
          <a:xfrm>
            <a:off x="7659688" y="5013325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" name="Oval 92"/>
          <p:cNvSpPr/>
          <p:nvPr/>
        </p:nvSpPr>
        <p:spPr bwMode="auto">
          <a:xfrm>
            <a:off x="7651750" y="4579938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" name="Oval 93"/>
          <p:cNvSpPr/>
          <p:nvPr/>
        </p:nvSpPr>
        <p:spPr bwMode="auto">
          <a:xfrm>
            <a:off x="7513638" y="5035550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" name="Oval 94"/>
          <p:cNvSpPr/>
          <p:nvPr/>
        </p:nvSpPr>
        <p:spPr bwMode="auto">
          <a:xfrm>
            <a:off x="7283450" y="5051425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6661150" y="5014913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7829550" y="4681538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6584950" y="4654550"/>
            <a:ext cx="138113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7780338" y="4592638"/>
            <a:ext cx="138112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0" name="Oval 99"/>
          <p:cNvSpPr/>
          <p:nvPr/>
        </p:nvSpPr>
        <p:spPr bwMode="auto">
          <a:xfrm>
            <a:off x="6530975" y="4960938"/>
            <a:ext cx="136525" cy="136525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7504113" y="4570413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" name="Oval 101"/>
          <p:cNvSpPr/>
          <p:nvPr/>
        </p:nvSpPr>
        <p:spPr bwMode="auto">
          <a:xfrm>
            <a:off x="7772400" y="4979988"/>
            <a:ext cx="136525" cy="138112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" name="Oval 102"/>
          <p:cNvSpPr/>
          <p:nvPr/>
        </p:nvSpPr>
        <p:spPr bwMode="auto">
          <a:xfrm>
            <a:off x="6888163" y="4606925"/>
            <a:ext cx="136525" cy="138113"/>
          </a:xfrm>
          <a:prstGeom prst="ellipse">
            <a:avLst/>
          </a:prstGeom>
          <a:solidFill>
            <a:srgbClr val="FFFF66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Экспериментальные данные</a:t>
            </a:r>
            <a:endParaRPr lang="lt-LT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/>
          <a:lstStyle/>
          <a:p>
            <a:r>
              <a:rPr lang="ru-RU" sz="2800" dirty="0" smtClean="0"/>
              <a:t>Объём стационарного состояния</a:t>
            </a:r>
            <a:r>
              <a:rPr lang="lt-LT" sz="2800" dirty="0" smtClean="0"/>
              <a:t>(</a:t>
            </a:r>
            <a:r>
              <a:rPr lang="lt-LT" sz="2800" i="1" dirty="0" smtClean="0"/>
              <a:t>V</a:t>
            </a:r>
            <a:r>
              <a:rPr lang="lt-LT" sz="2800" i="1" baseline="-25000" dirty="0" smtClean="0"/>
              <a:t>SS</a:t>
            </a:r>
            <a:r>
              <a:rPr lang="lt-LT" sz="2800" dirty="0" smtClean="0"/>
              <a:t>)</a:t>
            </a:r>
          </a:p>
          <a:p>
            <a:endParaRPr lang="lt-LT" dirty="0" smtClean="0"/>
          </a:p>
          <a:p>
            <a:endParaRPr lang="lt-LT" dirty="0" smtClean="0"/>
          </a:p>
          <a:p>
            <a:r>
              <a:rPr lang="ru-RU" sz="2800" dirty="0" smtClean="0"/>
              <a:t>Объём терминальной фазы </a:t>
            </a:r>
            <a:r>
              <a:rPr lang="lt-LT" sz="2800" dirty="0" smtClean="0"/>
              <a:t>(</a:t>
            </a:r>
            <a:r>
              <a:rPr lang="lt-LT" sz="2800" i="1" dirty="0" err="1" smtClean="0"/>
              <a:t>V</a:t>
            </a:r>
            <a:r>
              <a:rPr lang="lt-LT" sz="2800" i="1" baseline="-25000" dirty="0" err="1" smtClean="0"/>
              <a:t>area</a:t>
            </a:r>
            <a:r>
              <a:rPr lang="lt-LT" sz="2800" dirty="0" smtClean="0"/>
              <a:t>)</a:t>
            </a:r>
          </a:p>
          <a:p>
            <a:endParaRPr lang="lt-LT" dirty="0" smtClean="0"/>
          </a:p>
          <a:p>
            <a:endParaRPr lang="lt-LT" dirty="0" smtClean="0"/>
          </a:p>
          <a:p>
            <a:r>
              <a:rPr lang="lt-LT" i="1" dirty="0" err="1" smtClean="0"/>
              <a:t>V</a:t>
            </a:r>
            <a:r>
              <a:rPr lang="lt-LT" i="1" baseline="-25000" dirty="0" err="1" smtClean="0"/>
              <a:t>ss</a:t>
            </a:r>
            <a:r>
              <a:rPr lang="lt-LT" dirty="0" smtClean="0"/>
              <a:t>/</a:t>
            </a:r>
            <a:r>
              <a:rPr lang="lt-LT" i="1" dirty="0" smtClean="0"/>
              <a:t>F</a:t>
            </a:r>
            <a:r>
              <a:rPr lang="lt-LT" dirty="0" smtClean="0"/>
              <a:t> </a:t>
            </a:r>
            <a:r>
              <a:rPr lang="ru-RU" dirty="0" smtClean="0"/>
              <a:t>и</a:t>
            </a:r>
            <a:r>
              <a:rPr lang="lt-LT" dirty="0" smtClean="0"/>
              <a:t> </a:t>
            </a:r>
            <a:r>
              <a:rPr lang="lt-LT" i="1" dirty="0" err="1" smtClean="0"/>
              <a:t>V</a:t>
            </a:r>
            <a:r>
              <a:rPr lang="lt-LT" i="1" baseline="-25000" dirty="0" err="1" smtClean="0"/>
              <a:t>area</a:t>
            </a:r>
            <a:r>
              <a:rPr lang="lt-LT" dirty="0" smtClean="0"/>
              <a:t>/</a:t>
            </a:r>
            <a:r>
              <a:rPr lang="lt-LT" i="1" dirty="0" smtClean="0"/>
              <a:t>F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524000"/>
            <a:ext cx="22383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10000"/>
            <a:ext cx="22193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2379067" y="1994371"/>
            <a:ext cx="3352800" cy="304800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0">
                <a:srgbClr val="FF0000"/>
              </a:gs>
              <a:gs pos="100000">
                <a:srgbClr val="00B050"/>
              </a:gs>
            </a:gsLst>
            <a:lin ang="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6326" name="TextBox 5"/>
          <p:cNvSpPr txBox="1">
            <a:spLocks noChangeArrowheads="1"/>
          </p:cNvSpPr>
          <p:nvPr/>
        </p:nvSpPr>
        <p:spPr bwMode="auto">
          <a:xfrm>
            <a:off x="3522067" y="1484784"/>
            <a:ext cx="936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</a:rPr>
              <a:t>V</a:t>
            </a:r>
            <a:r>
              <a:rPr lang="en-US" baseline="-25000" dirty="0" err="1">
                <a:solidFill>
                  <a:srgbClr val="000000"/>
                </a:solidFill>
              </a:rPr>
              <a:t>d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ru-RU" dirty="0" smtClean="0">
                <a:solidFill>
                  <a:srgbClr val="000000"/>
                </a:solidFill>
              </a:rPr>
              <a:t>л</a:t>
            </a:r>
            <a:r>
              <a:rPr lang="en-US" dirty="0" smtClean="0">
                <a:solidFill>
                  <a:srgbClr val="000000"/>
                </a:solidFill>
              </a:rPr>
              <a:t>/</a:t>
            </a:r>
            <a:r>
              <a:rPr lang="ru-RU" dirty="0" smtClean="0">
                <a:solidFill>
                  <a:srgbClr val="000000"/>
                </a:solidFill>
              </a:rPr>
              <a:t>кг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56327" name="Straight Connector 7"/>
          <p:cNvCxnSpPr>
            <a:cxnSpLocks noChangeShapeType="1"/>
          </p:cNvCxnSpPr>
          <p:nvPr/>
        </p:nvCxnSpPr>
        <p:spPr bwMode="auto">
          <a:xfrm flipV="1">
            <a:off x="5731867" y="2007071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6328" name="Straight Connector 9"/>
          <p:cNvCxnSpPr>
            <a:cxnSpLocks noChangeShapeType="1"/>
          </p:cNvCxnSpPr>
          <p:nvPr/>
        </p:nvCxnSpPr>
        <p:spPr bwMode="auto">
          <a:xfrm flipV="1">
            <a:off x="3750667" y="2007071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56329" name="Straight Connector 10"/>
          <p:cNvCxnSpPr>
            <a:cxnSpLocks noChangeShapeType="1"/>
          </p:cNvCxnSpPr>
          <p:nvPr/>
        </p:nvCxnSpPr>
        <p:spPr bwMode="auto">
          <a:xfrm flipV="1">
            <a:off x="2379067" y="2007071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56330" name="TextBox 11"/>
          <p:cNvSpPr txBox="1">
            <a:spLocks noChangeArrowheads="1"/>
          </p:cNvSpPr>
          <p:nvPr/>
        </p:nvSpPr>
        <p:spPr bwMode="auto">
          <a:xfrm>
            <a:off x="3522067" y="2400771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0.7</a:t>
            </a:r>
          </a:p>
        </p:txBody>
      </p:sp>
      <p:sp>
        <p:nvSpPr>
          <p:cNvPr id="56331" name="TextBox 12"/>
          <p:cNvSpPr txBox="1">
            <a:spLocks noChangeArrowheads="1"/>
          </p:cNvSpPr>
          <p:nvPr/>
        </p:nvSpPr>
        <p:spPr bwMode="auto">
          <a:xfrm>
            <a:off x="4755555" y="2388071"/>
            <a:ext cx="19332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charset="0"/>
              </a:rPr>
              <a:t>200-400 </a:t>
            </a:r>
            <a:r>
              <a:rPr lang="ru-RU" dirty="0" smtClean="0">
                <a:solidFill>
                  <a:srgbClr val="000000"/>
                </a:solidFill>
                <a:latin typeface="Arial" charset="0"/>
              </a:rPr>
              <a:t>и более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6332" name="TextBox 13"/>
          <p:cNvSpPr txBox="1">
            <a:spLocks noChangeArrowheads="1"/>
          </p:cNvSpPr>
          <p:nvPr/>
        </p:nvSpPr>
        <p:spPr bwMode="auto">
          <a:xfrm>
            <a:off x="2102842" y="2432521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0.1</a:t>
            </a:r>
          </a:p>
        </p:txBody>
      </p:sp>
      <p:sp>
        <p:nvSpPr>
          <p:cNvPr id="56333" name="TextBox 14"/>
          <p:cNvSpPr txBox="1">
            <a:spLocks noChangeArrowheads="1"/>
          </p:cNvSpPr>
          <p:nvPr/>
        </p:nvSpPr>
        <p:spPr bwMode="auto">
          <a:xfrm>
            <a:off x="1745299" y="2848446"/>
            <a:ext cx="14135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Ограничен 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циркуляцией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6334" name="TextBox 15"/>
          <p:cNvSpPr txBox="1">
            <a:spLocks noChangeArrowheads="1"/>
          </p:cNvSpPr>
          <p:nvPr/>
        </p:nvSpPr>
        <p:spPr bwMode="auto">
          <a:xfrm>
            <a:off x="3500033" y="2854796"/>
            <a:ext cx="6399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lt-LT" sz="1600" dirty="0" smtClean="0">
                <a:solidFill>
                  <a:srgbClr val="000000"/>
                </a:solidFill>
              </a:rPr>
              <a:t>TBW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56335" name="TextBox 16"/>
          <p:cNvSpPr txBox="1">
            <a:spLocks noChangeArrowheads="1"/>
          </p:cNvSpPr>
          <p:nvPr/>
        </p:nvSpPr>
        <p:spPr bwMode="auto">
          <a:xfrm>
            <a:off x="5513178" y="2852936"/>
            <a:ext cx="570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lt-LT" sz="1600" dirty="0" smtClean="0">
                <a:solidFill>
                  <a:srgbClr val="000000"/>
                </a:solidFill>
              </a:rPr>
              <a:t>TBF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5774730" y="1834034"/>
            <a:ext cx="609600" cy="649287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93" name="TextBox 21"/>
          <p:cNvSpPr txBox="1">
            <a:spLocks noChangeArrowheads="1"/>
          </p:cNvSpPr>
          <p:nvPr/>
        </p:nvSpPr>
        <p:spPr bwMode="auto">
          <a:xfrm>
            <a:off x="3832313" y="5712296"/>
            <a:ext cx="9557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Антипирин</a:t>
            </a:r>
            <a:endParaRPr lang="en-US" sz="1200" dirty="0">
              <a:solidFill>
                <a:srgbClr val="000000"/>
              </a:solidFill>
            </a:endParaRPr>
          </a:p>
        </p:txBody>
      </p:sp>
      <p:graphicFrame>
        <p:nvGraphicFramePr>
          <p:cNvPr id="50195" name="Object 5"/>
          <p:cNvGraphicFramePr>
            <a:graphicFrameLocks noChangeAspect="1"/>
          </p:cNvGraphicFramePr>
          <p:nvPr/>
        </p:nvGraphicFramePr>
        <p:xfrm>
          <a:off x="3631605" y="4094634"/>
          <a:ext cx="1195387" cy="1550987"/>
        </p:xfrm>
        <a:graphic>
          <a:graphicData uri="http://schemas.openxmlformats.org/presentationml/2006/ole">
            <p:oleObj spid="_x0000_s18435" name="ChemSketch" r:id="rId3" imgW="1194816" imgH="1551432" progId="ACD.ChemSketch.20">
              <p:embed/>
            </p:oleObj>
          </a:graphicData>
        </a:graphic>
      </p:graphicFrame>
      <p:graphicFrame>
        <p:nvGraphicFramePr>
          <p:cNvPr id="50196" name="Object 6"/>
          <p:cNvGraphicFramePr>
            <a:graphicFrameLocks noChangeAspect="1"/>
          </p:cNvGraphicFramePr>
          <p:nvPr/>
        </p:nvGraphicFramePr>
        <p:xfrm>
          <a:off x="1920875" y="3454400"/>
          <a:ext cx="876300" cy="361950"/>
        </p:xfrm>
        <a:graphic>
          <a:graphicData uri="http://schemas.openxmlformats.org/presentationml/2006/ole">
            <p:oleObj spid="_x0000_s18436" name="Equation" r:id="rId4" imgW="583920" imgH="241200" progId="Equation.3">
              <p:embed/>
            </p:oleObj>
          </a:graphicData>
        </a:graphic>
      </p:graphicFrame>
      <p:graphicFrame>
        <p:nvGraphicFramePr>
          <p:cNvPr id="50197" name="Object 7"/>
          <p:cNvGraphicFramePr>
            <a:graphicFrameLocks noChangeAspect="1"/>
          </p:cNvGraphicFramePr>
          <p:nvPr/>
        </p:nvGraphicFramePr>
        <p:xfrm>
          <a:off x="5424488" y="3438525"/>
          <a:ext cx="857250" cy="361950"/>
        </p:xfrm>
        <a:graphic>
          <a:graphicData uri="http://schemas.openxmlformats.org/presentationml/2006/ole">
            <p:oleObj spid="_x0000_s18437" name="Equation" r:id="rId5" imgW="571320" imgH="241200" progId="Equation.3">
              <p:embed/>
            </p:oleObj>
          </a:graphicData>
        </a:graphic>
      </p:graphicFrame>
      <p:graphicFrame>
        <p:nvGraphicFramePr>
          <p:cNvPr id="50199" name="Object 10"/>
          <p:cNvGraphicFramePr>
            <a:graphicFrameLocks noChangeAspect="1"/>
          </p:cNvGraphicFramePr>
          <p:nvPr/>
        </p:nvGraphicFramePr>
        <p:xfrm>
          <a:off x="5195292" y="4080346"/>
          <a:ext cx="2755900" cy="1506538"/>
        </p:xfrm>
        <a:graphic>
          <a:graphicData uri="http://schemas.openxmlformats.org/presentationml/2006/ole">
            <p:oleObj spid="_x0000_s18439" name="ChemSketch" r:id="rId6" imgW="2755392" imgH="1505712" progId="ACD.ChemSketch.20">
              <p:embed/>
            </p:oleObj>
          </a:graphicData>
        </a:graphic>
      </p:graphicFrame>
      <p:sp>
        <p:nvSpPr>
          <p:cNvPr id="50200" name="TextBox 21"/>
          <p:cNvSpPr txBox="1">
            <a:spLocks noChangeArrowheads="1"/>
          </p:cNvSpPr>
          <p:nvPr/>
        </p:nvSpPr>
        <p:spPr bwMode="auto">
          <a:xfrm>
            <a:off x="5961188" y="5664671"/>
            <a:ext cx="95423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Хлороквин</a:t>
            </a:r>
            <a:endParaRPr lang="en-US" sz="1200" dirty="0">
              <a:solidFill>
                <a:srgbClr val="000000"/>
              </a:solidFill>
            </a:endParaRPr>
          </a:p>
        </p:txBody>
      </p:sp>
      <p:graphicFrame>
        <p:nvGraphicFramePr>
          <p:cNvPr id="50201" name="Object 11"/>
          <p:cNvGraphicFramePr>
            <a:graphicFrameLocks noChangeAspect="1"/>
          </p:cNvGraphicFramePr>
          <p:nvPr/>
        </p:nvGraphicFramePr>
        <p:xfrm>
          <a:off x="1782167" y="3988271"/>
          <a:ext cx="1341438" cy="2076450"/>
        </p:xfrm>
        <a:graphic>
          <a:graphicData uri="http://schemas.openxmlformats.org/presentationml/2006/ole">
            <p:oleObj spid="_x0000_s18440" name="ChemSketch" r:id="rId7" imgW="1341120" imgH="2075688" progId="ACD.ChemSketch.20">
              <p:embed/>
            </p:oleObj>
          </a:graphicData>
        </a:graphic>
      </p:graphicFrame>
      <p:sp>
        <p:nvSpPr>
          <p:cNvPr id="50202" name="TextBox 21"/>
          <p:cNvSpPr txBox="1">
            <a:spLocks noChangeArrowheads="1"/>
          </p:cNvSpPr>
          <p:nvPr/>
        </p:nvSpPr>
        <p:spPr bwMode="auto">
          <a:xfrm>
            <a:off x="2411760" y="5877272"/>
            <a:ext cx="10578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Кетопрофен</a:t>
            </a:r>
            <a:endParaRPr lang="en-US" sz="1200" dirty="0">
              <a:solidFill>
                <a:srgbClr val="000000"/>
              </a:solidFill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3570288" y="3429000"/>
          <a:ext cx="1009650" cy="361950"/>
        </p:xfrm>
        <a:graphic>
          <a:graphicData uri="http://schemas.openxmlformats.org/presentationml/2006/ole">
            <p:oleObj spid="_x0000_s18441" name="Equation" r:id="rId8" imgW="67284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3" grpId="0"/>
      <p:bldP spid="50200" grpId="0"/>
      <p:bldP spid="5020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Физикохимические закономерности</a:t>
            </a:r>
            <a:endParaRPr lang="en-US" baseline="-250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00100" y="2303761"/>
          <a:ext cx="7543800" cy="2845803"/>
        </p:xfrm>
        <a:graphic>
          <a:graphicData uri="http://schemas.openxmlformats.org/drawingml/2006/table">
            <a:tbl>
              <a:tblPr/>
              <a:tblGrid>
                <a:gridCol w="1593112"/>
                <a:gridCol w="1150088"/>
                <a:gridCol w="1524000"/>
                <a:gridCol w="3276600"/>
              </a:tblGrid>
              <a:tr h="63121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Молекулы по типу ионизации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en-US" sz="1600" b="1" i="0" u="none" strike="noStrike" kern="1200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d</a:t>
                      </a:r>
                      <a:endParaRPr kumimoji="0" lang="en-US" sz="1600" b="1" i="0" u="none" strike="noStrike" kern="1200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Доп. информация</a:t>
                      </a:r>
                      <a:endParaRPr kumimoji="0" lang="en-US" sz="16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56084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Кислоты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90% </a:t>
                      </a:r>
                      <a:b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&lt; 1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кг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Слабое распределение в ткани из-за высокой степени связывания в плазме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31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Цвиттерионы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0.2-20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кг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Большой разброс значений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8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Нейтральные и основания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LogP &lt; 0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&lt; 1 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кг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Ярко выраженная зависимость от липофильности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4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LogP &gt; 0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1-10 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л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кг</a:t>
                      </a: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b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 выше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43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Биодоступность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8371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Гематоэнцефальный барьер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Гематоэнцефальный барьер</a:t>
            </a:r>
            <a:endParaRPr lang="en-US" dirty="0" smtClean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en-US" sz="2400" dirty="0" smtClean="0"/>
              <a:t>BBB </a:t>
            </a:r>
            <a:r>
              <a:rPr lang="ru-RU" sz="2400" dirty="0" smtClean="0"/>
              <a:t>(англ.: </a:t>
            </a:r>
            <a:r>
              <a:rPr lang="lt-LT" sz="2400" b="1" dirty="0" err="1" smtClean="0"/>
              <a:t>B</a:t>
            </a:r>
            <a:r>
              <a:rPr lang="lt-LT" sz="2400" dirty="0" err="1" smtClean="0"/>
              <a:t>lood-</a:t>
            </a:r>
            <a:r>
              <a:rPr lang="lt-LT" sz="2400" b="1" dirty="0" err="1" smtClean="0"/>
              <a:t>B</a:t>
            </a:r>
            <a:r>
              <a:rPr lang="lt-LT" sz="2400" dirty="0" err="1" smtClean="0"/>
              <a:t>rain</a:t>
            </a:r>
            <a:r>
              <a:rPr lang="lt-LT" sz="2400" dirty="0" smtClean="0"/>
              <a:t> </a:t>
            </a:r>
            <a:r>
              <a:rPr lang="lt-LT" sz="2400" b="1" dirty="0" err="1" smtClean="0"/>
              <a:t>B</a:t>
            </a:r>
            <a:r>
              <a:rPr lang="lt-LT" sz="2400" dirty="0" err="1" smtClean="0"/>
              <a:t>arrier</a:t>
            </a:r>
            <a:r>
              <a:rPr lang="ru-RU" sz="2400" dirty="0" smtClean="0"/>
              <a:t>)</a:t>
            </a:r>
            <a:r>
              <a:rPr lang="lt-LT" sz="2400" dirty="0" smtClean="0"/>
              <a:t> – </a:t>
            </a:r>
            <a:r>
              <a:rPr lang="ru-RU" sz="2400" dirty="0" smtClean="0"/>
              <a:t>самый эффективный физиологический барьер, защищающий мозг от ксенобиотиков</a:t>
            </a:r>
            <a:endParaRPr lang="en-US" sz="2400" dirty="0" smtClean="0"/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Три типа барьерных функций: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000" dirty="0" smtClean="0"/>
              <a:t>Физический барьер – плотные </a:t>
            </a:r>
            <a:br>
              <a:rPr lang="ru-RU" sz="2000" dirty="0" smtClean="0"/>
            </a:br>
            <a:r>
              <a:rPr lang="ru-RU" sz="2000" dirty="0" smtClean="0"/>
              <a:t>контакты между клетками</a:t>
            </a:r>
            <a:endParaRPr lang="en-US" sz="20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000" dirty="0" smtClean="0"/>
              <a:t>Биохимический барьер – </a:t>
            </a:r>
            <a:br>
              <a:rPr lang="ru-RU" sz="2000" dirty="0" smtClean="0"/>
            </a:br>
            <a:r>
              <a:rPr lang="ru-RU" sz="2000" dirty="0" smtClean="0"/>
              <a:t>мембраны клеток эндотелия</a:t>
            </a:r>
            <a:endParaRPr lang="en-US" sz="20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000" dirty="0" smtClean="0"/>
              <a:t>Метаболический барьер – </a:t>
            </a:r>
            <a:br>
              <a:rPr lang="ru-RU" sz="2000" dirty="0" smtClean="0"/>
            </a:br>
            <a:r>
              <a:rPr lang="ru-RU" sz="2000" dirty="0" smtClean="0"/>
              <a:t>цитоплазменные и мембранные ферменты</a:t>
            </a:r>
            <a:endParaRPr lang="en-US" sz="2000" dirty="0" smtClean="0"/>
          </a:p>
          <a:p>
            <a:pPr lvl="1" eaLnBrk="1" hangingPunct="1">
              <a:spcAft>
                <a:spcPts val="1000"/>
              </a:spcAft>
            </a:pPr>
            <a:endParaRPr lang="en-US" sz="2400" dirty="0" smtClean="0"/>
          </a:p>
        </p:txBody>
      </p:sp>
      <p:pic>
        <p:nvPicPr>
          <p:cNvPr id="59397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573016"/>
            <a:ext cx="2976563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Значение для лекарственных препаратов</a:t>
            </a:r>
            <a:endParaRPr lang="en-US" dirty="0" smtClean="0"/>
          </a:p>
        </p:txBody>
      </p:sp>
      <p:sp>
        <p:nvSpPr>
          <p:cNvPr id="6042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Перенос через гематоэнцефальный барьер играет важную роль для всех лекарств невазисимо от терапевтической категории</a:t>
            </a:r>
            <a:r>
              <a:rPr lang="en-US" sz="2400" dirty="0" smtClean="0"/>
              <a:t>: </a:t>
            </a:r>
            <a:endParaRPr lang="ru-RU" sz="2400" b="1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400" b="1" dirty="0" smtClean="0"/>
              <a:t>Лекарства для ЦНС:</a:t>
            </a:r>
            <a:r>
              <a:rPr lang="en-US" sz="2400" b="1" dirty="0" smtClean="0"/>
              <a:t> </a:t>
            </a:r>
            <a:r>
              <a:rPr lang="ru-RU" sz="2400" dirty="0" smtClean="0"/>
              <a:t>требуется высокая эффективность переноса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ru-RU" sz="2400" b="1" dirty="0" smtClean="0"/>
              <a:t>Периферийные лекарства:</a:t>
            </a:r>
            <a:r>
              <a:rPr lang="en-US" sz="2400" dirty="0" smtClean="0"/>
              <a:t> </a:t>
            </a:r>
            <a:r>
              <a:rPr lang="ru-RU" sz="2400" dirty="0" smtClean="0"/>
              <a:t>требуется избегать попадания в мозг для предотвращения побочных эффектов</a:t>
            </a:r>
            <a:endParaRPr lang="en-US" sz="2400" dirty="0" smtClean="0"/>
          </a:p>
          <a:p>
            <a:pPr lvl="2" eaLnBrk="1" hangingPunct="1">
              <a:spcAft>
                <a:spcPts val="1000"/>
              </a:spcAft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0" grpId="0" build="p" bldLvl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2279650" y="4267200"/>
            <a:ext cx="4648200" cy="1600200"/>
          </a:xfrm>
          <a:prstGeom prst="rect">
            <a:avLst/>
          </a:prstGeom>
          <a:solidFill>
            <a:srgbClr val="DCE6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279650" y="2362200"/>
            <a:ext cx="4648200" cy="16002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Схема распределения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2279650" y="3962400"/>
            <a:ext cx="46482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lt-LT" dirty="0">
                <a:solidFill>
                  <a:schemeClr val="tx1"/>
                </a:solidFill>
                <a:cs typeface="Arial" pitchFamily="34" charset="0"/>
              </a:rPr>
              <a:t>BBB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79650" y="2362200"/>
            <a:ext cx="4648200" cy="350520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117850" y="3551238"/>
            <a:ext cx="152400" cy="1127125"/>
            <a:chOff x="1980406" y="3398520"/>
            <a:chExt cx="153193" cy="1127760"/>
          </a:xfrm>
        </p:grpSpPr>
        <p:cxnSp>
          <p:nvCxnSpPr>
            <p:cNvPr id="10" name="Straight Arrow Connector 9"/>
            <p:cNvCxnSpPr/>
            <p:nvPr/>
          </p:nvCxnSpPr>
          <p:spPr>
            <a:xfrm rot="16200000" flipV="1">
              <a:off x="1432414" y="3946512"/>
              <a:ext cx="1097580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>
              <a:off x="1584011" y="3976692"/>
              <a:ext cx="1097581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5400000">
            <a:off x="4413251" y="2560637"/>
            <a:ext cx="152400" cy="1127125"/>
            <a:chOff x="1980406" y="3398520"/>
            <a:chExt cx="153193" cy="1127760"/>
          </a:xfrm>
        </p:grpSpPr>
        <p:cxnSp>
          <p:nvCxnSpPr>
            <p:cNvPr id="13" name="Straight Arrow Connector 12"/>
            <p:cNvCxnSpPr/>
            <p:nvPr/>
          </p:nvCxnSpPr>
          <p:spPr>
            <a:xfrm rot="16200000" flipV="1">
              <a:off x="1432415" y="3979869"/>
              <a:ext cx="1097580" cy="1596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>
              <a:off x="1584011" y="4010049"/>
              <a:ext cx="1097581" cy="1595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14"/>
          <p:cNvGrpSpPr>
            <a:grpSpLocks/>
          </p:cNvGrpSpPr>
          <p:nvPr/>
        </p:nvGrpSpPr>
        <p:grpSpPr bwMode="auto">
          <a:xfrm rot="5400000">
            <a:off x="4425157" y="4464844"/>
            <a:ext cx="153987" cy="1127125"/>
            <a:chOff x="1980406" y="3398520"/>
            <a:chExt cx="153193" cy="1127760"/>
          </a:xfrm>
        </p:grpSpPr>
        <p:cxnSp>
          <p:nvCxnSpPr>
            <p:cNvPr id="16" name="Straight Arrow Connector 15"/>
            <p:cNvCxnSpPr/>
            <p:nvPr/>
          </p:nvCxnSpPr>
          <p:spPr>
            <a:xfrm rot="16200000" flipV="1">
              <a:off x="1432405" y="3979877"/>
              <a:ext cx="1097580" cy="1579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1584019" y="4010057"/>
              <a:ext cx="1097581" cy="1579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450" name="TextBox 17"/>
          <p:cNvSpPr txBox="1">
            <a:spLocks noChangeArrowheads="1"/>
          </p:cNvSpPr>
          <p:nvPr/>
        </p:nvSpPr>
        <p:spPr bwMode="auto">
          <a:xfrm>
            <a:off x="2279650" y="5486400"/>
            <a:ext cx="1004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Плазма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451" name="TextBox 18"/>
          <p:cNvSpPr txBox="1">
            <a:spLocks noChangeArrowheads="1"/>
          </p:cNvSpPr>
          <p:nvPr/>
        </p:nvSpPr>
        <p:spPr bwMode="auto">
          <a:xfrm>
            <a:off x="2279650" y="2362200"/>
            <a:ext cx="696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Мозг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452" name="TextBox 19"/>
          <p:cNvSpPr txBox="1">
            <a:spLocks noChangeArrowheads="1"/>
          </p:cNvSpPr>
          <p:nvPr/>
        </p:nvSpPr>
        <p:spPr bwMode="auto">
          <a:xfrm>
            <a:off x="2584450" y="4829175"/>
            <a:ext cx="1412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Свободные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453" name="TextBox 20"/>
          <p:cNvSpPr txBox="1">
            <a:spLocks noChangeArrowheads="1"/>
          </p:cNvSpPr>
          <p:nvPr/>
        </p:nvSpPr>
        <p:spPr bwMode="auto">
          <a:xfrm>
            <a:off x="5174438" y="4829175"/>
            <a:ext cx="1382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Связанные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454" name="TextBox 21"/>
          <p:cNvSpPr txBox="1">
            <a:spLocks noChangeArrowheads="1"/>
          </p:cNvSpPr>
          <p:nvPr/>
        </p:nvSpPr>
        <p:spPr bwMode="auto">
          <a:xfrm>
            <a:off x="2584450" y="2924175"/>
            <a:ext cx="1412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Свободные</a:t>
            </a:r>
            <a:endParaRPr lang="en-US" dirty="0"/>
          </a:p>
        </p:txBody>
      </p:sp>
      <p:sp>
        <p:nvSpPr>
          <p:cNvPr id="61455" name="TextBox 22"/>
          <p:cNvSpPr txBox="1">
            <a:spLocks noChangeArrowheads="1"/>
          </p:cNvSpPr>
          <p:nvPr/>
        </p:nvSpPr>
        <p:spPr bwMode="auto">
          <a:xfrm>
            <a:off x="5147450" y="2924175"/>
            <a:ext cx="13827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Связанные</a:t>
            </a:r>
            <a:endParaRPr lang="en-US" dirty="0"/>
          </a:p>
        </p:txBody>
      </p:sp>
      <p:sp>
        <p:nvSpPr>
          <p:cNvPr id="61456" name="TextBox 24"/>
          <p:cNvSpPr txBox="1">
            <a:spLocks noChangeArrowheads="1"/>
          </p:cNvSpPr>
          <p:nvPr/>
        </p:nvSpPr>
        <p:spPr bwMode="auto">
          <a:xfrm>
            <a:off x="2660650" y="3943350"/>
            <a:ext cx="4508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1600">
                <a:solidFill>
                  <a:schemeClr val="tx1"/>
                </a:solidFill>
              </a:rPr>
              <a:t>K</a:t>
            </a:r>
            <a:r>
              <a:rPr lang="lt-LT" sz="1600" baseline="-25000">
                <a:solidFill>
                  <a:schemeClr val="tx1"/>
                </a:solidFill>
              </a:rPr>
              <a:t>in</a:t>
            </a:r>
            <a:endParaRPr lang="en-US" sz="1600" baseline="-25000">
              <a:solidFill>
                <a:schemeClr val="tx1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555875" y="3924300"/>
            <a:ext cx="612775" cy="381000"/>
          </a:xfrm>
          <a:prstGeom prst="ellipse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2584450" y="2805113"/>
            <a:ext cx="3962400" cy="68580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584450" y="4724400"/>
            <a:ext cx="4038600" cy="685800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grpSp>
        <p:nvGrpSpPr>
          <p:cNvPr id="5" name="Group 41"/>
          <p:cNvGrpSpPr>
            <a:grpSpLocks/>
          </p:cNvGrpSpPr>
          <p:nvPr/>
        </p:nvGrpSpPr>
        <p:grpSpPr bwMode="auto">
          <a:xfrm>
            <a:off x="1516063" y="2286000"/>
            <a:ext cx="1039812" cy="1828800"/>
            <a:chOff x="1293810" y="2473274"/>
            <a:chExt cx="1039816" cy="2174925"/>
          </a:xfrm>
        </p:grpSpPr>
        <p:cxnSp>
          <p:nvCxnSpPr>
            <p:cNvPr id="32" name="Straight Connector 31"/>
            <p:cNvCxnSpPr/>
            <p:nvPr/>
          </p:nvCxnSpPr>
          <p:spPr>
            <a:xfrm rot="10800000">
              <a:off x="1295397" y="4646312"/>
              <a:ext cx="1038229" cy="188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cxnSpLocks noChangeAspect="1"/>
            </p:cNvCxnSpPr>
            <p:nvPr/>
          </p:nvCxnSpPr>
          <p:spPr>
            <a:xfrm rot="16200000">
              <a:off x="215487" y="3551597"/>
              <a:ext cx="2159821" cy="317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76200" y="1747838"/>
            <a:ext cx="30925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Скорость диффузии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4876800" y="1749425"/>
            <a:ext cx="43443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Равновесное распределение</a:t>
            </a:r>
            <a:endParaRPr lang="lt-LT" sz="2400" dirty="0">
              <a:solidFill>
                <a:schemeClr val="tx1"/>
              </a:solidFill>
            </a:endParaRPr>
          </a:p>
        </p:txBody>
      </p:sp>
      <p:grpSp>
        <p:nvGrpSpPr>
          <p:cNvPr id="6" name="Group 40"/>
          <p:cNvGrpSpPr>
            <a:grpSpLocks/>
          </p:cNvGrpSpPr>
          <p:nvPr/>
        </p:nvGrpSpPr>
        <p:grpSpPr bwMode="auto">
          <a:xfrm>
            <a:off x="6727825" y="2286000"/>
            <a:ext cx="1044575" cy="2895600"/>
            <a:chOff x="6505575" y="2475002"/>
            <a:chExt cx="1044906" cy="3240000"/>
          </a:xfrm>
        </p:grpSpPr>
        <p:cxnSp>
          <p:nvCxnSpPr>
            <p:cNvPr id="38" name="Straight Connector 37"/>
            <p:cNvCxnSpPr>
              <a:cxnSpLocks noChangeAspect="1"/>
            </p:cNvCxnSpPr>
            <p:nvPr/>
          </p:nvCxnSpPr>
          <p:spPr>
            <a:xfrm rot="16200000">
              <a:off x="5923336" y="4092619"/>
              <a:ext cx="3240000" cy="476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>
              <a:off x="6505575" y="5713226"/>
              <a:ext cx="1038554" cy="177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0800000">
              <a:off x="6511927" y="3412897"/>
              <a:ext cx="1038554" cy="177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 animBg="1"/>
      <p:bldP spid="30" grpId="0" animBg="1"/>
      <p:bldP spid="36" grpId="0"/>
      <p:bldP spid="3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Количественные характеристики</a:t>
            </a:r>
            <a:endParaRPr lang="en-US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/>
          <a:lstStyle/>
          <a:p>
            <a:r>
              <a:rPr lang="lt-LT" sz="2800" dirty="0" err="1" smtClean="0"/>
              <a:t>LogPS</a:t>
            </a:r>
            <a:r>
              <a:rPr lang="lt-LT" sz="2800" dirty="0" smtClean="0"/>
              <a:t> –</a:t>
            </a:r>
            <a:r>
              <a:rPr lang="ru-RU" sz="2800" dirty="0" smtClean="0"/>
              <a:t> скорость диффузии: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ru-RU" sz="2800" dirty="0" smtClean="0"/>
          </a:p>
          <a:p>
            <a:r>
              <a:rPr lang="en-US" sz="2800" dirty="0" err="1" smtClean="0"/>
              <a:t>LogBB</a:t>
            </a:r>
            <a:r>
              <a:rPr lang="en-US" sz="2800" dirty="0" smtClean="0"/>
              <a:t> – </a:t>
            </a:r>
            <a:r>
              <a:rPr lang="ru-RU" sz="2800" dirty="0" smtClean="0"/>
              <a:t>равновесное распределение:</a:t>
            </a:r>
            <a:r>
              <a:rPr lang="lt-LT" dirty="0" smtClean="0"/>
              <a:t> </a:t>
            </a:r>
            <a:endParaRPr lang="lt-LT" dirty="0"/>
          </a:p>
        </p:txBody>
      </p:sp>
      <p:graphicFrame>
        <p:nvGraphicFramePr>
          <p:cNvPr id="86017" name="Object 1"/>
          <p:cNvGraphicFramePr>
            <a:graphicFrameLocks noChangeAspect="1"/>
          </p:cNvGraphicFramePr>
          <p:nvPr/>
        </p:nvGraphicFramePr>
        <p:xfrm>
          <a:off x="3340100" y="4653136"/>
          <a:ext cx="2463800" cy="914400"/>
        </p:xfrm>
        <a:graphic>
          <a:graphicData uri="http://schemas.openxmlformats.org/presentationml/2006/ole">
            <p:oleObj spid="_x0000_s86017" name="Equation" r:id="rId3" imgW="1231560" imgH="457200" progId="Equation.3">
              <p:embed/>
            </p:oleObj>
          </a:graphicData>
        </a:graphic>
      </p:graphicFrame>
      <p:graphicFrame>
        <p:nvGraphicFramePr>
          <p:cNvPr id="86018" name="Object 1"/>
          <p:cNvGraphicFramePr>
            <a:graphicFrameLocks noChangeAspect="1"/>
          </p:cNvGraphicFramePr>
          <p:nvPr/>
        </p:nvGraphicFramePr>
        <p:xfrm>
          <a:off x="3238500" y="2492896"/>
          <a:ext cx="2667000" cy="863600"/>
        </p:xfrm>
        <a:graphic>
          <a:graphicData uri="http://schemas.openxmlformats.org/presentationml/2006/ole">
            <p:oleObj spid="_x0000_s86018" name="Equation" r:id="rId4" imgW="13334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28800"/>
            <a:ext cx="34861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Кинетический </a:t>
            </a:r>
            <a:br>
              <a:rPr lang="ru-RU" dirty="0" smtClean="0"/>
            </a:br>
            <a:r>
              <a:rPr lang="ru-RU" dirty="0" smtClean="0"/>
              <a:t>параметр </a:t>
            </a:r>
            <a:r>
              <a:rPr lang="en-US" dirty="0" err="1" smtClean="0"/>
              <a:t>LogPS</a:t>
            </a:r>
            <a:endParaRPr lang="lt-LT" dirty="0" smtClean="0"/>
          </a:p>
        </p:txBody>
      </p:sp>
      <p:sp>
        <p:nvSpPr>
          <p:cNvPr id="63492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58816" cy="4525963"/>
          </a:xfrm>
        </p:spPr>
        <p:txBody>
          <a:bodyPr/>
          <a:lstStyle/>
          <a:p>
            <a:r>
              <a:rPr lang="ru-RU" sz="2200" dirty="0" smtClean="0"/>
              <a:t>Измеряется методом перфузии мозга грызунов</a:t>
            </a:r>
          </a:p>
          <a:p>
            <a:endParaRPr lang="ru-RU" sz="2200" dirty="0" smtClean="0"/>
          </a:p>
          <a:p>
            <a:r>
              <a:rPr lang="ru-RU" sz="2200" dirty="0" smtClean="0"/>
              <a:t>Физический смысл – константа скорости</a:t>
            </a:r>
            <a:r>
              <a:rPr lang="en-US" sz="2200" dirty="0" smtClean="0"/>
              <a:t> (</a:t>
            </a:r>
            <a:r>
              <a:rPr lang="en-US" sz="2200" i="1" dirty="0" smtClean="0"/>
              <a:t>K</a:t>
            </a:r>
            <a:r>
              <a:rPr lang="en-US" sz="2200" i="1" baseline="-25000" dirty="0" smtClean="0"/>
              <a:t>in</a:t>
            </a:r>
            <a:r>
              <a:rPr lang="en-US" sz="2200" dirty="0" smtClean="0"/>
              <a:t>) </a:t>
            </a:r>
            <a:r>
              <a:rPr lang="ru-RU" sz="2200" dirty="0" smtClean="0"/>
              <a:t>с поправкой на скорость кровотока</a:t>
            </a:r>
            <a:r>
              <a:rPr lang="en-US" sz="2200" dirty="0" smtClean="0"/>
              <a:t> (</a:t>
            </a:r>
            <a:r>
              <a:rPr lang="en-US" sz="2200" i="1" dirty="0" smtClean="0"/>
              <a:t>F</a:t>
            </a:r>
            <a:r>
              <a:rPr lang="en-US" sz="2200" dirty="0" smtClean="0"/>
              <a:t>):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</p:txBody>
      </p:sp>
      <p:graphicFrame>
        <p:nvGraphicFramePr>
          <p:cNvPr id="63493" name="Object 2"/>
          <p:cNvGraphicFramePr>
            <a:graphicFrameLocks noChangeAspect="1"/>
          </p:cNvGraphicFramePr>
          <p:nvPr/>
        </p:nvGraphicFramePr>
        <p:xfrm>
          <a:off x="1691680" y="4869160"/>
          <a:ext cx="1676400" cy="685800"/>
        </p:xfrm>
        <a:graphic>
          <a:graphicData uri="http://schemas.openxmlformats.org/presentationml/2006/ole">
            <p:oleObj spid="_x0000_s19458" name="Equation" r:id="rId4" imgW="837836" imgH="34275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</a:t>
            </a:r>
            <a:r>
              <a:rPr lang="en-US" dirty="0" err="1" smtClean="0"/>
              <a:t>LogPS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1763688" y="2349500"/>
            <a:ext cx="5400600" cy="304800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0">
                <a:srgbClr val="FF0000"/>
              </a:gs>
              <a:gs pos="100000">
                <a:srgbClr val="00B050"/>
              </a:gs>
            </a:gsLst>
            <a:lin ang="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18" name="TextBox 5"/>
          <p:cNvSpPr txBox="1">
            <a:spLocks noChangeArrowheads="1"/>
          </p:cNvSpPr>
          <p:nvPr/>
        </p:nvSpPr>
        <p:spPr bwMode="auto">
          <a:xfrm>
            <a:off x="4092029" y="1839913"/>
            <a:ext cx="8937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LogPS</a:t>
            </a:r>
          </a:p>
        </p:txBody>
      </p:sp>
      <p:cxnSp>
        <p:nvCxnSpPr>
          <p:cNvPr id="64519" name="Straight Connector 7"/>
          <p:cNvCxnSpPr>
            <a:cxnSpLocks noChangeShapeType="1"/>
          </p:cNvCxnSpPr>
          <p:nvPr/>
        </p:nvCxnSpPr>
        <p:spPr bwMode="auto">
          <a:xfrm flipV="1">
            <a:off x="7164288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4520" name="Straight Connector 9"/>
          <p:cNvCxnSpPr>
            <a:cxnSpLocks noChangeShapeType="1"/>
          </p:cNvCxnSpPr>
          <p:nvPr/>
        </p:nvCxnSpPr>
        <p:spPr bwMode="auto">
          <a:xfrm flipV="1">
            <a:off x="4528591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4521" name="Straight Connector 10"/>
          <p:cNvCxnSpPr>
            <a:cxnSpLocks noChangeShapeType="1"/>
          </p:cNvCxnSpPr>
          <p:nvPr/>
        </p:nvCxnSpPr>
        <p:spPr bwMode="auto">
          <a:xfrm flipV="1">
            <a:off x="1763688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4522" name="TextBox 11"/>
          <p:cNvSpPr txBox="1">
            <a:spLocks noChangeArrowheads="1"/>
          </p:cNvSpPr>
          <p:nvPr/>
        </p:nvSpPr>
        <p:spPr bwMode="auto">
          <a:xfrm>
            <a:off x="4309516" y="2755900"/>
            <a:ext cx="390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-3</a:t>
            </a:r>
          </a:p>
        </p:txBody>
      </p:sp>
      <p:sp>
        <p:nvSpPr>
          <p:cNvPr id="64523" name="TextBox 12"/>
          <p:cNvSpPr txBox="1">
            <a:spLocks noChangeArrowheads="1"/>
          </p:cNvSpPr>
          <p:nvPr/>
        </p:nvSpPr>
        <p:spPr bwMode="auto">
          <a:xfrm>
            <a:off x="6989787" y="2743200"/>
            <a:ext cx="390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-1</a:t>
            </a:r>
          </a:p>
        </p:txBody>
      </p:sp>
      <p:sp>
        <p:nvSpPr>
          <p:cNvPr id="64524" name="TextBox 13"/>
          <p:cNvSpPr txBox="1">
            <a:spLocks noChangeArrowheads="1"/>
          </p:cNvSpPr>
          <p:nvPr/>
        </p:nvSpPr>
        <p:spPr bwMode="auto">
          <a:xfrm>
            <a:off x="1539849" y="2756390"/>
            <a:ext cx="390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" charset="0"/>
              </a:rPr>
              <a:t>-5</a:t>
            </a:r>
          </a:p>
        </p:txBody>
      </p:sp>
      <p:sp>
        <p:nvSpPr>
          <p:cNvPr id="64525" name="TextBox 14"/>
          <p:cNvSpPr txBox="1">
            <a:spLocks noChangeArrowheads="1"/>
          </p:cNvSpPr>
          <p:nvPr/>
        </p:nvSpPr>
        <p:spPr bwMode="auto">
          <a:xfrm>
            <a:off x="971600" y="3140968"/>
            <a:ext cx="15303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Almost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impermeable</a:t>
            </a:r>
          </a:p>
        </p:txBody>
      </p:sp>
      <p:sp>
        <p:nvSpPr>
          <p:cNvPr id="64526" name="TextBox 15"/>
          <p:cNvSpPr txBox="1">
            <a:spLocks noChangeArrowheads="1"/>
          </p:cNvSpPr>
          <p:nvPr/>
        </p:nvSpPr>
        <p:spPr bwMode="auto">
          <a:xfrm>
            <a:off x="3842791" y="3132832"/>
            <a:ext cx="1465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Average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permeability</a:t>
            </a:r>
          </a:p>
        </p:txBody>
      </p:sp>
      <p:sp>
        <p:nvSpPr>
          <p:cNvPr id="64527" name="TextBox 16"/>
          <p:cNvSpPr txBox="1">
            <a:spLocks noChangeArrowheads="1"/>
          </p:cNvSpPr>
          <p:nvPr/>
        </p:nvSpPr>
        <p:spPr bwMode="auto">
          <a:xfrm>
            <a:off x="6355853" y="3140968"/>
            <a:ext cx="19605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</a:rPr>
              <a:t>Freely diffusible.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Flow-limited rate</a:t>
            </a:r>
          </a:p>
        </p:txBody>
      </p:sp>
      <p:pic>
        <p:nvPicPr>
          <p:cNvPr id="6452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3868" y="3933056"/>
            <a:ext cx="14605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4529" name="Object 18"/>
          <p:cNvGraphicFramePr>
            <a:graphicFrameLocks noChangeAspect="1"/>
          </p:cNvGraphicFramePr>
          <p:nvPr/>
        </p:nvGraphicFramePr>
        <p:xfrm>
          <a:off x="3635896" y="4149080"/>
          <a:ext cx="1616075" cy="1371600"/>
        </p:xfrm>
        <a:graphic>
          <a:graphicData uri="http://schemas.openxmlformats.org/presentationml/2006/ole">
            <p:oleObj spid="_x0000_s20482" name="ChemSketch" r:id="rId4" imgW="1450848" imgH="1231392" progId="ACD.ChemSketch.20">
              <p:embed/>
            </p:oleObj>
          </a:graphicData>
        </a:graphic>
      </p:graphicFrame>
      <p:graphicFrame>
        <p:nvGraphicFramePr>
          <p:cNvPr id="64530" name="Object 19"/>
          <p:cNvGraphicFramePr>
            <a:graphicFrameLocks noChangeAspect="1"/>
          </p:cNvGraphicFramePr>
          <p:nvPr/>
        </p:nvGraphicFramePr>
        <p:xfrm>
          <a:off x="1043608" y="4005064"/>
          <a:ext cx="1384300" cy="2193925"/>
        </p:xfrm>
        <a:graphic>
          <a:graphicData uri="http://schemas.openxmlformats.org/presentationml/2006/ole">
            <p:oleObj spid="_x0000_s20483" name="ChemSketch" r:id="rId5" imgW="1383792" imgH="2194560" progId="ACD.ChemSketch.20">
              <p:embed/>
            </p:oleObj>
          </a:graphicData>
        </a:graphic>
      </p:graphicFrame>
      <p:sp>
        <p:nvSpPr>
          <p:cNvPr id="64531" name="TextBox 21"/>
          <p:cNvSpPr txBox="1">
            <a:spLocks noChangeArrowheads="1"/>
          </p:cNvSpPr>
          <p:nvPr/>
        </p:nvSpPr>
        <p:spPr bwMode="auto">
          <a:xfrm>
            <a:off x="6948264" y="5877272"/>
            <a:ext cx="8865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Диазепам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4532" name="TextBox 22"/>
          <p:cNvSpPr txBox="1">
            <a:spLocks noChangeArrowheads="1"/>
          </p:cNvSpPr>
          <p:nvPr/>
        </p:nvSpPr>
        <p:spPr bwMode="auto">
          <a:xfrm>
            <a:off x="4117521" y="5638800"/>
            <a:ext cx="7425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Кофеин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64533" name="TextBox 23"/>
          <p:cNvSpPr txBox="1">
            <a:spLocks noChangeArrowheads="1"/>
          </p:cNvSpPr>
          <p:nvPr/>
        </p:nvSpPr>
        <p:spPr bwMode="auto">
          <a:xfrm>
            <a:off x="1259632" y="6165304"/>
            <a:ext cx="8658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solidFill>
                  <a:srgbClr val="000000"/>
                </a:solidFill>
              </a:rPr>
              <a:t>Сахароза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Термодинамический параметр </a:t>
            </a:r>
            <a:r>
              <a:rPr lang="en-US" dirty="0" err="1" smtClean="0"/>
              <a:t>LogBB</a:t>
            </a:r>
            <a:endParaRPr lang="lt-LT" dirty="0" smtClean="0"/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err="1" smtClean="0"/>
              <a:t>LogBB</a:t>
            </a:r>
            <a:r>
              <a:rPr lang="en-US" sz="2200" dirty="0" smtClean="0"/>
              <a:t> </a:t>
            </a:r>
            <a:r>
              <a:rPr lang="ru-RU" sz="2200" dirty="0" smtClean="0"/>
              <a:t>измеряется как соотношение </a:t>
            </a:r>
            <a:r>
              <a:rPr lang="en-US" sz="2200" dirty="0" smtClean="0"/>
              <a:t>AUC </a:t>
            </a:r>
            <a:r>
              <a:rPr lang="ru-RU" sz="2200" dirty="0" smtClean="0"/>
              <a:t>в плазме и мозговой ткани после внутривенного введения вещества грызунам</a:t>
            </a:r>
            <a:r>
              <a:rPr lang="en-US" sz="2200" dirty="0" smtClean="0"/>
              <a:t>: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ru-RU" sz="2200" dirty="0" smtClean="0"/>
              <a:t>При условии пассивного транспорта</a:t>
            </a:r>
            <a:r>
              <a:rPr lang="en-US" sz="2200" dirty="0" smtClean="0"/>
              <a:t>, </a:t>
            </a:r>
            <a:r>
              <a:rPr lang="en-US" sz="2200" dirty="0" err="1" smtClean="0"/>
              <a:t>LogBB</a:t>
            </a:r>
            <a:r>
              <a:rPr lang="en-US" sz="2200" dirty="0" smtClean="0"/>
              <a:t> </a:t>
            </a:r>
            <a:r>
              <a:rPr lang="ru-RU" sz="2200" dirty="0" smtClean="0"/>
              <a:t>выражает баланс между степенью связывания в двух компартментах</a:t>
            </a:r>
            <a:r>
              <a:rPr lang="en-US" sz="2200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sz="2400" dirty="0" smtClean="0"/>
          </a:p>
        </p:txBody>
      </p:sp>
      <p:graphicFrame>
        <p:nvGraphicFramePr>
          <p:cNvPr id="65540" name="Object 2"/>
          <p:cNvGraphicFramePr>
            <a:graphicFrameLocks noChangeAspect="1"/>
          </p:cNvGraphicFramePr>
          <p:nvPr/>
        </p:nvGraphicFramePr>
        <p:xfrm>
          <a:off x="3225800" y="5157192"/>
          <a:ext cx="2692400" cy="914400"/>
        </p:xfrm>
        <a:graphic>
          <a:graphicData uri="http://schemas.openxmlformats.org/presentationml/2006/ole">
            <p:oleObj spid="_x0000_s21506" name="Equation" r:id="rId3" imgW="1346040" imgH="457200" progId="Equation.3">
              <p:embed/>
            </p:oleObj>
          </a:graphicData>
        </a:graphic>
      </p:graphicFrame>
      <p:graphicFrame>
        <p:nvGraphicFramePr>
          <p:cNvPr id="65542" name="Object 1"/>
          <p:cNvGraphicFramePr>
            <a:graphicFrameLocks noChangeAspect="1"/>
          </p:cNvGraphicFramePr>
          <p:nvPr/>
        </p:nvGraphicFramePr>
        <p:xfrm>
          <a:off x="3098800" y="2924944"/>
          <a:ext cx="2946400" cy="914400"/>
        </p:xfrm>
        <a:graphic>
          <a:graphicData uri="http://schemas.openxmlformats.org/presentationml/2006/ole">
            <p:oleObj spid="_x0000_s21507" name="Equation" r:id="rId4" imgW="1473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uiExpand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Шкала </a:t>
            </a:r>
            <a:r>
              <a:rPr lang="en-US" dirty="0" err="1" smtClean="0"/>
              <a:t>LogBB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5436096" y="1783357"/>
            <a:ext cx="3250704" cy="4525963"/>
          </a:xfrm>
        </p:spPr>
        <p:txBody>
          <a:bodyPr/>
          <a:lstStyle/>
          <a:p>
            <a:pPr>
              <a:defRPr/>
            </a:pPr>
            <a:r>
              <a:rPr lang="ru-RU" sz="2000" dirty="0" smtClean="0"/>
              <a:t>Значения </a:t>
            </a:r>
            <a:r>
              <a:rPr lang="lt-LT" sz="2000" dirty="0" smtClean="0"/>
              <a:t/>
            </a:r>
            <a:br>
              <a:rPr lang="lt-LT" sz="2000" dirty="0" smtClean="0"/>
            </a:br>
            <a:r>
              <a:rPr lang="lt-LT" sz="2000" dirty="0" err="1" smtClean="0"/>
              <a:t>LogBB</a:t>
            </a:r>
            <a:r>
              <a:rPr lang="lt-LT" sz="2000" dirty="0" smtClean="0"/>
              <a:t> &gt; 2 </a:t>
            </a:r>
            <a:r>
              <a:rPr lang="ru-RU" sz="2000" dirty="0" smtClean="0"/>
              <a:t>и</a:t>
            </a:r>
            <a:r>
              <a:rPr lang="lt-LT" sz="2000" dirty="0" smtClean="0"/>
              <a:t/>
            </a:r>
            <a:br>
              <a:rPr lang="lt-LT" sz="2000" dirty="0" smtClean="0"/>
            </a:br>
            <a:r>
              <a:rPr lang="lt-LT" sz="2000" dirty="0" err="1" smtClean="0"/>
              <a:t>LogBB</a:t>
            </a:r>
            <a:r>
              <a:rPr lang="lt-LT" sz="2000" dirty="0" smtClean="0"/>
              <a:t> &lt; -2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обычно вызваны проявлениями активного транспорта</a:t>
            </a:r>
            <a:endParaRPr lang="en-US" sz="2000" dirty="0" smtClean="0"/>
          </a:p>
          <a:p>
            <a:pPr marL="0" indent="0">
              <a:buFontTx/>
              <a:buNone/>
              <a:defRPr/>
            </a:pPr>
            <a:endParaRPr lang="en-US" sz="2200" dirty="0"/>
          </a:p>
          <a:p>
            <a:pPr>
              <a:defRPr/>
            </a:pPr>
            <a:r>
              <a:rPr lang="ru-RU" sz="2000" dirty="0" smtClean="0"/>
              <a:t>Отрицательное значение </a:t>
            </a:r>
            <a:r>
              <a:rPr lang="en-US" sz="2000" dirty="0" err="1" smtClean="0"/>
              <a:t>LogBB</a:t>
            </a:r>
            <a:r>
              <a:rPr lang="en-US" sz="2000" dirty="0" smtClean="0"/>
              <a:t> </a:t>
            </a:r>
            <a:r>
              <a:rPr lang="ru-RU" sz="2000" dirty="0" smtClean="0"/>
              <a:t>не означает отсутствия ЦНС-эффектов</a:t>
            </a:r>
            <a:endParaRPr lang="en-US" sz="2000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1066800" y="2349500"/>
            <a:ext cx="3352800" cy="304800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0">
                <a:srgbClr val="FF0000"/>
              </a:gs>
              <a:gs pos="100000">
                <a:srgbClr val="00B050"/>
              </a:gs>
            </a:gsLst>
            <a:lin ang="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566" name="TextBox 5"/>
          <p:cNvSpPr txBox="1">
            <a:spLocks noChangeArrowheads="1"/>
          </p:cNvSpPr>
          <p:nvPr/>
        </p:nvSpPr>
        <p:spPr bwMode="auto">
          <a:xfrm>
            <a:off x="2254250" y="18399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LogBB</a:t>
            </a:r>
          </a:p>
        </p:txBody>
      </p:sp>
      <p:cxnSp>
        <p:nvCxnSpPr>
          <p:cNvPr id="66567" name="Straight Connector 7"/>
          <p:cNvCxnSpPr>
            <a:cxnSpLocks noChangeShapeType="1"/>
          </p:cNvCxnSpPr>
          <p:nvPr/>
        </p:nvCxnSpPr>
        <p:spPr bwMode="auto">
          <a:xfrm flipV="1">
            <a:off x="4419600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6568" name="Straight Connector 9"/>
          <p:cNvCxnSpPr>
            <a:cxnSpLocks noChangeShapeType="1"/>
          </p:cNvCxnSpPr>
          <p:nvPr/>
        </p:nvCxnSpPr>
        <p:spPr bwMode="auto">
          <a:xfrm flipV="1">
            <a:off x="2743200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66569" name="Straight Connector 10"/>
          <p:cNvCxnSpPr>
            <a:cxnSpLocks noChangeShapeType="1"/>
          </p:cNvCxnSpPr>
          <p:nvPr/>
        </p:nvCxnSpPr>
        <p:spPr bwMode="auto">
          <a:xfrm flipV="1">
            <a:off x="1066800" y="2362200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6570" name="TextBox 11"/>
          <p:cNvSpPr txBox="1">
            <a:spLocks noChangeArrowheads="1"/>
          </p:cNvSpPr>
          <p:nvPr/>
        </p:nvSpPr>
        <p:spPr bwMode="auto">
          <a:xfrm>
            <a:off x="2590800" y="275590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0</a:t>
            </a:r>
          </a:p>
        </p:txBody>
      </p:sp>
      <p:sp>
        <p:nvSpPr>
          <p:cNvPr id="66571" name="TextBox 12"/>
          <p:cNvSpPr txBox="1">
            <a:spLocks noChangeArrowheads="1"/>
          </p:cNvSpPr>
          <p:nvPr/>
        </p:nvSpPr>
        <p:spPr bwMode="auto">
          <a:xfrm>
            <a:off x="4143375" y="2743200"/>
            <a:ext cx="504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1.5</a:t>
            </a:r>
          </a:p>
        </p:txBody>
      </p:sp>
      <p:sp>
        <p:nvSpPr>
          <p:cNvPr id="66572" name="TextBox 13"/>
          <p:cNvSpPr txBox="1">
            <a:spLocks noChangeArrowheads="1"/>
          </p:cNvSpPr>
          <p:nvPr/>
        </p:nvSpPr>
        <p:spPr bwMode="auto">
          <a:xfrm>
            <a:off x="712788" y="2787650"/>
            <a:ext cx="5826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Arial" charset="0"/>
              </a:rPr>
              <a:t>-1.5</a:t>
            </a:r>
          </a:p>
        </p:txBody>
      </p:sp>
      <p:sp>
        <p:nvSpPr>
          <p:cNvPr id="66573" name="TextBox 14"/>
          <p:cNvSpPr txBox="1">
            <a:spLocks noChangeArrowheads="1"/>
          </p:cNvSpPr>
          <p:nvPr/>
        </p:nvSpPr>
        <p:spPr bwMode="auto">
          <a:xfrm>
            <a:off x="275202" y="3203575"/>
            <a:ext cx="17292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Сдвиг в сторону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плазмы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6574" name="TextBox 15"/>
          <p:cNvSpPr txBox="1">
            <a:spLocks noChangeArrowheads="1"/>
          </p:cNvSpPr>
          <p:nvPr/>
        </p:nvSpPr>
        <p:spPr bwMode="auto">
          <a:xfrm>
            <a:off x="1963558" y="3209925"/>
            <a:ext cx="16529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Равномерное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распределение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6575" name="TextBox 16"/>
          <p:cNvSpPr txBox="1">
            <a:spLocks noChangeArrowheads="1"/>
          </p:cNvSpPr>
          <p:nvPr/>
        </p:nvSpPr>
        <p:spPr bwMode="auto">
          <a:xfrm>
            <a:off x="3678004" y="3200400"/>
            <a:ext cx="17292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Сдвиг в сторону</a:t>
            </a:r>
            <a:br>
              <a:rPr lang="ru-RU" sz="1600" dirty="0" smtClean="0">
                <a:solidFill>
                  <a:srgbClr val="000000"/>
                </a:solidFill>
              </a:rPr>
            </a:br>
            <a:r>
              <a:rPr lang="ru-RU" sz="1600" dirty="0" smtClean="0">
                <a:solidFill>
                  <a:srgbClr val="000000"/>
                </a:solidFill>
              </a:rPr>
              <a:t>мозга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2" name="Right Arrow 1"/>
          <p:cNvSpPr/>
          <p:nvPr/>
        </p:nvSpPr>
        <p:spPr bwMode="auto">
          <a:xfrm>
            <a:off x="4462463" y="2189163"/>
            <a:ext cx="609600" cy="649287"/>
          </a:xfrm>
          <a:prstGeom prst="rightArrow">
            <a:avLst/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ight Arrow 22"/>
          <p:cNvSpPr/>
          <p:nvPr/>
        </p:nvSpPr>
        <p:spPr bwMode="auto">
          <a:xfrm flipH="1">
            <a:off x="412750" y="2179638"/>
            <a:ext cx="609600" cy="650875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0434" name="Object 2"/>
          <p:cNvGraphicFramePr>
            <a:graphicFrameLocks noChangeAspect="1"/>
          </p:cNvGraphicFramePr>
          <p:nvPr/>
        </p:nvGraphicFramePr>
        <p:xfrm>
          <a:off x="412750" y="4360863"/>
          <a:ext cx="1430338" cy="1858962"/>
        </p:xfrm>
        <a:graphic>
          <a:graphicData uri="http://schemas.openxmlformats.org/presentationml/2006/ole">
            <p:oleObj spid="_x0000_s22530" name="ChemSketch" r:id="rId3" imgW="1429512" imgH="1859280" progId="ACD.ChemSketch.20">
              <p:embed/>
            </p:oleObj>
          </a:graphicData>
        </a:graphic>
      </p:graphicFrame>
      <p:sp>
        <p:nvSpPr>
          <p:cNvPr id="60435" name="TextBox 21"/>
          <p:cNvSpPr txBox="1">
            <a:spLocks noChangeArrowheads="1"/>
          </p:cNvSpPr>
          <p:nvPr/>
        </p:nvSpPr>
        <p:spPr bwMode="auto">
          <a:xfrm>
            <a:off x="2484244" y="4343400"/>
            <a:ext cx="11957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0000"/>
                </a:solidFill>
              </a:rPr>
              <a:t>Мидазолам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60436" name="TextBox 13"/>
          <p:cNvSpPr txBox="1">
            <a:spLocks noChangeArrowheads="1"/>
          </p:cNvSpPr>
          <p:nvPr/>
        </p:nvSpPr>
        <p:spPr bwMode="auto">
          <a:xfrm>
            <a:off x="2483768" y="5517232"/>
            <a:ext cx="1538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Arial" charset="0"/>
              </a:rPr>
              <a:t>LogBB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= -0.6</a:t>
            </a:r>
          </a:p>
        </p:txBody>
      </p:sp>
      <p:cxnSp>
        <p:nvCxnSpPr>
          <p:cNvPr id="60437" name="Straight Arrow Connector 8"/>
          <p:cNvCxnSpPr>
            <a:cxnSpLocks noChangeShapeType="1"/>
          </p:cNvCxnSpPr>
          <p:nvPr/>
        </p:nvCxnSpPr>
        <p:spPr bwMode="auto">
          <a:xfrm>
            <a:off x="2032000" y="2654300"/>
            <a:ext cx="0" cy="2286000"/>
          </a:xfrm>
          <a:prstGeom prst="straightConnector1">
            <a:avLst/>
          </a:prstGeom>
          <a:noFill/>
          <a:ln w="12700" algn="ctr">
            <a:solidFill>
              <a:srgbClr val="000000"/>
            </a:solidFill>
            <a:round/>
            <a:headEnd type="triangle" w="med" len="lg"/>
            <a:tailEnd/>
          </a:ln>
        </p:spPr>
      </p:cxnSp>
      <p:cxnSp>
        <p:nvCxnSpPr>
          <p:cNvPr id="60438" name="Straight Connector 12"/>
          <p:cNvCxnSpPr>
            <a:cxnSpLocks noChangeShapeType="1"/>
          </p:cNvCxnSpPr>
          <p:nvPr/>
        </p:nvCxnSpPr>
        <p:spPr bwMode="auto">
          <a:xfrm>
            <a:off x="1752600" y="4953000"/>
            <a:ext cx="274638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60439" name="TextBox 13"/>
          <p:cNvSpPr txBox="1">
            <a:spLocks noChangeArrowheads="1"/>
          </p:cNvSpPr>
          <p:nvPr/>
        </p:nvSpPr>
        <p:spPr bwMode="auto">
          <a:xfrm>
            <a:off x="2483768" y="4760913"/>
            <a:ext cx="17922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 smtClean="0">
                <a:solidFill>
                  <a:srgbClr val="000000"/>
                </a:solidFill>
                <a:latin typeface="Arial" charset="0"/>
              </a:rPr>
              <a:t>Седативный препарат с коротким периодом действия</a:t>
            </a:r>
            <a:endParaRPr lang="en-US" sz="12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60435" grpId="0"/>
      <p:bldP spid="60436" grpId="0"/>
      <p:bldP spid="6043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683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Метаболизм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Биодоступность </a:t>
            </a:r>
            <a:r>
              <a:rPr lang="en-US" dirty="0" smtClean="0"/>
              <a:t>(1)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18856" cy="1828800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000" dirty="0" smtClean="0"/>
              <a:t>Биодоступность</a:t>
            </a:r>
            <a:r>
              <a:rPr lang="en-US" sz="2200" dirty="0" smtClean="0"/>
              <a:t> (%F) </a:t>
            </a:r>
            <a:r>
              <a:rPr lang="ru-RU" sz="2200" dirty="0" smtClean="0"/>
              <a:t>– это часть введённой дозы, достигающая системной циркуляции после перорального применения</a:t>
            </a:r>
          </a:p>
          <a:p>
            <a:pPr eaLnBrk="1" hangingPunct="1">
              <a:spcAft>
                <a:spcPts val="1000"/>
              </a:spcAft>
            </a:pPr>
            <a:endParaRPr lang="ru-RU" sz="2200" dirty="0" smtClean="0"/>
          </a:p>
          <a:p>
            <a:pPr eaLnBrk="1" hangingPunct="1">
              <a:spcAft>
                <a:spcPts val="1000"/>
              </a:spcAft>
            </a:pPr>
            <a:endParaRPr lang="ru-RU" sz="2200" dirty="0" smtClean="0"/>
          </a:p>
          <a:p>
            <a:pPr eaLnBrk="1" hangingPunct="1">
              <a:spcAft>
                <a:spcPts val="1000"/>
              </a:spcAft>
            </a:pPr>
            <a:endParaRPr lang="ru-RU" sz="2200" dirty="0" smtClean="0"/>
          </a:p>
          <a:p>
            <a:pPr eaLnBrk="1" hangingPunct="1">
              <a:spcAft>
                <a:spcPts val="1000"/>
              </a:spcAft>
            </a:pPr>
            <a:endParaRPr lang="en-US" sz="2400" dirty="0" smtClean="0"/>
          </a:p>
        </p:txBody>
      </p:sp>
      <p:pic>
        <p:nvPicPr>
          <p:cNvPr id="19461" name="Picture 14" descr="C:\Documents and Settings\Valdas.VALDISSIMO\My Documents\Pharma\Spauda\pgp200402\grafikai2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518468"/>
            <a:ext cx="3455988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462" name="Object 1"/>
          <p:cNvGraphicFramePr>
            <a:graphicFrameLocks noChangeAspect="1"/>
          </p:cNvGraphicFramePr>
          <p:nvPr/>
        </p:nvGraphicFramePr>
        <p:xfrm>
          <a:off x="1676400" y="3789040"/>
          <a:ext cx="2006600" cy="914400"/>
        </p:xfrm>
        <a:graphic>
          <a:graphicData uri="http://schemas.openxmlformats.org/presentationml/2006/ole">
            <p:oleObj spid="_x0000_s4098" name="Equation" r:id="rId4" imgW="1002865" imgH="457002" progId="Equation.3">
              <p:embed/>
            </p:oleObj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39552" y="5157193"/>
            <a:ext cx="7488832" cy="7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%F – </a:t>
            </a:r>
            <a:r>
              <a:rPr kumimoji="0" lang="ru-RU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7" charset="-128"/>
                <a:cs typeface="ＭＳ Ｐゴシック" pitchFamily="-107" charset="-128"/>
              </a:rPr>
              <a:t>основной фактор, определяющий рациональность перорального применения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100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Content Placeholder 2"/>
          <p:cNvSpPr>
            <a:spLocks noGrp="1"/>
          </p:cNvSpPr>
          <p:nvPr>
            <p:ph sz="half" idx="4294967295"/>
          </p:nvPr>
        </p:nvSpPr>
        <p:spPr>
          <a:xfrm>
            <a:off x="0" y="1752600"/>
            <a:ext cx="8153400" cy="4419600"/>
          </a:xfrm>
        </p:spPr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200" dirty="0" smtClean="0"/>
              <a:t>Важнейшие метаболические ферменты</a:t>
            </a:r>
            <a:r>
              <a:rPr lang="lt-LT" sz="2200" dirty="0" smtClean="0"/>
              <a:t> I </a:t>
            </a:r>
            <a:r>
              <a:rPr lang="ru-RU" sz="2200" dirty="0" smtClean="0"/>
              <a:t>фазы – цитохромы </a:t>
            </a:r>
            <a:r>
              <a:rPr lang="lt-LT" sz="2200" dirty="0" smtClean="0"/>
              <a:t>P450</a:t>
            </a:r>
            <a:r>
              <a:rPr lang="ru-RU" sz="2200" dirty="0" smtClean="0"/>
              <a:t> </a:t>
            </a:r>
            <a:endParaRPr lang="en-US" sz="2200" dirty="0" smtClean="0"/>
          </a:p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200" dirty="0" smtClean="0"/>
              <a:t>Основные изоформы</a:t>
            </a:r>
            <a:r>
              <a:rPr lang="en-US" sz="2200" dirty="0" smtClean="0"/>
              <a:t>:</a:t>
            </a:r>
          </a:p>
          <a:p>
            <a:pPr lvl="2" eaLnBrk="1" hangingPunct="1">
              <a:spcBef>
                <a:spcPts val="500"/>
              </a:spcBef>
              <a:spcAft>
                <a:spcPts val="1000"/>
              </a:spcAft>
            </a:pPr>
            <a:r>
              <a:rPr lang="en-US" sz="2000" dirty="0" smtClean="0"/>
              <a:t>CYP3A4</a:t>
            </a:r>
          </a:p>
          <a:p>
            <a:pPr lvl="2" eaLnBrk="1" hangingPunct="1">
              <a:spcBef>
                <a:spcPts val="500"/>
              </a:spcBef>
              <a:spcAft>
                <a:spcPts val="1000"/>
              </a:spcAft>
            </a:pPr>
            <a:r>
              <a:rPr lang="en-US" sz="2000" dirty="0" smtClean="0"/>
              <a:t>CYP2D6</a:t>
            </a:r>
          </a:p>
          <a:p>
            <a:pPr lvl="2" eaLnBrk="1" hangingPunct="1">
              <a:spcBef>
                <a:spcPts val="500"/>
              </a:spcBef>
              <a:spcAft>
                <a:spcPts val="1000"/>
              </a:spcAft>
            </a:pPr>
            <a:r>
              <a:rPr lang="en-US" sz="2000" dirty="0" smtClean="0"/>
              <a:t>CYP2C9</a:t>
            </a:r>
          </a:p>
          <a:p>
            <a:pPr lvl="2" eaLnBrk="1" hangingPunct="1">
              <a:spcBef>
                <a:spcPts val="500"/>
              </a:spcBef>
              <a:spcAft>
                <a:spcPts val="1000"/>
              </a:spcAft>
            </a:pPr>
            <a:r>
              <a:rPr lang="en-US" sz="2000" dirty="0" smtClean="0"/>
              <a:t>CYP2C19</a:t>
            </a:r>
          </a:p>
          <a:p>
            <a:pPr lvl="2" eaLnBrk="1" hangingPunct="1">
              <a:spcBef>
                <a:spcPts val="500"/>
              </a:spcBef>
              <a:spcAft>
                <a:spcPts val="1000"/>
              </a:spcAft>
            </a:pPr>
            <a:r>
              <a:rPr lang="en-US" sz="2000" dirty="0" smtClean="0"/>
              <a:t>CYP1A2</a:t>
            </a:r>
          </a:p>
        </p:txBody>
      </p:sp>
      <p:sp>
        <p:nvSpPr>
          <p:cNvPr id="7373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Метаболизм</a:t>
            </a:r>
            <a:endParaRPr lang="en-US" dirty="0" smtClean="0"/>
          </a:p>
        </p:txBody>
      </p:sp>
      <p:pic>
        <p:nvPicPr>
          <p:cNvPr id="73730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2708920"/>
            <a:ext cx="4591050" cy="3762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Фармакологическая значимость</a:t>
            </a:r>
            <a:endParaRPr lang="en-US" dirty="0" smtClean="0"/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en-US" sz="2200" b="1" dirty="0" smtClean="0"/>
              <a:t>ADME</a:t>
            </a:r>
            <a:r>
              <a:rPr lang="en-US" sz="2200" dirty="0" smtClean="0"/>
              <a:t> – </a:t>
            </a:r>
            <a:r>
              <a:rPr lang="ru-RU" sz="2200" dirty="0" smtClean="0"/>
              <a:t>свойства метаболитов могут заметно отличаться от свойств родительского соединения</a:t>
            </a:r>
            <a:endParaRPr lang="en-US" sz="2200" dirty="0" smtClean="0"/>
          </a:p>
          <a:p>
            <a:pPr eaLnBrk="1" hangingPunct="1">
              <a:spcBef>
                <a:spcPts val="500"/>
              </a:spcBef>
              <a:spcAft>
                <a:spcPts val="1000"/>
              </a:spcAft>
            </a:pPr>
            <a:r>
              <a:rPr lang="ru-RU" sz="2200" b="1" dirty="0" smtClean="0"/>
              <a:t>Токсичность</a:t>
            </a:r>
            <a:r>
              <a:rPr lang="en-US" sz="2200" dirty="0" smtClean="0"/>
              <a:t> </a:t>
            </a:r>
            <a:r>
              <a:rPr lang="en-US" sz="2200" dirty="0" smtClean="0"/>
              <a:t>– </a:t>
            </a:r>
            <a:r>
              <a:rPr lang="ru-RU" sz="2200" dirty="0" smtClean="0"/>
              <a:t>хотя метаболические реакции обычно ведут к детоксификации</a:t>
            </a:r>
            <a:r>
              <a:rPr lang="en-US" sz="2200" dirty="0" smtClean="0"/>
              <a:t>, </a:t>
            </a:r>
            <a:r>
              <a:rPr lang="ru-RU" sz="2200" dirty="0" smtClean="0"/>
              <a:t>в отдельных случаях могут образовываться токсичные метаболиты</a:t>
            </a:r>
            <a:endParaRPr lang="en-US" sz="2200" dirty="0" smtClean="0"/>
          </a:p>
          <a:p>
            <a:pPr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200" b="1" dirty="0" smtClean="0"/>
              <a:t>Терапевтическое действие</a:t>
            </a:r>
            <a:r>
              <a:rPr lang="en-US" sz="2200" b="1" dirty="0" smtClean="0"/>
              <a:t> </a:t>
            </a:r>
            <a:r>
              <a:rPr lang="en-US" sz="2200" dirty="0" smtClean="0"/>
              <a:t>– </a:t>
            </a:r>
          </a:p>
          <a:p>
            <a:pPr marL="685800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000" dirty="0" smtClean="0"/>
              <a:t>Потеря эффективности в случае неактивных метаболитов</a:t>
            </a:r>
            <a:endParaRPr lang="en-US" sz="2000" dirty="0" smtClean="0"/>
          </a:p>
          <a:p>
            <a:pPr marL="685800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000" dirty="0" smtClean="0"/>
              <a:t>Усиление эффекта в случае более активных метаболитов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 uiExpand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Цитохромы</a:t>
            </a:r>
            <a:r>
              <a:rPr lang="en-US" dirty="0" smtClean="0"/>
              <a:t> P450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200" dirty="0" smtClean="0"/>
              <a:t>Цитохромы</a:t>
            </a:r>
            <a:r>
              <a:rPr lang="en-US" sz="2200" dirty="0" smtClean="0"/>
              <a:t> P450</a:t>
            </a:r>
            <a:r>
              <a:rPr lang="ru-RU" sz="2200" dirty="0" smtClean="0"/>
              <a:t> – это гемосодержащие ферменты, катализирующие перенос атома кислорода с </a:t>
            </a:r>
            <a:r>
              <a:rPr lang="en-US" sz="2200" dirty="0" smtClean="0"/>
              <a:t>O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</a:t>
            </a:r>
            <a:r>
              <a:rPr lang="ru-RU" sz="2200" dirty="0" smtClean="0"/>
              <a:t>на молекулу субстрата</a:t>
            </a:r>
            <a:endParaRPr lang="en-US" sz="2200" dirty="0" smtClean="0"/>
          </a:p>
          <a:p>
            <a:pPr eaLnBrk="1" hangingPunct="1">
              <a:spcBef>
                <a:spcPts val="500"/>
              </a:spcBef>
              <a:spcAft>
                <a:spcPts val="1000"/>
              </a:spcAft>
            </a:pPr>
            <a:endParaRPr lang="en-US" sz="2200" dirty="0" smtClean="0"/>
          </a:p>
          <a:p>
            <a:pPr eaLnBrk="1" hangingPunct="1">
              <a:spcBef>
                <a:spcPts val="500"/>
              </a:spcBef>
              <a:spcAft>
                <a:spcPts val="1000"/>
              </a:spcAft>
            </a:pPr>
            <a:r>
              <a:rPr lang="ru-RU" sz="2200" dirty="0" smtClean="0"/>
              <a:t>Типы метаболических реакций</a:t>
            </a:r>
            <a:r>
              <a:rPr lang="en-US" sz="2200" dirty="0" smtClean="0"/>
              <a:t>:</a:t>
            </a:r>
          </a:p>
          <a:p>
            <a:pPr marL="685800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000" dirty="0" smtClean="0"/>
              <a:t>Алифатическое гидроксилирование</a:t>
            </a:r>
            <a:endParaRPr lang="en-US" sz="2000" dirty="0" smtClean="0"/>
          </a:p>
          <a:p>
            <a:pPr marL="685800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000" dirty="0" smtClean="0"/>
              <a:t>Ароматическое гидроксилирование</a:t>
            </a:r>
            <a:endParaRPr lang="en-US" sz="2000" dirty="0" smtClean="0"/>
          </a:p>
          <a:p>
            <a:pPr marL="685800" lvl="2" eaLnBrk="1" hangingPunct="1">
              <a:spcBef>
                <a:spcPct val="0"/>
              </a:spcBef>
              <a:spcAft>
                <a:spcPts val="1000"/>
              </a:spcAft>
            </a:pPr>
            <a:endParaRPr lang="en-US" sz="2000" dirty="0" smtClean="0"/>
          </a:p>
        </p:txBody>
      </p:sp>
      <p:sp>
        <p:nvSpPr>
          <p:cNvPr id="68614" name="Content Placeholder 2"/>
          <p:cNvSpPr>
            <a:spLocks noGrp="1"/>
          </p:cNvSpPr>
          <p:nvPr>
            <p:ph sz="half" idx="4294967295"/>
          </p:nvPr>
        </p:nvSpPr>
        <p:spPr>
          <a:xfrm>
            <a:off x="4495800" y="5361384"/>
            <a:ext cx="4648200" cy="1524000"/>
          </a:xfrm>
        </p:spPr>
        <p:txBody>
          <a:bodyPr/>
          <a:lstStyle/>
          <a:p>
            <a:pPr marL="334963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en-US" sz="2000" dirty="0" smtClean="0"/>
              <a:t>N</a:t>
            </a:r>
            <a:r>
              <a:rPr lang="ru-RU" sz="2000" dirty="0" smtClean="0"/>
              <a:t>-</a:t>
            </a:r>
            <a:r>
              <a:rPr lang="en-US" sz="2000" dirty="0" smtClean="0"/>
              <a:t> </a:t>
            </a:r>
            <a:r>
              <a:rPr lang="ru-RU" sz="2000" dirty="0" smtClean="0"/>
              <a:t>или</a:t>
            </a:r>
            <a:r>
              <a:rPr lang="en-US" sz="2000" dirty="0" smtClean="0"/>
              <a:t> O</a:t>
            </a:r>
            <a:r>
              <a:rPr lang="ru-RU" sz="2000" dirty="0" smtClean="0"/>
              <a:t>-</a:t>
            </a:r>
            <a:r>
              <a:rPr lang="en-US" sz="2000" dirty="0" smtClean="0"/>
              <a:t> </a:t>
            </a:r>
            <a:r>
              <a:rPr lang="ru-RU" sz="2000" dirty="0" smtClean="0"/>
              <a:t>деалкилирование</a:t>
            </a:r>
            <a:endParaRPr lang="en-US" sz="2000" dirty="0" smtClean="0"/>
          </a:p>
          <a:p>
            <a:pPr marL="334963" lvl="2" eaLnBrk="1" hangingPunct="1">
              <a:spcBef>
                <a:spcPct val="0"/>
              </a:spcBef>
              <a:spcAft>
                <a:spcPts val="1000"/>
              </a:spcAft>
            </a:pPr>
            <a:r>
              <a:rPr lang="lt-LT" sz="2000" dirty="0" smtClean="0"/>
              <a:t>S-</a:t>
            </a:r>
            <a:r>
              <a:rPr lang="ru-RU" sz="2000" dirty="0" smtClean="0"/>
              <a:t>оксидация</a:t>
            </a:r>
            <a:endParaRPr lang="en-US" sz="2000" dirty="0" smtClean="0"/>
          </a:p>
        </p:txBody>
      </p:sp>
      <p:pic>
        <p:nvPicPr>
          <p:cNvPr id="74757" name="Picture 3"/>
          <p:cNvPicPr>
            <a:picLocks noChangeAspect="1"/>
          </p:cNvPicPr>
          <p:nvPr/>
        </p:nvPicPr>
        <p:blipFill>
          <a:blip r:embed="rId2" cstate="print"/>
          <a:srcRect l="27209" t="24115" r="35814" b="31226"/>
          <a:stretch>
            <a:fillRect/>
          </a:stretch>
        </p:blipFill>
        <p:spPr bwMode="auto">
          <a:xfrm>
            <a:off x="5181600" y="1828800"/>
            <a:ext cx="338137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build="p"/>
      <p:bldP spid="68614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Изоформы цитохрома</a:t>
            </a:r>
            <a:r>
              <a:rPr lang="en-US" dirty="0" smtClean="0"/>
              <a:t> P450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2000" y="1340768"/>
          <a:ext cx="7619999" cy="4732403"/>
        </p:xfrm>
        <a:graphic>
          <a:graphicData uri="http://schemas.openxmlformats.org/drawingml/2006/table">
            <a:tbl>
              <a:tblPr/>
              <a:tblGrid>
                <a:gridCol w="1505744"/>
                <a:gridCol w="2913855"/>
                <a:gridCol w="3200400"/>
              </a:tblGrid>
              <a:tr h="6312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Изоформа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Примеры субстратов</a:t>
                      </a:r>
                      <a:endParaRPr lang="lt-LT" sz="1800" b="1" dirty="0"/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Описание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9464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CYP3A4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Прогестерон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диазепам,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саквинавир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Метаболизм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&gt;50% 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используемых лекарств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73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CYP2D6</a:t>
                      </a:r>
                      <a:endParaRPr kumimoji="0" lang="en-US" sz="1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β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блокаторы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нейролептики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антидепрессанты</a:t>
                      </a:r>
                      <a:endParaRPr lang="en-US" sz="1800" dirty="0"/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Основной азот на расстоянии </a:t>
                      </a: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5-7 Å 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от сайта метаболизма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CYP2C9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Ибупрофен, диклофенак</a:t>
                      </a:r>
                      <a:endParaRPr kumimoji="0" 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Нейтральные молекулы или кислоты среднего и малого размера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19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CYP2C19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Diazepam,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mephenytoin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Амиды и слабые основания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09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CYP1A2</a:t>
                      </a: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Caffeine, theophylline, imipramine, </a:t>
                      </a:r>
                      <a:r>
                        <a:rPr kumimoji="0" lang="en-US" sz="1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pyrenes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Аминоарены, гетероциклы, полициклы</a:t>
                      </a:r>
                      <a:endParaRPr kumimoji="0" lang="en-US" sz="1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9" marR="68589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Цитохромы</a:t>
            </a:r>
            <a:r>
              <a:rPr lang="en-US" dirty="0" smtClean="0"/>
              <a:t> P450</a:t>
            </a:r>
            <a:r>
              <a:rPr lang="ru-RU" dirty="0" smtClean="0"/>
              <a:t> в </a:t>
            </a:r>
            <a:r>
              <a:rPr lang="lt-LT" dirty="0" smtClean="0"/>
              <a:t>ACD/Percepta</a:t>
            </a:r>
            <a:r>
              <a:rPr lang="ru-RU" dirty="0" smtClean="0"/>
              <a:t> (1)</a:t>
            </a:r>
            <a:endParaRPr lang="en-US" dirty="0" smtClean="0"/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200" b="1" dirty="0" smtClean="0"/>
              <a:t>Ингибиторная специфичность </a:t>
            </a:r>
            <a:r>
              <a:rPr lang="en-US" sz="2200" dirty="0" smtClean="0"/>
              <a:t>–</a:t>
            </a:r>
            <a:r>
              <a:rPr lang="ru-RU" sz="2200" dirty="0" smtClean="0"/>
              <a:t> вероятность того, что соединение будет классифицировано как ингибитор при двух различных предельных значениях константы ингибиции:</a:t>
            </a:r>
          </a:p>
          <a:p>
            <a:pPr lvl="1" eaLnBrk="1" hangingPunct="1">
              <a:spcBef>
                <a:spcPts val="1500"/>
              </a:spcBef>
              <a:spcAft>
                <a:spcPts val="1000"/>
              </a:spcAft>
            </a:pPr>
            <a:r>
              <a:rPr lang="lt-LT" sz="2200" dirty="0" smtClean="0"/>
              <a:t>IC</a:t>
            </a:r>
            <a:r>
              <a:rPr lang="lt-LT" sz="2200" baseline="-25000" dirty="0" smtClean="0"/>
              <a:t>50</a:t>
            </a:r>
            <a:r>
              <a:rPr lang="lt-LT" sz="2200" dirty="0" smtClean="0"/>
              <a:t> &lt; 50 </a:t>
            </a:r>
            <a:r>
              <a:rPr lang="ru-RU" sz="2200" dirty="0" smtClean="0"/>
              <a:t>мкМ («общая» ингибиция)</a:t>
            </a:r>
            <a:endParaRPr lang="lt-LT" sz="2200" dirty="0" smtClean="0"/>
          </a:p>
          <a:p>
            <a:pPr lvl="1" eaLnBrk="1" hangingPunct="1">
              <a:spcBef>
                <a:spcPts val="1500"/>
              </a:spcBef>
              <a:spcAft>
                <a:spcPts val="1000"/>
              </a:spcAft>
            </a:pPr>
            <a:r>
              <a:rPr lang="lt-LT" sz="2200" dirty="0" smtClean="0"/>
              <a:t>IC</a:t>
            </a:r>
            <a:r>
              <a:rPr lang="lt-LT" sz="2200" baseline="-25000" dirty="0" smtClean="0"/>
              <a:t>50</a:t>
            </a:r>
            <a:r>
              <a:rPr lang="lt-LT" sz="2200" dirty="0" smtClean="0"/>
              <a:t> &lt; 10 </a:t>
            </a:r>
            <a:r>
              <a:rPr lang="ru-RU" sz="2200" dirty="0" smtClean="0"/>
              <a:t>мкМ (сильная ингибиция)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uiExpand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Цитохромы</a:t>
            </a:r>
            <a:r>
              <a:rPr lang="en-US" dirty="0" smtClean="0"/>
              <a:t> P450</a:t>
            </a:r>
            <a:r>
              <a:rPr lang="ru-RU" dirty="0" smtClean="0"/>
              <a:t> в </a:t>
            </a:r>
            <a:r>
              <a:rPr lang="lt-LT" dirty="0" smtClean="0"/>
              <a:t>ACD/Percepta</a:t>
            </a:r>
            <a:r>
              <a:rPr lang="ru-RU" dirty="0" smtClean="0"/>
              <a:t> (2)</a:t>
            </a:r>
            <a:endParaRPr lang="en-US" dirty="0" smtClean="0"/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500"/>
              </a:spcBef>
              <a:spcAft>
                <a:spcPts val="1000"/>
              </a:spcAft>
            </a:pPr>
            <a:r>
              <a:rPr lang="ru-RU" sz="2200" b="1" dirty="0" smtClean="0"/>
              <a:t>Субстратная специфичность </a:t>
            </a:r>
            <a:r>
              <a:rPr lang="en-US" sz="2200" dirty="0" smtClean="0"/>
              <a:t>– </a:t>
            </a:r>
            <a:r>
              <a:rPr lang="ru-RU" sz="2200" dirty="0" smtClean="0"/>
              <a:t>вероятность того, что исследуемая молекула подвержена метаболизму, катализируемому конкретной изоформой</a:t>
            </a:r>
            <a:r>
              <a:rPr lang="en-US" sz="2200" dirty="0" smtClean="0"/>
              <a:t> </a:t>
            </a:r>
            <a:r>
              <a:rPr lang="ru-RU" sz="2200" dirty="0" smtClean="0"/>
              <a:t>цитохрома </a:t>
            </a:r>
            <a:r>
              <a:rPr lang="en-US" sz="2200" dirty="0" smtClean="0"/>
              <a:t>P450</a:t>
            </a:r>
            <a:endParaRPr lang="en-US" sz="2000" dirty="0" smtClean="0"/>
          </a:p>
          <a:p>
            <a:pPr eaLnBrk="1" hangingPunct="1">
              <a:spcBef>
                <a:spcPts val="500"/>
              </a:spcBef>
              <a:spcAft>
                <a:spcPts val="1000"/>
              </a:spcAft>
            </a:pPr>
            <a:r>
              <a:rPr lang="ru-RU" sz="2200" b="1" dirty="0" smtClean="0"/>
              <a:t>Региоселективность</a:t>
            </a:r>
            <a:r>
              <a:rPr lang="en-US" sz="2200" dirty="0" smtClean="0"/>
              <a:t> – </a:t>
            </a:r>
            <a:r>
              <a:rPr lang="ru-RU" sz="2200" dirty="0" smtClean="0"/>
              <a:t>конкретная локализация («точка») в молекуле, где происходит метаболическая реакция</a:t>
            </a:r>
            <a:endParaRPr lang="en-US" sz="2200" dirty="0" smtClean="0"/>
          </a:p>
          <a:p>
            <a:pPr lvl="1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400" dirty="0" smtClean="0"/>
              <a:t>Идентификация лабильных групп</a:t>
            </a:r>
            <a:r>
              <a:rPr lang="en-US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(</a:t>
            </a:r>
            <a:r>
              <a:rPr lang="ru-RU" sz="2400" dirty="0" smtClean="0"/>
              <a:t>«софт спотов»</a:t>
            </a:r>
            <a:r>
              <a:rPr lang="en-US" sz="2400" dirty="0" smtClean="0"/>
              <a:t>)</a:t>
            </a:r>
          </a:p>
          <a:p>
            <a:pPr lvl="1" eaLnBrk="1" hangingPunct="1">
              <a:spcBef>
                <a:spcPct val="0"/>
              </a:spcBef>
              <a:spcAft>
                <a:spcPts val="1000"/>
              </a:spcAft>
            </a:pPr>
            <a:r>
              <a:rPr lang="ru-RU" sz="2400" dirty="0" smtClean="0"/>
              <a:t>Идентификация метаболитов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uiExpand="1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Региоселективность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 smtClean="0"/>
              <a:t>“</a:t>
            </a:r>
            <a:r>
              <a:rPr lang="ru-RU" dirty="0" smtClean="0"/>
              <a:t>Софт споты</a:t>
            </a:r>
            <a:r>
              <a:rPr lang="en-US" dirty="0" smtClean="0"/>
              <a:t>”</a:t>
            </a:r>
            <a:r>
              <a:rPr lang="ru-RU" dirty="0" smtClean="0"/>
              <a:t>)</a:t>
            </a:r>
            <a:endParaRPr lang="en-US" dirty="0" smtClean="0"/>
          </a:p>
        </p:txBody>
      </p:sp>
      <p:pic>
        <p:nvPicPr>
          <p:cNvPr id="77828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514600"/>
            <a:ext cx="3181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00200"/>
            <a:ext cx="31623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0" name="Picture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886200"/>
            <a:ext cx="30575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ru-RU" dirty="0" smtClean="0"/>
              <a:t>Карта метаболитов</a:t>
            </a:r>
            <a:endParaRPr lang="lt-LT" dirty="0"/>
          </a:p>
        </p:txBody>
      </p:sp>
      <p:graphicFrame>
        <p:nvGraphicFramePr>
          <p:cNvPr id="98306" name="Object 2"/>
          <p:cNvGraphicFramePr>
            <a:graphicFrameLocks noChangeAspect="1"/>
          </p:cNvGraphicFramePr>
          <p:nvPr/>
        </p:nvGraphicFramePr>
        <p:xfrm>
          <a:off x="1187624" y="908720"/>
          <a:ext cx="6408712" cy="5825978"/>
        </p:xfrm>
        <a:graphic>
          <a:graphicData uri="http://schemas.openxmlformats.org/presentationml/2006/ole">
            <p:oleObj spid="_x0000_s98306" name="ChemSketch" r:id="rId3" imgW="7507080" imgH="6824520" progId="ACD.ChemSketch.2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Биодоступность</a:t>
            </a:r>
            <a:r>
              <a:rPr lang="en-US" dirty="0" smtClean="0"/>
              <a:t> (2)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Факторы, влияющие на биодоступность</a:t>
            </a:r>
            <a:r>
              <a:rPr lang="en-US" sz="2400" dirty="0" smtClean="0"/>
              <a:t>:</a:t>
            </a:r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r>
              <a:rPr lang="ru-RU" sz="2200" dirty="0" smtClean="0"/>
              <a:t>Растворимость</a:t>
            </a:r>
            <a:endParaRPr lang="en-US" sz="2200" b="1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r>
              <a:rPr lang="ru-RU" sz="2200" dirty="0" smtClean="0"/>
              <a:t>Стабильность</a:t>
            </a:r>
            <a:endParaRPr lang="en-US" sz="2200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r>
              <a:rPr lang="ru-RU" sz="2200" dirty="0" smtClean="0"/>
              <a:t>Пассивный + активный транспорт</a:t>
            </a:r>
            <a:endParaRPr lang="en-US" sz="2200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r>
              <a:rPr lang="ru-RU" sz="2200" dirty="0" smtClean="0"/>
              <a:t>Метаболизм в стенке кишечника</a:t>
            </a:r>
            <a:endParaRPr lang="en-US" sz="2200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r>
              <a:rPr lang="ru-RU" sz="2200" dirty="0" smtClean="0"/>
              <a:t>Метаболизм при первом прохождении печени</a:t>
            </a:r>
            <a:endParaRPr lang="en-US" sz="2200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endParaRPr lang="en-US" sz="2200" dirty="0" smtClean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3247" y="1861967"/>
            <a:ext cx="3271153" cy="3938908"/>
            <a:chOff x="2738551" y="14744700"/>
            <a:chExt cx="5452949" cy="6565900"/>
          </a:xfrm>
        </p:grpSpPr>
        <p:pic>
          <p:nvPicPr>
            <p:cNvPr id="20489" name="Picture 10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63" y="16602075"/>
              <a:ext cx="5405437" cy="470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0" name="Picture 78" descr="Liver.png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65713" y="16840200"/>
              <a:ext cx="2525712" cy="144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1" name="Picture 9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3175" y="15387638"/>
              <a:ext cx="3330575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492" name="Rectangle 2218"/>
            <p:cNvSpPr>
              <a:spLocks noChangeArrowheads="1"/>
            </p:cNvSpPr>
            <p:nvPr/>
          </p:nvSpPr>
          <p:spPr bwMode="auto">
            <a:xfrm>
              <a:off x="3589338" y="14744700"/>
              <a:ext cx="1219046" cy="615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3366FF"/>
                  </a:solidFill>
                  <a:latin typeface="Arial" charset="0"/>
                </a:rPr>
                <a:t>Доза</a:t>
              </a:r>
              <a:endParaRPr lang="en-US" b="1" dirty="0">
                <a:solidFill>
                  <a:srgbClr val="3366FF"/>
                </a:solidFill>
                <a:latin typeface="Arial" charset="0"/>
              </a:endParaRPr>
            </a:p>
          </p:txBody>
        </p:sp>
        <p:sp>
          <p:nvSpPr>
            <p:cNvPr id="20493" name="Rectangle 2219"/>
            <p:cNvSpPr>
              <a:spLocks noChangeArrowheads="1"/>
            </p:cNvSpPr>
            <p:nvPr/>
          </p:nvSpPr>
          <p:spPr bwMode="auto">
            <a:xfrm>
              <a:off x="6342920" y="14820668"/>
              <a:ext cx="885025" cy="615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lt-LT" b="1" dirty="0" smtClean="0">
                  <a:solidFill>
                    <a:srgbClr val="CC3300"/>
                  </a:solidFill>
                  <a:latin typeface="Arial" charset="0"/>
                </a:rPr>
                <a:t>%F</a:t>
              </a:r>
              <a:endParaRPr lang="en-US" b="1" dirty="0">
                <a:solidFill>
                  <a:srgbClr val="CC3300"/>
                </a:solidFill>
                <a:latin typeface="Arial" charset="0"/>
              </a:endParaRPr>
            </a:p>
          </p:txBody>
        </p:sp>
        <p:sp>
          <p:nvSpPr>
            <p:cNvPr id="20494" name="TextBox 121"/>
            <p:cNvSpPr txBox="1">
              <a:spLocks noChangeArrowheads="1"/>
            </p:cNvSpPr>
            <p:nvPr/>
          </p:nvSpPr>
          <p:spPr bwMode="auto">
            <a:xfrm>
              <a:off x="2738551" y="19036058"/>
              <a:ext cx="2328747" cy="769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200" dirty="0" smtClean="0">
                  <a:solidFill>
                    <a:schemeClr val="tx1"/>
                  </a:solidFill>
                  <a:latin typeface="Arial" charset="0"/>
                </a:rPr>
                <a:t>Тонкий кишечник</a:t>
              </a:r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US" sz="12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pH = </a:t>
              </a:r>
              <a:r>
                <a:rPr lang="en-US" sz="1200" dirty="0" smtClean="0">
                  <a:solidFill>
                    <a:schemeClr val="tx1"/>
                  </a:solidFill>
                  <a:latin typeface="Arial" charset="0"/>
                </a:rPr>
                <a:t>6–8</a:t>
              </a:r>
              <a:endParaRPr lang="en-US" sz="12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174682" y="19317969"/>
              <a:ext cx="365194" cy="3625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3" name="Elbow Connector 12"/>
            <p:cNvCxnSpPr/>
            <p:nvPr/>
          </p:nvCxnSpPr>
          <p:spPr>
            <a:xfrm flipV="1">
              <a:off x="2906651" y="19516189"/>
              <a:ext cx="2228337" cy="37837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5392738" y="3597424"/>
            <a:ext cx="59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1E50"/>
                </a:solidFill>
              </a:rPr>
              <a:t>1,2</a:t>
            </a:r>
          </a:p>
        </p:txBody>
      </p:sp>
      <p:sp>
        <p:nvSpPr>
          <p:cNvPr id="20487" name="TextBox 14"/>
          <p:cNvSpPr txBox="1">
            <a:spLocks noChangeArrowheads="1"/>
          </p:cNvSpPr>
          <p:nvPr/>
        </p:nvSpPr>
        <p:spPr bwMode="auto">
          <a:xfrm>
            <a:off x="5392738" y="5273824"/>
            <a:ext cx="59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1E1E50"/>
                </a:solidFill>
              </a:rPr>
              <a:t>3,4</a:t>
            </a:r>
          </a:p>
        </p:txBody>
      </p:sp>
      <p:sp>
        <p:nvSpPr>
          <p:cNvPr id="20488" name="TextBox 15"/>
          <p:cNvSpPr txBox="1">
            <a:spLocks noChangeArrowheads="1"/>
          </p:cNvSpPr>
          <p:nvPr/>
        </p:nvSpPr>
        <p:spPr bwMode="auto">
          <a:xfrm>
            <a:off x="7483475" y="3216424"/>
            <a:ext cx="347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1E1E5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4978896" cy="4309939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en-US" sz="2000" i="1" dirty="0" smtClean="0">
                <a:latin typeface="Arial" charset="0"/>
                <a:cs typeface="Arial" charset="0"/>
              </a:rPr>
              <a:t>“</a:t>
            </a:r>
            <a:r>
              <a:rPr lang="en-US" sz="2000" i="1" u="sng" dirty="0" smtClean="0">
                <a:latin typeface="Arial" charset="0"/>
                <a:cs typeface="Arial" charset="0"/>
              </a:rPr>
              <a:t>Absorption</a:t>
            </a:r>
            <a:r>
              <a:rPr lang="en-US" sz="2000" i="1" dirty="0" smtClean="0">
                <a:latin typeface="Arial" charset="0"/>
                <a:cs typeface="Arial" charset="0"/>
              </a:rPr>
              <a:t> is the drug passing from the lumen into the tissue of the GIT.” (</a:t>
            </a:r>
            <a:r>
              <a:rPr lang="en-US" sz="2000" i="1" dirty="0" err="1" smtClean="0">
                <a:latin typeface="Arial" charset="0"/>
                <a:cs typeface="Arial" charset="0"/>
              </a:rPr>
              <a:t>Sietsema</a:t>
            </a:r>
            <a:r>
              <a:rPr lang="en-US" sz="2000" i="1" dirty="0" smtClean="0">
                <a:latin typeface="Arial" charset="0"/>
                <a:cs typeface="Arial" charset="0"/>
              </a:rPr>
              <a:t>, 1989)</a:t>
            </a:r>
          </a:p>
        </p:txBody>
      </p:sp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Абсорбция</a:t>
            </a:r>
            <a:endParaRPr lang="en-US" dirty="0" smtClean="0"/>
          </a:p>
        </p:txBody>
      </p:sp>
      <p:sp>
        <p:nvSpPr>
          <p:cNvPr id="23" name="AutoShape 28"/>
          <p:cNvSpPr>
            <a:spLocks noChangeAspect="1" noChangeArrowheads="1"/>
          </p:cNvSpPr>
          <p:nvPr/>
        </p:nvSpPr>
        <p:spPr bwMode="auto">
          <a:xfrm>
            <a:off x="911225" y="3892550"/>
            <a:ext cx="2974975" cy="1746250"/>
          </a:xfrm>
          <a:prstGeom prst="wedgeRectCallout">
            <a:avLst>
              <a:gd name="adj1" fmla="val 23097"/>
              <a:gd name="adj2" fmla="val 68366"/>
            </a:avLst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rgbClr val="003366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4" name="AutoShape 29"/>
          <p:cNvSpPr>
            <a:spLocks noChangeAspect="1" noChangeArrowheads="1"/>
          </p:cNvSpPr>
          <p:nvPr/>
        </p:nvSpPr>
        <p:spPr bwMode="auto">
          <a:xfrm>
            <a:off x="1087438" y="4044950"/>
            <a:ext cx="2605087" cy="1165225"/>
          </a:xfrm>
          <a:prstGeom prst="wedgeRectCallout">
            <a:avLst>
              <a:gd name="adj1" fmla="val -21602"/>
              <a:gd name="adj2" fmla="val -86519"/>
            </a:avLst>
          </a:prstGeom>
          <a:gradFill rotWithShape="0">
            <a:gsLst>
              <a:gs pos="0">
                <a:srgbClr val="FFFFFF"/>
              </a:gs>
              <a:gs pos="100000">
                <a:srgbClr val="CCCCFF"/>
              </a:gs>
            </a:gsLst>
            <a:lin ang="5400000" scaled="1"/>
          </a:gradFill>
          <a:ln w="12700">
            <a:solidFill>
              <a:srgbClr val="4D4D4D"/>
            </a:solidFill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sp>
        <p:nvSpPr>
          <p:cNvPr id="25" name="Text Box 31"/>
          <p:cNvSpPr txBox="1">
            <a:spLocks noChangeAspect="1" noChangeArrowheads="1"/>
          </p:cNvSpPr>
          <p:nvPr/>
        </p:nvSpPr>
        <p:spPr bwMode="auto">
          <a:xfrm>
            <a:off x="1087438" y="4151982"/>
            <a:ext cx="26050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Arial" charset="0"/>
              </a:rPr>
              <a:t>1,2 – </a:t>
            </a:r>
            <a:r>
              <a:rPr lang="ru-RU" sz="1600" dirty="0" smtClean="0">
                <a:solidFill>
                  <a:schemeClr val="tx1"/>
                </a:solidFill>
                <a:latin typeface="Arial" charset="0"/>
              </a:rPr>
              <a:t>Стабильность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Arial" charset="0"/>
              </a:rPr>
              <a:t>+ </a:t>
            </a:r>
            <a:r>
              <a:rPr lang="ru-RU" sz="1600" dirty="0" smtClean="0">
                <a:solidFill>
                  <a:schemeClr val="tx1"/>
                </a:solidFill>
                <a:latin typeface="Arial" charset="0"/>
              </a:rPr>
              <a:t>Растворимость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Arial" charset="0"/>
              </a:rPr>
              <a:t>3 – </a:t>
            </a:r>
            <a:r>
              <a:rPr lang="ru-RU" sz="1600" dirty="0" smtClean="0">
                <a:solidFill>
                  <a:schemeClr val="tx1"/>
                </a:solidFill>
                <a:latin typeface="Arial" charset="0"/>
              </a:rPr>
              <a:t>Транспорт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r>
              <a:rPr lang="en-US" sz="1600" dirty="0">
                <a:solidFill>
                  <a:schemeClr val="tx1"/>
                </a:solidFill>
                <a:latin typeface="Arial" charset="0"/>
              </a:rPr>
              <a:t>4 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–</a:t>
            </a:r>
            <a:r>
              <a:rPr lang="ru-RU" sz="1600" dirty="0" smtClean="0">
                <a:solidFill>
                  <a:schemeClr val="tx1"/>
                </a:solidFill>
                <a:latin typeface="Arial" charset="0"/>
              </a:rPr>
              <a:t> Метаболизм</a:t>
            </a:r>
            <a:endParaRPr lang="en-US" sz="16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827584" y="2988241"/>
            <a:ext cx="417646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Обозначение:</a:t>
            </a:r>
            <a:r>
              <a:rPr lang="en-US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 %HIA</a:t>
            </a:r>
            <a:r>
              <a:rPr lang="ru-RU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 </a:t>
            </a:r>
            <a:endParaRPr lang="lt-LT" sz="1600" dirty="0" smtClean="0">
              <a:latin typeface="+mn-lt"/>
              <a:ea typeface="ＭＳ Ｐゴシック" pitchFamily="-107" charset="-128"/>
              <a:cs typeface="ＭＳ Ｐゴシック" pitchFamily="-107" charset="-128"/>
            </a:endParaRPr>
          </a:p>
          <a:p>
            <a:r>
              <a:rPr lang="en-US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(</a:t>
            </a:r>
            <a:r>
              <a:rPr lang="ru-RU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англ.: </a:t>
            </a:r>
            <a:r>
              <a:rPr lang="en-US" sz="1600" b="1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H</a:t>
            </a:r>
            <a:r>
              <a:rPr lang="en-US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uman </a:t>
            </a:r>
            <a:r>
              <a:rPr lang="en-US" sz="1600" b="1" dirty="0">
                <a:latin typeface="+mn-lt"/>
                <a:ea typeface="ＭＳ Ｐゴシック" pitchFamily="-107" charset="-128"/>
                <a:cs typeface="ＭＳ Ｐゴシック" pitchFamily="-107" charset="-128"/>
              </a:rPr>
              <a:t>I</a:t>
            </a:r>
            <a:r>
              <a:rPr lang="en-US" sz="1600" dirty="0">
                <a:latin typeface="+mn-lt"/>
                <a:ea typeface="ＭＳ Ｐゴシック" pitchFamily="-107" charset="-128"/>
                <a:cs typeface="ＭＳ Ｐゴシック" pitchFamily="-107" charset="-128"/>
              </a:rPr>
              <a:t>ntestinal </a:t>
            </a:r>
            <a:r>
              <a:rPr lang="en-US" sz="1600" b="1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A</a:t>
            </a:r>
            <a:r>
              <a:rPr lang="en-US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bsorption)</a:t>
            </a:r>
            <a:endParaRPr lang="en-US" sz="1600" dirty="0"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7" name="Rectangle 36"/>
          <p:cNvSpPr>
            <a:spLocks noChangeAspect="1" noChangeArrowheads="1"/>
          </p:cNvSpPr>
          <p:nvPr/>
        </p:nvSpPr>
        <p:spPr bwMode="auto">
          <a:xfrm>
            <a:off x="1104900" y="5278438"/>
            <a:ext cx="26030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Arial" charset="0"/>
              </a:rPr>
              <a:t>5 – </a:t>
            </a:r>
            <a:r>
              <a:rPr lang="ru-RU" sz="1600" dirty="0" smtClean="0">
                <a:latin typeface="Arial" charset="0"/>
              </a:rPr>
              <a:t>первое</a:t>
            </a:r>
            <a:r>
              <a:rPr lang="en-US" sz="1600" dirty="0" smtClean="0">
                <a:latin typeface="Arial" charset="0"/>
              </a:rPr>
              <a:t> </a:t>
            </a:r>
            <a:r>
              <a:rPr lang="ru-RU" sz="1600" dirty="0" smtClean="0">
                <a:latin typeface="Arial" charset="0"/>
              </a:rPr>
              <a:t>прохождение</a:t>
            </a:r>
            <a:endParaRPr lang="en-US" sz="1600" dirty="0">
              <a:latin typeface="Arial" charset="0"/>
            </a:endParaRPr>
          </a:p>
        </p:txBody>
      </p:sp>
      <p:sp>
        <p:nvSpPr>
          <p:cNvPr id="28" name="Rectangle 37"/>
          <p:cNvSpPr>
            <a:spLocks noChangeArrowheads="1"/>
          </p:cNvSpPr>
          <p:nvPr/>
        </p:nvSpPr>
        <p:spPr bwMode="auto">
          <a:xfrm>
            <a:off x="1066800" y="6021388"/>
            <a:ext cx="3200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Биодоступность</a:t>
            </a:r>
            <a:r>
              <a:rPr lang="en-US" sz="1600" dirty="0" smtClean="0">
                <a:latin typeface="+mn-lt"/>
                <a:ea typeface="ＭＳ Ｐゴシック" pitchFamily="-107" charset="-128"/>
                <a:cs typeface="ＭＳ Ｐゴシック" pitchFamily="-107" charset="-128"/>
              </a:rPr>
              <a:t> (%F)</a:t>
            </a:r>
            <a:endParaRPr lang="en-US" sz="1600" dirty="0"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grpSp>
        <p:nvGrpSpPr>
          <p:cNvPr id="41" name="Group 4"/>
          <p:cNvGrpSpPr>
            <a:grpSpLocks noChangeAspect="1"/>
          </p:cNvGrpSpPr>
          <p:nvPr/>
        </p:nvGrpSpPr>
        <p:grpSpPr bwMode="auto">
          <a:xfrm>
            <a:off x="5263247" y="1861967"/>
            <a:ext cx="3271153" cy="3938908"/>
            <a:chOff x="2738551" y="14744700"/>
            <a:chExt cx="5452949" cy="6565900"/>
          </a:xfrm>
        </p:grpSpPr>
        <p:pic>
          <p:nvPicPr>
            <p:cNvPr id="42" name="Picture 10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63" y="16602075"/>
              <a:ext cx="5405437" cy="470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78" descr="Liver.png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65713" y="16840200"/>
              <a:ext cx="2525712" cy="144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9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3175" y="15387638"/>
              <a:ext cx="3330575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Rectangle 2218"/>
            <p:cNvSpPr>
              <a:spLocks noChangeArrowheads="1"/>
            </p:cNvSpPr>
            <p:nvPr/>
          </p:nvSpPr>
          <p:spPr bwMode="auto">
            <a:xfrm>
              <a:off x="3589338" y="14744700"/>
              <a:ext cx="1219046" cy="615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3366FF"/>
                  </a:solidFill>
                  <a:latin typeface="Arial" charset="0"/>
                </a:rPr>
                <a:t>Доза</a:t>
              </a:r>
              <a:endParaRPr lang="en-US" b="1" dirty="0">
                <a:solidFill>
                  <a:srgbClr val="3366FF"/>
                </a:solidFill>
                <a:latin typeface="Arial" charset="0"/>
              </a:endParaRPr>
            </a:p>
          </p:txBody>
        </p:sp>
        <p:sp>
          <p:nvSpPr>
            <p:cNvPr id="46" name="Rectangle 2219"/>
            <p:cNvSpPr>
              <a:spLocks noChangeArrowheads="1"/>
            </p:cNvSpPr>
            <p:nvPr/>
          </p:nvSpPr>
          <p:spPr bwMode="auto">
            <a:xfrm>
              <a:off x="6342920" y="14820668"/>
              <a:ext cx="885025" cy="615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lt-LT" b="1" dirty="0" smtClean="0">
                  <a:solidFill>
                    <a:srgbClr val="CC3300"/>
                  </a:solidFill>
                  <a:latin typeface="Arial" charset="0"/>
                </a:rPr>
                <a:t>%F</a:t>
              </a:r>
              <a:endParaRPr lang="en-US" b="1" dirty="0">
                <a:solidFill>
                  <a:srgbClr val="CC3300"/>
                </a:solidFill>
                <a:latin typeface="Arial" charset="0"/>
              </a:endParaRPr>
            </a:p>
          </p:txBody>
        </p:sp>
        <p:sp>
          <p:nvSpPr>
            <p:cNvPr id="47" name="TextBox 121"/>
            <p:cNvSpPr txBox="1">
              <a:spLocks noChangeArrowheads="1"/>
            </p:cNvSpPr>
            <p:nvPr/>
          </p:nvSpPr>
          <p:spPr bwMode="auto">
            <a:xfrm>
              <a:off x="2738551" y="19036058"/>
              <a:ext cx="2328747" cy="769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200" dirty="0" smtClean="0">
                  <a:solidFill>
                    <a:schemeClr val="tx1"/>
                  </a:solidFill>
                  <a:latin typeface="Arial" charset="0"/>
                </a:rPr>
                <a:t>Тонкий кишечник</a:t>
              </a:r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/>
              </a:r>
              <a:br>
                <a:rPr lang="en-US" sz="1200" dirty="0">
                  <a:solidFill>
                    <a:schemeClr val="tx1"/>
                  </a:solidFill>
                  <a:latin typeface="Arial" charset="0"/>
                </a:rPr>
              </a:br>
              <a:r>
                <a:rPr lang="en-US" sz="1200" dirty="0">
                  <a:solidFill>
                    <a:schemeClr val="tx1"/>
                  </a:solidFill>
                  <a:latin typeface="Arial" charset="0"/>
                </a:rPr>
                <a:t>pH = </a:t>
              </a:r>
              <a:r>
                <a:rPr lang="en-US" sz="1200" dirty="0" smtClean="0">
                  <a:solidFill>
                    <a:schemeClr val="tx1"/>
                  </a:solidFill>
                  <a:latin typeface="Arial" charset="0"/>
                </a:rPr>
                <a:t>6–8</a:t>
              </a:r>
              <a:endParaRPr lang="en-US" sz="1200" dirty="0">
                <a:solidFill>
                  <a:schemeClr val="tx1"/>
                </a:solidFill>
                <a:latin typeface="Arial" charset="0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174682" y="19317969"/>
              <a:ext cx="365194" cy="3625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9" name="Elbow Connector 48"/>
            <p:cNvCxnSpPr/>
            <p:nvPr/>
          </p:nvCxnSpPr>
          <p:spPr>
            <a:xfrm flipV="1">
              <a:off x="2906651" y="19516189"/>
              <a:ext cx="2228337" cy="37837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1"/>
          <p:cNvSpPr txBox="1">
            <a:spLocks noChangeArrowheads="1"/>
          </p:cNvSpPr>
          <p:nvPr/>
        </p:nvSpPr>
        <p:spPr bwMode="auto">
          <a:xfrm>
            <a:off x="5392738" y="3597424"/>
            <a:ext cx="59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1E1E50"/>
                </a:solidFill>
              </a:rPr>
              <a:t>1,2</a:t>
            </a:r>
          </a:p>
        </p:txBody>
      </p:sp>
      <p:sp>
        <p:nvSpPr>
          <p:cNvPr id="51" name="TextBox 14"/>
          <p:cNvSpPr txBox="1">
            <a:spLocks noChangeArrowheads="1"/>
          </p:cNvSpPr>
          <p:nvPr/>
        </p:nvSpPr>
        <p:spPr bwMode="auto">
          <a:xfrm>
            <a:off x="5392738" y="5273824"/>
            <a:ext cx="59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1E1E50"/>
                </a:solidFill>
              </a:rPr>
              <a:t>3,4</a:t>
            </a:r>
          </a:p>
        </p:txBody>
      </p:sp>
      <p:sp>
        <p:nvSpPr>
          <p:cNvPr id="52" name="TextBox 15"/>
          <p:cNvSpPr txBox="1">
            <a:spLocks noChangeArrowheads="1"/>
          </p:cNvSpPr>
          <p:nvPr/>
        </p:nvSpPr>
        <p:spPr bwMode="auto">
          <a:xfrm>
            <a:off x="7483475" y="3216424"/>
            <a:ext cx="347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1E1E50"/>
                </a:solidFill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 autoUpdateAnimBg="0"/>
      <p:bldP spid="24" grpId="0" animBg="1" autoUpdateAnimBg="0"/>
      <p:bldP spid="25" grpId="0" autoUpdateAnimBg="0"/>
      <p:bldP spid="26" grpId="0" autoUpdateAnimBg="0"/>
      <p:bldP spid="27" grpId="0" autoUpdateAnimBg="0"/>
      <p:bldP spid="2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Проницаемость эпителия</a:t>
            </a:r>
            <a:endParaRPr 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200" dirty="0" smtClean="0"/>
              <a:t>При отсутствии посторонних эффектов и достаточно высокой растворимости –степень абсорбции однозначно определяется коэффициентом проницаемости</a:t>
            </a:r>
            <a:endParaRPr lang="en-US" sz="2200" dirty="0" smtClean="0"/>
          </a:p>
          <a:p>
            <a:pPr marL="914400" lvl="1" indent="-457200" eaLnBrk="1" hangingPunct="1">
              <a:spcAft>
                <a:spcPts val="1000"/>
              </a:spcAft>
              <a:buFont typeface="Verdana" pitchFamily="34" charset="0"/>
              <a:buAutoNum type="arabicPeriod"/>
            </a:pPr>
            <a:endParaRPr lang="en-US" sz="2200" dirty="0" smtClean="0"/>
          </a:p>
        </p:txBody>
      </p:sp>
      <p:sp>
        <p:nvSpPr>
          <p:cNvPr id="22533" name="Rectangle 83"/>
          <p:cNvSpPr>
            <a:spLocks noChangeArrowheads="1"/>
          </p:cNvSpPr>
          <p:nvPr/>
        </p:nvSpPr>
        <p:spPr bwMode="auto">
          <a:xfrm>
            <a:off x="1151384" y="3782368"/>
            <a:ext cx="525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0000"/>
                </a:solidFill>
                <a:latin typeface="Arial" charset="0"/>
              </a:rPr>
              <a:t>HIA =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</a:rPr>
              <a:t>f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baseline="-25000" dirty="0">
                <a:solidFill>
                  <a:srgbClr val="000000"/>
                </a:solidFill>
                <a:latin typeface="Arial" charset="0"/>
              </a:rPr>
              <a:t>W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, AT, 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lt-LT" dirty="0" smtClean="0">
                <a:solidFill>
                  <a:srgbClr val="000000"/>
                </a:solidFill>
                <a:latin typeface="Arial" charset="0"/>
              </a:rPr>
              <a:t>-</a:t>
            </a:r>
            <a:r>
              <a:rPr lang="en-US" dirty="0" err="1" smtClean="0">
                <a:solidFill>
                  <a:srgbClr val="000000"/>
                </a:solidFill>
                <a:latin typeface="Arial" charset="0"/>
              </a:rPr>
              <a:t>gp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lt-LT" dirty="0" smtClean="0">
                <a:solidFill>
                  <a:srgbClr val="000000"/>
                </a:solidFill>
                <a:latin typeface="Arial" charset="0"/>
              </a:rPr>
              <a:t>...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534" name="Text Box 35"/>
          <p:cNvSpPr txBox="1">
            <a:spLocks noChangeArrowheads="1"/>
          </p:cNvSpPr>
          <p:nvPr/>
        </p:nvSpPr>
        <p:spPr bwMode="auto">
          <a:xfrm>
            <a:off x="611560" y="3295005"/>
            <a:ext cx="42101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A0A50"/>
                </a:solidFill>
                <a:latin typeface="Arial" charset="0"/>
              </a:rPr>
              <a:t>HIA</a:t>
            </a:r>
            <a:endParaRPr lang="en-US" dirty="0">
              <a:solidFill>
                <a:srgbClr val="0A0A50"/>
              </a:solidFill>
              <a:latin typeface="Arial" charset="0"/>
            </a:endParaRP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9600" y="1752600"/>
            <a:ext cx="320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1E1E50"/>
                </a:solidFill>
                <a:latin typeface="Arial" charset="0"/>
              </a:rPr>
              <a:t>Пассивная абсорбция</a:t>
            </a:r>
            <a:endParaRPr lang="en-US" dirty="0">
              <a:solidFill>
                <a:srgbClr val="1E1E50"/>
              </a:solidFill>
              <a:latin typeface="Arial" charset="0"/>
            </a:endParaRPr>
          </a:p>
        </p:txBody>
      </p:sp>
      <p:sp>
        <p:nvSpPr>
          <p:cNvPr id="22536" name="Rectangle 82"/>
          <p:cNvSpPr>
            <a:spLocks noChangeArrowheads="1"/>
          </p:cNvSpPr>
          <p:nvPr/>
        </p:nvSpPr>
        <p:spPr bwMode="auto">
          <a:xfrm>
            <a:off x="1143000" y="2247900"/>
            <a:ext cx="5373216" cy="100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ct val="30000"/>
              </a:spcAft>
            </a:pPr>
            <a:r>
              <a:rPr lang="ru-RU" dirty="0" smtClean="0">
                <a:solidFill>
                  <a:srgbClr val="000000"/>
                </a:solidFill>
              </a:rPr>
              <a:t>Функция от коэффициента проницаемости кишечного эпителия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i="1" dirty="0">
                <a:solidFill>
                  <a:srgbClr val="000000"/>
                </a:solidFill>
                <a:latin typeface="Arial" charset="0"/>
              </a:rPr>
              <a:t>in vivo</a:t>
            </a:r>
          </a:p>
          <a:p>
            <a:pPr>
              <a:spcAft>
                <a:spcPct val="30000"/>
              </a:spcAft>
            </a:pPr>
            <a:r>
              <a:rPr lang="en-US" i="1" dirty="0">
                <a:solidFill>
                  <a:srgbClr val="000000"/>
                </a:solidFill>
                <a:latin typeface="Arial" charset="0"/>
              </a:rPr>
              <a:t>Abs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i="1" dirty="0">
                <a:solidFill>
                  <a:srgbClr val="000000"/>
                </a:solidFill>
                <a:latin typeface="Times New Roman" pitchFamily="18" charset="0"/>
              </a:rPr>
              <a:t>f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i="1" dirty="0" err="1" smtClean="0">
                <a:solidFill>
                  <a:srgbClr val="000000"/>
                </a:solidFill>
                <a:latin typeface="Arial" charset="0"/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US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6518275" y="1981200"/>
            <a:ext cx="182563" cy="974725"/>
            <a:chOff x="6518275" y="1981200"/>
            <a:chExt cx="457200" cy="2438400"/>
          </a:xfrm>
        </p:grpSpPr>
        <p:sp>
          <p:nvSpPr>
            <p:cNvPr id="22545" name="Line 44"/>
            <p:cNvSpPr>
              <a:spLocks noChangeShapeType="1"/>
            </p:cNvSpPr>
            <p:nvPr/>
          </p:nvSpPr>
          <p:spPr bwMode="auto">
            <a:xfrm>
              <a:off x="6746875" y="1981200"/>
              <a:ext cx="0" cy="2438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6" name="Line 45"/>
            <p:cNvSpPr>
              <a:spLocks noChangeShapeType="1"/>
            </p:cNvSpPr>
            <p:nvPr/>
          </p:nvSpPr>
          <p:spPr bwMode="auto">
            <a:xfrm flipH="1">
              <a:off x="6518275" y="19812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7" name="Line 46"/>
            <p:cNvSpPr>
              <a:spLocks noChangeShapeType="1"/>
            </p:cNvSpPr>
            <p:nvPr/>
          </p:nvSpPr>
          <p:spPr bwMode="auto">
            <a:xfrm flipH="1">
              <a:off x="6518275" y="44196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8" name="Line 47"/>
            <p:cNvSpPr>
              <a:spLocks noChangeShapeType="1"/>
            </p:cNvSpPr>
            <p:nvPr/>
          </p:nvSpPr>
          <p:spPr bwMode="auto">
            <a:xfrm flipH="1">
              <a:off x="6746875" y="32004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22538" name="Rectangle 89"/>
          <p:cNvSpPr>
            <a:spLocks noChangeArrowheads="1"/>
          </p:cNvSpPr>
          <p:nvPr/>
        </p:nvSpPr>
        <p:spPr bwMode="auto">
          <a:xfrm>
            <a:off x="6886575" y="2268538"/>
            <a:ext cx="196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Теоретически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9"/>
          <p:cNvGrpSpPr>
            <a:grpSpLocks noChangeAspect="1"/>
          </p:cNvGrpSpPr>
          <p:nvPr/>
        </p:nvGrpSpPr>
        <p:grpSpPr bwMode="auto">
          <a:xfrm>
            <a:off x="6508750" y="3203575"/>
            <a:ext cx="182563" cy="974725"/>
            <a:chOff x="6518275" y="1981200"/>
            <a:chExt cx="457200" cy="2438400"/>
          </a:xfrm>
        </p:grpSpPr>
        <p:sp>
          <p:nvSpPr>
            <p:cNvPr id="22541" name="Line 44"/>
            <p:cNvSpPr>
              <a:spLocks noChangeShapeType="1"/>
            </p:cNvSpPr>
            <p:nvPr/>
          </p:nvSpPr>
          <p:spPr bwMode="auto">
            <a:xfrm>
              <a:off x="6746875" y="1981200"/>
              <a:ext cx="0" cy="24384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2" name="Line 45"/>
            <p:cNvSpPr>
              <a:spLocks noChangeShapeType="1"/>
            </p:cNvSpPr>
            <p:nvPr/>
          </p:nvSpPr>
          <p:spPr bwMode="auto">
            <a:xfrm flipH="1">
              <a:off x="6518275" y="19812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3" name="Line 46"/>
            <p:cNvSpPr>
              <a:spLocks noChangeShapeType="1"/>
            </p:cNvSpPr>
            <p:nvPr/>
          </p:nvSpPr>
          <p:spPr bwMode="auto">
            <a:xfrm flipH="1">
              <a:off x="6518275" y="44196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2544" name="Line 47"/>
            <p:cNvSpPr>
              <a:spLocks noChangeShapeType="1"/>
            </p:cNvSpPr>
            <p:nvPr/>
          </p:nvSpPr>
          <p:spPr bwMode="auto">
            <a:xfrm flipH="1">
              <a:off x="6746875" y="3200400"/>
              <a:ext cx="2286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</p:grpSp>
      <p:sp>
        <p:nvSpPr>
          <p:cNvPr id="22540" name="Rectangle 89"/>
          <p:cNvSpPr>
            <a:spLocks noChangeArrowheads="1"/>
          </p:cNvSpPr>
          <p:nvPr/>
        </p:nvSpPr>
        <p:spPr bwMode="auto">
          <a:xfrm>
            <a:off x="6856413" y="3490913"/>
            <a:ext cx="1960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На практике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Абсорбция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DLabs template_Dec2010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1486</Words>
  <Application>Microsoft Office PowerPoint</Application>
  <PresentationFormat>On-screen Show (4:3)</PresentationFormat>
  <Paragraphs>454</Paragraphs>
  <Slides>57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57</vt:i4>
      </vt:variant>
    </vt:vector>
  </HeadingPairs>
  <TitlesOfParts>
    <vt:vector size="64" baseType="lpstr">
      <vt:lpstr>ACDLabs template_Dec2010</vt:lpstr>
      <vt:lpstr>ACDLabs 2011</vt:lpstr>
      <vt:lpstr>1_ACDLabs 2011</vt:lpstr>
      <vt:lpstr>Equation</vt:lpstr>
      <vt:lpstr>ChemSketch</vt:lpstr>
      <vt:lpstr>Microsoft Equation 3.0</vt:lpstr>
      <vt:lpstr>ACD/ChemSketch</vt:lpstr>
      <vt:lpstr>Предикторы ACD/Percepta:  Часть 2. ADME</vt:lpstr>
      <vt:lpstr>Введение</vt:lpstr>
      <vt:lpstr>Введение</vt:lpstr>
      <vt:lpstr>Slide 4</vt:lpstr>
      <vt:lpstr>Биодоступность (1)</vt:lpstr>
      <vt:lpstr>Биодоступность (2)</vt:lpstr>
      <vt:lpstr>Абсорбция</vt:lpstr>
      <vt:lpstr>Проницаемость эпителия</vt:lpstr>
      <vt:lpstr>Slide 9</vt:lpstr>
      <vt:lpstr>Экспериментальные методы</vt:lpstr>
      <vt:lpstr>Данные in vivo</vt:lpstr>
      <vt:lpstr>Данные in vitro (Caco-2)</vt:lpstr>
      <vt:lpstr>Абсорбция и проницаемость кишечного эпителия</vt:lpstr>
      <vt:lpstr>Абсорбция и Caco-2 проницаемость</vt:lpstr>
      <vt:lpstr>Шкала проницаемости</vt:lpstr>
      <vt:lpstr>Механизмы транспорта</vt:lpstr>
      <vt:lpstr>Зависимость от ионизации</vt:lpstr>
      <vt:lpstr>Абсорбция и биодоступность</vt:lpstr>
      <vt:lpstr>Slide 19</vt:lpstr>
      <vt:lpstr>Активный транспорт</vt:lpstr>
      <vt:lpstr>P-gp</vt:lpstr>
      <vt:lpstr>P-gp специфичность  в ACD/Percepta</vt:lpstr>
      <vt:lpstr>Физикохимические правила</vt:lpstr>
      <vt:lpstr>Субстраты P-gp</vt:lpstr>
      <vt:lpstr>Экспериментальные данные</vt:lpstr>
      <vt:lpstr>Slide 26</vt:lpstr>
      <vt:lpstr>Распределение (1)</vt:lpstr>
      <vt:lpstr>Slide 28</vt:lpstr>
      <vt:lpstr>Связывание в плазме</vt:lpstr>
      <vt:lpstr>Связывающие белки</vt:lpstr>
      <vt:lpstr>Альбумин (HSA)</vt:lpstr>
      <vt:lpstr>Шкала %PPB</vt:lpstr>
      <vt:lpstr>Slide 33</vt:lpstr>
      <vt:lpstr>Объём распределения (Vd)</vt:lpstr>
      <vt:lpstr>Vd и токсичность</vt:lpstr>
      <vt:lpstr>Концепция Vd</vt:lpstr>
      <vt:lpstr>Экспериментальные данные</vt:lpstr>
      <vt:lpstr>Шкала Vd</vt:lpstr>
      <vt:lpstr>Физикохимические закономерности</vt:lpstr>
      <vt:lpstr>Slide 40</vt:lpstr>
      <vt:lpstr>Гематоэнцефальный барьер</vt:lpstr>
      <vt:lpstr>Значение для лекарственных препаратов</vt:lpstr>
      <vt:lpstr>Схема распределения</vt:lpstr>
      <vt:lpstr>Количественные характеристики</vt:lpstr>
      <vt:lpstr>Кинетический  параметр LogPS</vt:lpstr>
      <vt:lpstr>Шкала LogPS</vt:lpstr>
      <vt:lpstr>Термодинамический параметр LogBB</vt:lpstr>
      <vt:lpstr>Шкала LogBB</vt:lpstr>
      <vt:lpstr>Slide 49</vt:lpstr>
      <vt:lpstr>Метаболизм</vt:lpstr>
      <vt:lpstr>Фармакологическая значимость</vt:lpstr>
      <vt:lpstr>Цитохромы P450</vt:lpstr>
      <vt:lpstr>Изоформы цитохрома P450</vt:lpstr>
      <vt:lpstr>Цитохромы P450 в ACD/Percepta (1)</vt:lpstr>
      <vt:lpstr>Цитохромы P450 в ACD/Percepta (2)</vt:lpstr>
      <vt:lpstr>Региоселективность  (“Софт споты”)</vt:lpstr>
      <vt:lpstr>Карта метаболитов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Daria Thorp</dc:creator>
  <cp:lastModifiedBy>programmer</cp:lastModifiedBy>
  <cp:revision>108</cp:revision>
  <dcterms:created xsi:type="dcterms:W3CDTF">2012-06-13T07:40:52Z</dcterms:created>
  <dcterms:modified xsi:type="dcterms:W3CDTF">2012-11-14T08:50:09Z</dcterms:modified>
</cp:coreProperties>
</file>